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10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30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Masters/slideMaster10.xml" ContentType="application/vnd.openxmlformats-officedocument.presentationml.slideMaster+xml"/>
  <Override PartName="/ppt/slideLayouts/slideLayout70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63" r:id="rId7"/>
    <p:sldId id="260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9E7"/>
    <a:srgbClr val="287380"/>
    <a:srgbClr val="D47016"/>
    <a:srgbClr val="68C0CF"/>
    <a:srgbClr val="B9E2E9"/>
    <a:srgbClr val="379E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E7A0FD-4291-4DC0-9806-EB4D5181A25E}" v="6" dt="2021-06-27T15:14:02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6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1328F-847E-4BD0-8DF0-3E057ADE9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135B0-DAB5-40EB-B538-E3C31812B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C6E7E-F263-4F77-82CD-A42D7A55C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18642-02A1-46E6-8C3F-06C79F865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17C44-C1D9-4E45-BC6E-4D3182188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21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76772-D931-484E-9AF9-A5F7EE5E2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C7E34-B28A-48DB-AEC1-9198969ED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DCCB2-A3D5-445D-957B-DD696503F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167E3-A577-4888-A262-63A7A709E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6838D-5797-4903-89C4-C49AAEDFA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9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D011C-3448-4B40-8AD7-972EE3644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B427D-7DB1-4BCF-8B3B-38525E67F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8DD1E-17FB-47FD-AD8D-001DC50D0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5F1BD-576B-4131-A8B5-D8E48A81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04A86-EF21-488D-BEE2-B4E63ECB8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380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6B4AB-FD16-4011-B4B3-9873C05A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DC26C-21A1-4A20-BCAD-B4A8893FF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4A0271-546F-41C5-A8D7-61CA8B34F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D5DF9-A376-4017-83BC-09D24FD01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80E41-2C92-4DE7-901F-8A8542924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B9E52B-C829-463D-ACBA-0D1E50FC7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854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5326-F9AA-42E6-BE2F-D13393293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65140-2D46-4377-8D59-344FC5012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5639D4-6190-465B-90A8-095DBC1E8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22E2E4-A85C-4A75-8409-DB572A7279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56F2BE-BE4B-49E2-A7EE-D293CAC4F6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638BE6-DD29-42DE-AD5B-2F3BBF4BD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ED8DB4-0CF7-48C2-8A9C-2DB4BA965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9AE3B6-4CD1-41F1-BEB2-457A673D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17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7A8B-6C6E-471F-A022-0B267B197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0EAF2F-56AD-4DA8-ABB5-6C018043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B47DA-AED3-4DCC-9B8E-1BC9E0515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D9747D-7C1E-4544-B225-8B4425039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99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7E1740-477F-4998-99F0-F48152689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881845-D1D3-4041-80BA-912C91177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ECFB8-C304-403C-88B1-6278BC84E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65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BFAC8-9700-4BC4-905F-07D5C8C14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F19AB-D7EB-472A-B327-D172F1D9D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5979B-5196-4AC7-9ACB-52BB7FA9E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ACB1DE-2E4A-4628-AA7F-BC239B9A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4059E-E3C5-42DC-8772-F8745F59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F08592-4847-4E63-AB5D-736E44D7E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58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8422-83A6-4E8B-B5EF-CC408A817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84EA76-65A9-413E-95C0-0EE58EC60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85BE9-90FD-4FDE-B012-ECE050BC0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5418E-60DA-4127-82BB-A7E612FAD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4F7B4-C27B-4B1E-B6D1-5F5D0597A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3CC85-782F-40D5-8240-C32AB41E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8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94BF6-5294-4F26-AB6B-C15A7B6A6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8258B-B505-4867-B9EB-36207F6EC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4E949-1FD7-4526-B904-7A710A9C0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A07F9-B87E-43DE-8982-95F2BFA3E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B0C77-FF06-4176-BF0E-C923C65F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37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065E72-9C3F-4C0D-BFAC-B6D16F3FD9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39B5B7-F775-40B3-B738-5A2A61C38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9ADD4-79F0-41B5-B6C4-2CCB53323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EF286-A9B5-4E31-8A14-4D5C9D2B8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FE09C-C693-4AA1-98AC-EACAADEF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491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1328F-847E-4BD0-8DF0-3E057ADE9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135B0-DAB5-40EB-B538-E3C31812B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C6E7E-F263-4F77-82CD-A42D7A55C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18642-02A1-46E6-8C3F-06C79F865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17C44-C1D9-4E45-BC6E-4D3182188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218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76772-D931-484E-9AF9-A5F7EE5E2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C7E34-B28A-48DB-AEC1-9198969ED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DCCB2-A3D5-445D-957B-DD696503F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167E3-A577-4888-A262-63A7A709E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6838D-5797-4903-89C4-C49AAEDFA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98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D011C-3448-4B40-8AD7-972EE3644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B427D-7DB1-4BCF-8B3B-38525E67F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8DD1E-17FB-47FD-AD8D-001DC50D0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5F1BD-576B-4131-A8B5-D8E48A81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04A86-EF21-488D-BEE2-B4E63ECB8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3808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6B4AB-FD16-4011-B4B3-9873C05A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DC26C-21A1-4A20-BCAD-B4A8893FF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4A0271-546F-41C5-A8D7-61CA8B34F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D5DF9-A376-4017-83BC-09D24FD01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80E41-2C92-4DE7-901F-8A8542924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B9E52B-C829-463D-ACBA-0D1E50FC7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8544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5326-F9AA-42E6-BE2F-D13393293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65140-2D46-4377-8D59-344FC5012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5639D4-6190-465B-90A8-095DBC1E8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22E2E4-A85C-4A75-8409-DB572A7279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56F2BE-BE4B-49E2-A7EE-D293CAC4F6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638BE6-DD29-42DE-AD5B-2F3BBF4BD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ED8DB4-0CF7-48C2-8A9C-2DB4BA965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9AE3B6-4CD1-41F1-BEB2-457A673D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1763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7A8B-6C6E-471F-A022-0B267B197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0EAF2F-56AD-4DA8-ABB5-6C018043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B47DA-AED3-4DCC-9B8E-1BC9E0515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D9747D-7C1E-4544-B225-8B4425039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9916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7E1740-477F-4998-99F0-F48152689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881845-D1D3-4041-80BA-912C91177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ECFB8-C304-403C-88B1-6278BC84E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6540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BFAC8-9700-4BC4-905F-07D5C8C14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F19AB-D7EB-472A-B327-D172F1D9D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5979B-5196-4AC7-9ACB-52BB7FA9E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ACB1DE-2E4A-4628-AA7F-BC239B9A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4059E-E3C5-42DC-8772-F8745F59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F08592-4847-4E63-AB5D-736E44D7E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5835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8422-83A6-4E8B-B5EF-CC408A817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84EA76-65A9-413E-95C0-0EE58EC60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85BE9-90FD-4FDE-B012-ECE050BC0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5418E-60DA-4127-82BB-A7E612FAD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4F7B4-C27B-4B1E-B6D1-5F5D0597A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3CC85-782F-40D5-8240-C32AB41E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80034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94BF6-5294-4F26-AB6B-C15A7B6A6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8258B-B505-4867-B9EB-36207F6EC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4E949-1FD7-4526-B904-7A710A9C0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A07F9-B87E-43DE-8982-95F2BFA3E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B0C77-FF06-4176-BF0E-C923C65F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37268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065E72-9C3F-4C0D-BFAC-B6D16F3FD9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39B5B7-F775-40B3-B738-5A2A61C38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9ADD4-79F0-41B5-B6C4-2CCB53323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EF286-A9B5-4E31-8A14-4D5C9D2B8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FE09C-C693-4AA1-98AC-EACAADEF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491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C8F52F-EE0A-4E01-AC99-983A5C1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EAF6C-7379-46D4-ADB1-B896AF8FD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C7243-7DA2-4859-ADDA-2ACABB879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BD408-6118-4AD8-9747-4FC5161A52EE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3B1FC-7416-4DD5-AFA9-35AC56565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E35AC-71E3-43FA-BFDB-DD2AD68ED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2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C8F52F-EE0A-4E01-AC99-983A5C1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EAF6C-7379-46D4-ADB1-B896AF8FD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C7243-7DA2-4859-ADDA-2ACABB879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BD408-6118-4AD8-9747-4FC5161A52E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3B1FC-7416-4DD5-AFA9-35AC56565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E35AC-71E3-43FA-BFDB-DD2AD68ED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6C203-3CAF-4233-960F-E615201C6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2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dvance-he.ac.uk/knowledge-hub/flipped-learning" TargetMode="External"/><Relationship Id="rId13" Type="http://schemas.openxmlformats.org/officeDocument/2006/relationships/image" Target="../media/image2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21" Type="http://schemas.openxmlformats.org/officeDocument/2006/relationships/slide" Target="slide3.xml"/><Relationship Id="rId7" Type="http://schemas.openxmlformats.org/officeDocument/2006/relationships/hyperlink" Target="https://www.cast.org/impact/universal-design-for-learning-udl" TargetMode="External"/><Relationship Id="rId12" Type="http://schemas.openxmlformats.org/officeDocument/2006/relationships/image" Target="../media/image1.png"/><Relationship Id="rId17" Type="http://schemas.openxmlformats.org/officeDocument/2006/relationships/slide" Target="slide2.xml"/><Relationship Id="rId2" Type="http://schemas.openxmlformats.org/officeDocument/2006/relationships/video" Target="https://www.youtube.com/embed/0KAj8KPDbE8" TargetMode="Externa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video" Target="https://www.youtube.com/embed/OQTNHODKEak" TargetMode="External"/><Relationship Id="rId6" Type="http://schemas.openxmlformats.org/officeDocument/2006/relationships/hyperlink" Target="https://youtu.be/5cBc60fs4v4" TargetMode="External"/><Relationship Id="rId11" Type="http://schemas.openxmlformats.org/officeDocument/2006/relationships/hyperlink" Target="https://www.linkedin.com/in/mansi-patel24" TargetMode="External"/><Relationship Id="rId5" Type="http://schemas.openxmlformats.org/officeDocument/2006/relationships/hyperlink" Target="https://files.eric.ed.gov/fulltext/ED588353.pdf" TargetMode="External"/><Relationship Id="rId15" Type="http://schemas.openxmlformats.org/officeDocument/2006/relationships/slide" Target="slide4.xml"/><Relationship Id="rId10" Type="http://schemas.openxmlformats.org/officeDocument/2006/relationships/hyperlink" Target="https://www.linkedin.com/in/rachel-cornish-8b3215210/" TargetMode="External"/><Relationship Id="rId19" Type="http://schemas.openxmlformats.org/officeDocument/2006/relationships/image" Target="../media/image6.png"/><Relationship Id="rId4" Type="http://schemas.openxmlformats.org/officeDocument/2006/relationships/hyperlink" Target="https://ahead.ie/journal/A-study-into-the-perceptions-of-students-with-dyslexia-in-Higher-Education-on-the-effectiveness-of-the-Livescribe-Smartpen-in-accommodating-their-lecture-note-taking-needs-and-if-it-impacts-on-their-academic-self-efficacy" TargetMode="External"/><Relationship Id="rId9" Type="http://schemas.openxmlformats.org/officeDocument/2006/relationships/hyperlink" Target="mailto:jo.rushworth@dmu.ac.uk?subject=STEM%20HE%20conference:%20summary%20sheets" TargetMode="External"/><Relationship Id="rId14" Type="http://schemas.openxmlformats.org/officeDocument/2006/relationships/image" Target="../media/image3.svg"/><Relationship Id="rId22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dvance-he.ac.uk/knowledge-hub/flipped-learning" TargetMode="External"/><Relationship Id="rId13" Type="http://schemas.openxmlformats.org/officeDocument/2006/relationships/image" Target="../media/image2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2.xml"/><Relationship Id="rId21" Type="http://schemas.openxmlformats.org/officeDocument/2006/relationships/slide" Target="slide30.xml"/><Relationship Id="rId7" Type="http://schemas.openxmlformats.org/officeDocument/2006/relationships/hyperlink" Target="https://www.cast.org/impact/universal-design-for-learning-udl" TargetMode="External"/><Relationship Id="rId12" Type="http://schemas.openxmlformats.org/officeDocument/2006/relationships/image" Target="../media/image1.png"/><Relationship Id="rId17" Type="http://schemas.openxmlformats.org/officeDocument/2006/relationships/slide" Target="slide20.xml"/><Relationship Id="rId2" Type="http://schemas.openxmlformats.org/officeDocument/2006/relationships/video" Target="https://www.youtube.com/embed/0KAj8KPDbE8" TargetMode="Externa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video" Target="https://www.youtube.com/embed/OQTNHODKEak" TargetMode="External"/><Relationship Id="rId6" Type="http://schemas.openxmlformats.org/officeDocument/2006/relationships/hyperlink" Target="https://youtu.be/5cBc60fs4v4" TargetMode="External"/><Relationship Id="rId11" Type="http://schemas.openxmlformats.org/officeDocument/2006/relationships/hyperlink" Target="https://www.linkedin.com/in/mansi-patel24" TargetMode="External"/><Relationship Id="rId5" Type="http://schemas.openxmlformats.org/officeDocument/2006/relationships/hyperlink" Target="https://files.eric.ed.gov/fulltext/ED588353.pdf" TargetMode="External"/><Relationship Id="rId15" Type="http://schemas.openxmlformats.org/officeDocument/2006/relationships/slide" Target="slide40.xml"/><Relationship Id="rId10" Type="http://schemas.openxmlformats.org/officeDocument/2006/relationships/hyperlink" Target="https://www.linkedin.com/in/rachel-cornish-8b3215210/" TargetMode="External"/><Relationship Id="rId19" Type="http://schemas.openxmlformats.org/officeDocument/2006/relationships/image" Target="../media/image6.png"/><Relationship Id="rId4" Type="http://schemas.openxmlformats.org/officeDocument/2006/relationships/hyperlink" Target="https://ahead.ie/journal/A-study-into-the-perceptions-of-students-with-dyslexia-in-Higher-Education-on-the-effectiveness-of-the-Livescribe-Smartpen-in-accommodating-their-lecture-note-taking-needs-and-if-it-impacts-on-their-academic-self-efficacy" TargetMode="External"/><Relationship Id="rId9" Type="http://schemas.openxmlformats.org/officeDocument/2006/relationships/hyperlink" Target="mailto:jo.rushworth@dmu.ac.uk?subject=STEM%20HE%20conference:%20summary%20sheets" TargetMode="External"/><Relationship Id="rId14" Type="http://schemas.openxmlformats.org/officeDocument/2006/relationships/image" Target="../media/image3.svg"/><Relationship Id="rId2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90.png"/><Relationship Id="rId4" Type="http://schemas.openxmlformats.org/officeDocument/2006/relationships/slide" Target="slide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90.png"/><Relationship Id="rId4" Type="http://schemas.openxmlformats.org/officeDocument/2006/relationships/slide" Target="slide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90.png"/><Relationship Id="rId4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5D59FD6-5CC1-4869-B8CF-0F9ED0B8413E}"/>
              </a:ext>
            </a:extLst>
          </p:cNvPr>
          <p:cNvSpPr/>
          <p:nvPr/>
        </p:nvSpPr>
        <p:spPr>
          <a:xfrm>
            <a:off x="2933148" y="1757017"/>
            <a:ext cx="6195390" cy="4643783"/>
          </a:xfrm>
          <a:prstGeom prst="rect">
            <a:avLst/>
          </a:prstGeom>
          <a:solidFill>
            <a:srgbClr val="FFF9E7"/>
          </a:solidFill>
          <a:ln>
            <a:solidFill>
              <a:srgbClr val="FFF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6EE624C-491C-430F-9397-AE539F2B4A13}"/>
              </a:ext>
            </a:extLst>
          </p:cNvPr>
          <p:cNvSpPr/>
          <p:nvPr/>
        </p:nvSpPr>
        <p:spPr>
          <a:xfrm>
            <a:off x="9266102" y="1811191"/>
            <a:ext cx="2699523" cy="4972114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summary sheets boost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student engagement 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comprehension 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of material prior to live class</a:t>
            </a:r>
          </a:p>
          <a:p>
            <a:pPr>
              <a:buClr>
                <a:srgbClr val="D47016"/>
              </a:buClr>
            </a:pPr>
            <a:r>
              <a:rPr lang="en-GB" sz="6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fosters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self-efficacy e.g. 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awareness of tricky areas requiring help </a:t>
            </a:r>
          </a:p>
          <a:p>
            <a:pPr>
              <a:buClr>
                <a:srgbClr val="D47016"/>
              </a:buClr>
            </a:pPr>
            <a:r>
              <a:rPr lang="en-GB" sz="6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supports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flipped classroom; 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facilitates active processing of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asynchronous content</a:t>
            </a:r>
          </a:p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76A42C-79D3-4610-9E48-DA5AC9D693E0}"/>
              </a:ext>
            </a:extLst>
          </p:cNvPr>
          <p:cNvSpPr/>
          <p:nvPr/>
        </p:nvSpPr>
        <p:spPr>
          <a:xfrm>
            <a:off x="113031" y="1836530"/>
            <a:ext cx="2710566" cy="2514077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endParaRPr lang="en-GB" sz="110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note-taking is passive,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</a:rPr>
              <a:t> ineffective for learning and poses challenges for 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disabled students</a:t>
            </a:r>
            <a:endParaRPr lang="en-GB" sz="110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endParaRPr lang="en-GB" sz="60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remote note-taking 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</a:rPr>
              <a:t>is more difficult, especially in live sessions </a:t>
            </a:r>
          </a:p>
          <a:p>
            <a:pPr>
              <a:buClr>
                <a:schemeClr val="accent2">
                  <a:lumMod val="75000"/>
                </a:schemeClr>
              </a:buClr>
              <a:buSzPct val="200000"/>
            </a:pPr>
            <a:r>
              <a:rPr lang="en-GB" sz="6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There is a correlation between </a:t>
            </a:r>
            <a:r>
              <a:rPr lang="en-GB" sz="1100" b="1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quality of student notes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and</a:t>
            </a:r>
            <a:r>
              <a:rPr lang="en-GB" sz="1100" b="1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student achievement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Kiewra et al. 1991)</a:t>
            </a:r>
            <a:endParaRPr lang="en-GB" sz="1100">
              <a:solidFill>
                <a:schemeClr val="accent2">
                  <a:lumMod val="50000"/>
                </a:schemeClr>
              </a:solidFill>
              <a:ea typeface="+mn-lt"/>
              <a:cs typeface="+mn-lt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200000"/>
            </a:pPr>
            <a:r>
              <a:rPr lang="en-GB" sz="6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GB" sz="600">
                <a:ea typeface="+mn-lt"/>
                <a:cs typeface="+mn-lt"/>
              </a:rPr>
              <a:t> 19</a:t>
            </a:r>
            <a:endParaRPr lang="en-GB" sz="60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</a:rPr>
              <a:t>as the sector moves towards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</a:rPr>
              <a:t>blended, flexible learning, note-taking scaffolds need to compliment remote learning</a:t>
            </a:r>
            <a:endParaRPr lang="en-GB" sz="110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E21AD9-F74F-4B83-AB54-0F7BA70358C5}"/>
              </a:ext>
            </a:extLst>
          </p:cNvPr>
          <p:cNvSpPr/>
          <p:nvPr/>
        </p:nvSpPr>
        <p:spPr>
          <a:xfrm>
            <a:off x="252950" y="1323733"/>
            <a:ext cx="2527821" cy="553998"/>
          </a:xfrm>
          <a:prstGeom prst="roundRect">
            <a:avLst>
              <a:gd name="adj" fmla="val 41278"/>
            </a:avLst>
          </a:prstGeom>
          <a:solidFill>
            <a:srgbClr val="D470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</a:rPr>
              <a:t>The problem:</a:t>
            </a:r>
            <a:br>
              <a:rPr lang="en-GB">
                <a:solidFill>
                  <a:schemeClr val="bg1"/>
                </a:solidFill>
              </a:rPr>
            </a:br>
            <a:r>
              <a:rPr lang="en-GB">
                <a:solidFill>
                  <a:schemeClr val="bg1"/>
                </a:solidFill>
              </a:rPr>
              <a:t>note-taking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72761C-56E0-41DB-8594-53B5983E99B0}"/>
              </a:ext>
            </a:extLst>
          </p:cNvPr>
          <p:cNvSpPr/>
          <p:nvPr/>
        </p:nvSpPr>
        <p:spPr>
          <a:xfrm>
            <a:off x="107136" y="4851707"/>
            <a:ext cx="2699523" cy="1944034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Clr>
                <a:srgbClr val="ED7D31">
                  <a:lumMod val="75000"/>
                </a:srgbClr>
              </a:buClr>
              <a:buSzPct val="200000"/>
              <a:buFont typeface="Wingdings" panose="05000000000000000000" pitchFamily="2" charset="2"/>
              <a:buChar char=""/>
            </a:pPr>
            <a:endParaRPr lang="en-GB" sz="1100" b="1">
              <a:solidFill>
                <a:schemeClr val="tx1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Clr>
                <a:srgbClr val="ED7D31">
                  <a:lumMod val="75000"/>
                </a:srgb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>
                <a:solidFill>
                  <a:schemeClr val="accent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summary sheets (2 min movie) </a:t>
            </a:r>
            <a:r>
              <a:rPr lang="en-GB" sz="1100">
                <a:solidFill>
                  <a:schemeClr val="tx1"/>
                </a:solidFill>
              </a:rPr>
              <a:t>provide a 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UDL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1100">
                <a:solidFill>
                  <a:prstClr val="black">
                    <a:lumMod val="65000"/>
                    <a:lumOff val="35000"/>
                  </a:prstClr>
                </a:solidFill>
              </a:rPr>
              <a:t>scaffold for learners to take notes and process information in a flexible way (by hand or computer)</a:t>
            </a:r>
          </a:p>
          <a:p>
            <a:pPr>
              <a:buClr>
                <a:srgbClr val="ED7D31">
                  <a:lumMod val="75000"/>
                </a:srgbClr>
              </a:buClr>
              <a:buSzPct val="200000"/>
            </a:pPr>
            <a:r>
              <a:rPr lang="en-GB" sz="60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</a:p>
          <a:p>
            <a:pPr marL="285750" lvl="0" indent="-285750">
              <a:buClr>
                <a:srgbClr val="ED7D31">
                  <a:lumMod val="75000"/>
                </a:srgb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>
                <a:solidFill>
                  <a:prstClr val="black">
                    <a:lumMod val="65000"/>
                    <a:lumOff val="35000"/>
                  </a:prstClr>
                </a:solidFill>
              </a:rPr>
              <a:t>summary sheets support a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flipped classroom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1100">
                <a:solidFill>
                  <a:prstClr val="black">
                    <a:lumMod val="65000"/>
                    <a:lumOff val="35000"/>
                  </a:prstClr>
                </a:solidFill>
              </a:rPr>
              <a:t>approach, encouraging learners to engage with pre-recordings and take notes as they learn. This is especially useful for remote teaching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D0A8D1-118D-4AF8-8EEC-C5C4F389A924}"/>
              </a:ext>
            </a:extLst>
          </p:cNvPr>
          <p:cNvSpPr/>
          <p:nvPr/>
        </p:nvSpPr>
        <p:spPr>
          <a:xfrm>
            <a:off x="12225" y="13371"/>
            <a:ext cx="12192000" cy="1111456"/>
          </a:xfrm>
          <a:prstGeom prst="rect">
            <a:avLst/>
          </a:prstGeom>
          <a:solidFill>
            <a:srgbClr val="D47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GB" sz="3000" b="1" dirty="0"/>
              <a:t>Summary sheets:</a:t>
            </a:r>
            <a:br>
              <a:rPr lang="en-GB" sz="2400" dirty="0"/>
            </a:br>
            <a:r>
              <a:rPr lang="en-GB" sz="2400" dirty="0"/>
              <a:t>a scaffold for more effective, active note-taking and cognitive processing of </a:t>
            </a:r>
            <a:r>
              <a:rPr lang="en-GB" sz="2400" i="1" dirty="0"/>
              <a:t>(remote) </a:t>
            </a:r>
            <a:r>
              <a:rPr lang="en-GB" sz="2400" dirty="0"/>
              <a:t>lectures</a:t>
            </a:r>
          </a:p>
          <a:p>
            <a:pPr algn="ctr"/>
            <a:r>
              <a:rPr lang="en-GB" sz="1600" u="sng" dirty="0">
                <a:hlinkClick r:id="rId9"/>
              </a:rPr>
              <a:t>Jo V Rushworth</a:t>
            </a:r>
            <a:r>
              <a:rPr lang="en-GB" sz="1600" dirty="0"/>
              <a:t>, </a:t>
            </a:r>
            <a:r>
              <a:rPr lang="en-GB" sz="1600" dirty="0">
                <a:hlinkClick r:id="rId10"/>
              </a:rPr>
              <a:t>Rachel Cornish</a:t>
            </a:r>
            <a:r>
              <a:rPr lang="en-GB" sz="1600" dirty="0"/>
              <a:t>, </a:t>
            </a:r>
            <a:r>
              <a:rPr lang="en-GB" sz="1600" dirty="0">
                <a:hlinkClick r:id="rId11"/>
              </a:rPr>
              <a:t>Mansi Patel</a:t>
            </a:r>
            <a:r>
              <a:rPr lang="en-GB" sz="1600" dirty="0"/>
              <a:t> and Harlin Gulati</a:t>
            </a:r>
            <a:endParaRPr lang="en-GB" sz="1600" dirty="0">
              <a:cs typeface="Calibri"/>
            </a:endParaRPr>
          </a:p>
        </p:txBody>
      </p:sp>
      <p:pic>
        <p:nvPicPr>
          <p:cNvPr id="1026" name="Picture 2" descr="De Montfort University - Wikipedia">
            <a:extLst>
              <a:ext uri="{FF2B5EF4-FFF2-40B4-BE49-F238E27FC236}">
                <a16:creationId xmlns:a16="http://schemas.microsoft.com/office/drawing/2014/main" id="{F5118BEF-42E7-4BD9-B0F9-CCB081DAF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2" y="8534"/>
            <a:ext cx="1335921" cy="57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6BA148F-E34B-43AF-8BB8-47EB7AB827D5}"/>
              </a:ext>
            </a:extLst>
          </p:cNvPr>
          <p:cNvGrpSpPr/>
          <p:nvPr/>
        </p:nvGrpSpPr>
        <p:grpSpPr>
          <a:xfrm rot="20528730">
            <a:off x="-99697" y="1090137"/>
            <a:ext cx="940273" cy="940273"/>
            <a:chOff x="9132441" y="2138128"/>
            <a:chExt cx="914400" cy="9144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ADA6617-48B3-4503-85C0-BE1E6029977E}"/>
                </a:ext>
              </a:extLst>
            </p:cNvPr>
            <p:cNvSpPr/>
            <p:nvPr/>
          </p:nvSpPr>
          <p:spPr>
            <a:xfrm>
              <a:off x="9318171" y="2296886"/>
              <a:ext cx="527958" cy="658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7" name="Graphic 36" descr="Clipboard">
              <a:extLst>
                <a:ext uri="{FF2B5EF4-FFF2-40B4-BE49-F238E27FC236}">
                  <a16:creationId xmlns:a16="http://schemas.microsoft.com/office/drawing/2014/main" id="{6FCA9DF8-2FA8-4BB6-8BDC-E0D863BB5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32441" y="2138128"/>
              <a:ext cx="914400" cy="914400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2EE8C2B-39A6-4D4F-B555-514653EA38E2}"/>
              </a:ext>
            </a:extLst>
          </p:cNvPr>
          <p:cNvSpPr txBox="1"/>
          <p:nvPr/>
        </p:nvSpPr>
        <p:spPr>
          <a:xfrm>
            <a:off x="182479" y="1283272"/>
            <a:ext cx="37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8681426-9526-48AC-B732-E612F66438F0}"/>
              </a:ext>
            </a:extLst>
          </p:cNvPr>
          <p:cNvSpPr/>
          <p:nvPr/>
        </p:nvSpPr>
        <p:spPr>
          <a:xfrm>
            <a:off x="468630" y="4421967"/>
            <a:ext cx="2312141" cy="553998"/>
          </a:xfrm>
          <a:prstGeom prst="roundRect">
            <a:avLst>
              <a:gd name="adj" fmla="val 41278"/>
            </a:avLst>
          </a:prstGeom>
          <a:solidFill>
            <a:srgbClr val="D470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</a:rPr>
              <a:t>A solution:</a:t>
            </a:r>
            <a:br>
              <a:rPr lang="en-GB">
                <a:solidFill>
                  <a:schemeClr val="bg1"/>
                </a:solidFill>
              </a:rPr>
            </a:br>
            <a:r>
              <a:rPr lang="en-GB">
                <a:solidFill>
                  <a:schemeClr val="bg1"/>
                </a:solidFill>
              </a:rPr>
              <a:t>summary sheets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55BEA14-038B-4ADB-A1AD-BCEF3FFD8789}"/>
              </a:ext>
            </a:extLst>
          </p:cNvPr>
          <p:cNvGrpSpPr/>
          <p:nvPr/>
        </p:nvGrpSpPr>
        <p:grpSpPr>
          <a:xfrm rot="20528730">
            <a:off x="-29986" y="4143768"/>
            <a:ext cx="940273" cy="940273"/>
            <a:chOff x="9132441" y="2138128"/>
            <a:chExt cx="914400" cy="91440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ED5D511-4F0D-4452-8F1F-CF19F94CFFD3}"/>
                </a:ext>
              </a:extLst>
            </p:cNvPr>
            <p:cNvSpPr/>
            <p:nvPr/>
          </p:nvSpPr>
          <p:spPr>
            <a:xfrm>
              <a:off x="9318171" y="2296886"/>
              <a:ext cx="527958" cy="658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4" name="Graphic 43" descr="Clipboard">
              <a:extLst>
                <a:ext uri="{FF2B5EF4-FFF2-40B4-BE49-F238E27FC236}">
                  <a16:creationId xmlns:a16="http://schemas.microsoft.com/office/drawing/2014/main" id="{9D9F6DBA-9E32-4643-9944-12DFDDE93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32441" y="2138128"/>
              <a:ext cx="914400" cy="914400"/>
            </a:xfrm>
            <a:prstGeom prst="rect">
              <a:avLst/>
            </a:prstGeom>
          </p:spPr>
        </p:pic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AE8C0794-A5D2-49AC-AC21-78B379FB4E3B}"/>
              </a:ext>
            </a:extLst>
          </p:cNvPr>
          <p:cNvSpPr txBox="1"/>
          <p:nvPr/>
        </p:nvSpPr>
        <p:spPr>
          <a:xfrm>
            <a:off x="247001" y="4369463"/>
            <a:ext cx="37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18F3F86-FA0C-4F6D-AECF-5C904FC5DA41}"/>
              </a:ext>
            </a:extLst>
          </p:cNvPr>
          <p:cNvSpPr/>
          <p:nvPr/>
        </p:nvSpPr>
        <p:spPr>
          <a:xfrm>
            <a:off x="9599615" y="1313227"/>
            <a:ext cx="2366010" cy="553998"/>
          </a:xfrm>
          <a:prstGeom prst="roundRect">
            <a:avLst>
              <a:gd name="adj" fmla="val 41278"/>
            </a:avLst>
          </a:prstGeom>
          <a:solidFill>
            <a:srgbClr val="D470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>
                <a:solidFill>
                  <a:schemeClr val="bg1"/>
                </a:solidFill>
              </a:rPr>
              <a:t>Key benefits to students and staff 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6D12F61-949D-47D7-81FD-95B70EBE416F}"/>
              </a:ext>
            </a:extLst>
          </p:cNvPr>
          <p:cNvGrpSpPr/>
          <p:nvPr/>
        </p:nvGrpSpPr>
        <p:grpSpPr>
          <a:xfrm rot="20528730">
            <a:off x="9063822" y="1130999"/>
            <a:ext cx="940273" cy="940273"/>
            <a:chOff x="9132441" y="2138128"/>
            <a:chExt cx="914400" cy="91440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C5EFB61-B1C9-44B8-BDB2-FCF51C21371E}"/>
                </a:ext>
              </a:extLst>
            </p:cNvPr>
            <p:cNvSpPr/>
            <p:nvPr/>
          </p:nvSpPr>
          <p:spPr>
            <a:xfrm>
              <a:off x="9318171" y="2296886"/>
              <a:ext cx="527958" cy="658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5" name="Graphic 54" descr="Clipboard">
              <a:extLst>
                <a:ext uri="{FF2B5EF4-FFF2-40B4-BE49-F238E27FC236}">
                  <a16:creationId xmlns:a16="http://schemas.microsoft.com/office/drawing/2014/main" id="{508DAE78-EF01-43D3-81B3-F07F81AA8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32441" y="2138128"/>
              <a:ext cx="914400" cy="914400"/>
            </a:xfrm>
            <a:prstGeom prst="rect">
              <a:avLst/>
            </a:prstGeom>
          </p:spPr>
        </p:pic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D541414D-1769-449A-9C6B-56595D14307D}"/>
              </a:ext>
            </a:extLst>
          </p:cNvPr>
          <p:cNvSpPr txBox="1"/>
          <p:nvPr/>
        </p:nvSpPr>
        <p:spPr>
          <a:xfrm>
            <a:off x="9345998" y="1333781"/>
            <a:ext cx="375920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000" b="1">
                <a:solidFill>
                  <a:schemeClr val="accent2">
                    <a:lumMod val="75000"/>
                  </a:schemeClr>
                </a:solidFill>
                <a:cs typeface="Calibri"/>
              </a:rPr>
              <a:t>4</a:t>
            </a:r>
          </a:p>
        </p:txBody>
      </p:sp>
      <p:pic>
        <p:nvPicPr>
          <p:cNvPr id="3" name="Picture 4" descr="A picture containing table&#10;&#10;Description automatically generated">
            <a:hlinkClick r:id="rId15" action="ppaction://hlinksldjump"/>
            <a:extLst>
              <a:ext uri="{FF2B5EF4-FFF2-40B4-BE49-F238E27FC236}">
                <a16:creationId xmlns:a16="http://schemas.microsoft.com/office/drawing/2014/main" id="{184B5CCD-0F03-41FE-A087-D2EC284AAC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86340" y="3904841"/>
            <a:ext cx="3093608" cy="2387256"/>
          </a:xfrm>
          <a:prstGeom prst="rect">
            <a:avLst/>
          </a:prstGeom>
        </p:spPr>
      </p:pic>
      <p:pic>
        <p:nvPicPr>
          <p:cNvPr id="5" name="Picture 7">
            <a:hlinkClick r:id="rId17" action="ppaction://hlinksldjump"/>
            <a:extLst>
              <a:ext uri="{FF2B5EF4-FFF2-40B4-BE49-F238E27FC236}">
                <a16:creationId xmlns:a16="http://schemas.microsoft.com/office/drawing/2014/main" id="{CCF95145-F400-4BC8-8516-4870DB69315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93792" y="2022845"/>
            <a:ext cx="2986156" cy="1663789"/>
          </a:xfrm>
          <a:prstGeom prst="rect">
            <a:avLst/>
          </a:prstGeom>
        </p:spPr>
      </p:pic>
      <p:pic>
        <p:nvPicPr>
          <p:cNvPr id="8" name="Online Media 7">
            <a:hlinkClick r:id="" action="ppaction://media"/>
            <a:extLst>
              <a:ext uri="{FF2B5EF4-FFF2-40B4-BE49-F238E27FC236}">
                <a16:creationId xmlns:a16="http://schemas.microsoft.com/office/drawing/2014/main" id="{8F7C6E6A-B8E6-438C-9253-E84C49E6C9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9"/>
          <a:stretch>
            <a:fillRect/>
          </a:stretch>
        </p:blipFill>
        <p:spPr>
          <a:xfrm>
            <a:off x="2998023" y="2026397"/>
            <a:ext cx="3006658" cy="16912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F5ACA2-6F26-4BAF-B628-E17AD2315AF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76298" y="5251593"/>
            <a:ext cx="2507363" cy="1531712"/>
          </a:xfrm>
          <a:prstGeom prst="rect">
            <a:avLst/>
          </a:prstGeom>
        </p:spPr>
      </p:pic>
      <p:pic>
        <p:nvPicPr>
          <p:cNvPr id="7" name="Picture 8" descr="Diagram&#10;&#10;Description automatically generated">
            <a:hlinkClick r:id="rId21" action="ppaction://hlinksldjump"/>
            <a:extLst>
              <a:ext uri="{FF2B5EF4-FFF2-40B4-BE49-F238E27FC236}">
                <a16:creationId xmlns:a16="http://schemas.microsoft.com/office/drawing/2014/main" id="{7F08ADB9-8B19-4ED8-94AD-AEC6176C1F9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97836" y="4128566"/>
            <a:ext cx="2938217" cy="2166968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3B29C82-ED64-49F9-8925-759DC2573FED}"/>
              </a:ext>
            </a:extLst>
          </p:cNvPr>
          <p:cNvSpPr/>
          <p:nvPr/>
        </p:nvSpPr>
        <p:spPr>
          <a:xfrm>
            <a:off x="3278863" y="1303185"/>
            <a:ext cx="5849330" cy="553998"/>
          </a:xfrm>
          <a:prstGeom prst="roundRect">
            <a:avLst>
              <a:gd name="adj" fmla="val 41278"/>
            </a:avLst>
          </a:prstGeom>
          <a:solidFill>
            <a:srgbClr val="D470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chemeClr val="bg1"/>
                </a:solidFill>
              </a:rPr>
              <a:t>Examples of summary sheets made by students and staff</a:t>
            </a:r>
            <a:endParaRPr lang="en-GB">
              <a:solidFill>
                <a:schemeClr val="bg1"/>
              </a:solidFill>
              <a:cs typeface="Calibri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762A73-3E0D-405A-9729-06543A78DB90}"/>
              </a:ext>
            </a:extLst>
          </p:cNvPr>
          <p:cNvGrpSpPr/>
          <p:nvPr/>
        </p:nvGrpSpPr>
        <p:grpSpPr>
          <a:xfrm rot="20528730">
            <a:off x="2716400" y="1098868"/>
            <a:ext cx="940274" cy="940273"/>
            <a:chOff x="9132441" y="2138128"/>
            <a:chExt cx="914400" cy="9144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2C81420-DA1A-4A32-BC19-961B8351FC8C}"/>
                </a:ext>
              </a:extLst>
            </p:cNvPr>
            <p:cNvSpPr/>
            <p:nvPr/>
          </p:nvSpPr>
          <p:spPr>
            <a:xfrm>
              <a:off x="9318171" y="2296886"/>
              <a:ext cx="527958" cy="658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4" name="Graphic 33" descr="Clipboard">
              <a:extLst>
                <a:ext uri="{FF2B5EF4-FFF2-40B4-BE49-F238E27FC236}">
                  <a16:creationId xmlns:a16="http://schemas.microsoft.com/office/drawing/2014/main" id="{7A59891F-475B-486C-B97F-EE6ECAF0C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32441" y="2138128"/>
              <a:ext cx="914400" cy="9144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8724D87-A172-486C-834E-B1F9693E2574}"/>
              </a:ext>
            </a:extLst>
          </p:cNvPr>
          <p:cNvSpPr txBox="1"/>
          <p:nvPr/>
        </p:nvSpPr>
        <p:spPr>
          <a:xfrm>
            <a:off x="2998566" y="1303051"/>
            <a:ext cx="375920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000" b="1">
                <a:solidFill>
                  <a:schemeClr val="accent2">
                    <a:lumMod val="75000"/>
                  </a:schemeClr>
                </a:solidFill>
              </a:rPr>
              <a:t>3</a:t>
            </a:r>
          </a:p>
        </p:txBody>
      </p:sp>
      <p:pic>
        <p:nvPicPr>
          <p:cNvPr id="11" name="Online Media 10">
            <a:hlinkClick r:id="" action="ppaction://media"/>
            <a:extLst>
              <a:ext uri="{FF2B5EF4-FFF2-40B4-BE49-F238E27FC236}">
                <a16:creationId xmlns:a16="http://schemas.microsoft.com/office/drawing/2014/main" id="{E97662C7-9480-4E04-A405-B176330B7685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9"/>
          <a:stretch>
            <a:fillRect/>
          </a:stretch>
        </p:blipFill>
        <p:spPr>
          <a:xfrm>
            <a:off x="9492053" y="3952327"/>
            <a:ext cx="2276396" cy="1280472"/>
          </a:xfrm>
          <a:prstGeom prst="rect">
            <a:avLst/>
          </a:prstGeom>
        </p:spPr>
      </p:pic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C7D54A7-174E-46D8-AAF7-F1031E1103F8}"/>
              </a:ext>
            </a:extLst>
          </p:cNvPr>
          <p:cNvSpPr/>
          <p:nvPr/>
        </p:nvSpPr>
        <p:spPr>
          <a:xfrm>
            <a:off x="9793876" y="3712797"/>
            <a:ext cx="1672205" cy="27388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>
                <a:cs typeface="Calibri"/>
              </a:rPr>
              <a:t>Video: staff benefits</a:t>
            </a:r>
            <a:endParaRPr lang="en-GB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D1F47B-3FDE-4A72-B264-40CA13D04882}"/>
              </a:ext>
            </a:extLst>
          </p:cNvPr>
          <p:cNvSpPr/>
          <p:nvPr/>
        </p:nvSpPr>
        <p:spPr>
          <a:xfrm>
            <a:off x="2887988" y="3715836"/>
            <a:ext cx="3203891" cy="27388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400">
                <a:cs typeface="Calibri"/>
              </a:rPr>
              <a:t>Video: How do I make a summary sheet?</a:t>
            </a:r>
            <a:endParaRPr lang="en-GB" sz="1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33AE1C6-477C-4D02-8A01-0C1371FA9B82}"/>
              </a:ext>
            </a:extLst>
          </p:cNvPr>
          <p:cNvSpPr/>
          <p:nvPr/>
        </p:nvSpPr>
        <p:spPr>
          <a:xfrm>
            <a:off x="2933148" y="6466152"/>
            <a:ext cx="6195045" cy="317153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buClr>
                <a:srgbClr val="ED7D31">
                  <a:lumMod val="75000"/>
                </a:srgbClr>
              </a:buClr>
              <a:buSzPct val="200000"/>
            </a:pPr>
            <a:r>
              <a:rPr lang="en-GB" sz="1100" b="1" dirty="0">
                <a:solidFill>
                  <a:schemeClr val="tx1"/>
                </a:solidFill>
              </a:rPr>
              <a:t>Notes about the authors:</a:t>
            </a:r>
            <a:r>
              <a:rPr lang="en-GB" sz="1100" dirty="0">
                <a:solidFill>
                  <a:schemeClr val="tx1"/>
                </a:solidFill>
              </a:rPr>
              <a:t> Rachel, Mansi and Harlin are second year Biomedical Science students and Student Lecturers at De Montfort University, Leicester. They have created summary sheets for first years.</a:t>
            </a:r>
          </a:p>
        </p:txBody>
      </p:sp>
    </p:spTree>
    <p:extLst>
      <p:ext uri="{BB962C8B-B14F-4D97-AF65-F5344CB8AC3E}">
        <p14:creationId xmlns:p14="http://schemas.microsoft.com/office/powerpoint/2010/main" val="2031554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CCD76B2-CA0C-4A06-83E2-FAD1FFD85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61" y="307207"/>
            <a:ext cx="11246677" cy="63793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21C4B2-A19E-46D5-948B-4DD14E6A4FA8}"/>
              </a:ext>
            </a:extLst>
          </p:cNvPr>
          <p:cNvSpPr/>
          <p:nvPr/>
        </p:nvSpPr>
        <p:spPr>
          <a:xfrm>
            <a:off x="10099497" y="59610"/>
            <a:ext cx="1828800" cy="4951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/>
              <a:t>Back to poster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7D4AF7CD-408E-42EF-92C2-7DFF4E750B2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0849075"/>
                  </p:ext>
                </p:extLst>
              </p:nvPr>
            </p:nvGraphicFramePr>
            <p:xfrm>
              <a:off x="10209761" y="406728"/>
              <a:ext cx="1629516" cy="916603"/>
            </p:xfrm>
            <a:graphic>
              <a:graphicData uri="http://schemas.microsoft.com/office/powerpoint/2016/slidezoom">
                <pslz:sldZm>
                  <pslz:sldZmObj sldId="256" cId="2031554352">
                    <pslz:zmPr id="{A19A570F-B998-4F1E-9C9C-70E2AC2E2733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29516" cy="91660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D4AF7CD-408E-42EF-92C2-7DFF4E750B2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09761" y="406728"/>
                <a:ext cx="1629516" cy="91660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865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Diagram&#10;&#10;Description automatically generated">
            <a:extLst>
              <a:ext uri="{FF2B5EF4-FFF2-40B4-BE49-F238E27FC236}">
                <a16:creationId xmlns:a16="http://schemas.microsoft.com/office/drawing/2014/main" id="{5E6220D3-1367-4859-B031-376BB9B7A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005" y="643466"/>
            <a:ext cx="7553990" cy="55710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4632B0-B88A-4097-B326-F31165F4240F}"/>
              </a:ext>
            </a:extLst>
          </p:cNvPr>
          <p:cNvSpPr/>
          <p:nvPr/>
        </p:nvSpPr>
        <p:spPr>
          <a:xfrm>
            <a:off x="10099497" y="59610"/>
            <a:ext cx="1828800" cy="4951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/>
              <a:t>Back to poster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5B1630ED-F295-4770-8F92-6D790C6B64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124665"/>
                  </p:ext>
                </p:extLst>
              </p:nvPr>
            </p:nvGraphicFramePr>
            <p:xfrm>
              <a:off x="10209761" y="406728"/>
              <a:ext cx="1629516" cy="916603"/>
            </p:xfrm>
            <a:graphic>
              <a:graphicData uri="http://schemas.microsoft.com/office/powerpoint/2016/slidezoom">
                <pslz:sldZm>
                  <pslz:sldZmObj sldId="256" cId="2031554352">
                    <pslz:zmPr id="{A19A570F-B998-4F1E-9C9C-70E2AC2E2733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29516" cy="91660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5B1630ED-F295-4770-8F92-6D790C6B64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09761" y="406728"/>
                <a:ext cx="1629516" cy="91660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F9BE645-832A-4A33-A863-FD81714446AE}"/>
              </a:ext>
            </a:extLst>
          </p:cNvPr>
          <p:cNvSpPr txBox="1"/>
          <p:nvPr/>
        </p:nvSpPr>
        <p:spPr>
          <a:xfrm>
            <a:off x="-46383" y="6546573"/>
            <a:ext cx="396902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(Summary sheet made by Harlin Gulati)</a:t>
            </a:r>
          </a:p>
        </p:txBody>
      </p:sp>
    </p:spTree>
    <p:extLst>
      <p:ext uri="{BB962C8B-B14F-4D97-AF65-F5344CB8AC3E}">
        <p14:creationId xmlns:p14="http://schemas.microsoft.com/office/powerpoint/2010/main" val="2536174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4542A32-869C-469D-92EA-4982BE8C2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690" y="-1454"/>
            <a:ext cx="9691329" cy="68691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E0B608-1A68-4F6E-BBC5-1A1D18B79A6E}"/>
              </a:ext>
            </a:extLst>
          </p:cNvPr>
          <p:cNvSpPr/>
          <p:nvPr/>
        </p:nvSpPr>
        <p:spPr>
          <a:xfrm>
            <a:off x="10099497" y="59610"/>
            <a:ext cx="1828800" cy="4951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/>
              <a:t>Back to poster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CB6A2996-1ED3-4A87-99E4-83AE275CC04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124665"/>
                  </p:ext>
                </p:extLst>
              </p:nvPr>
            </p:nvGraphicFramePr>
            <p:xfrm>
              <a:off x="10209761" y="406728"/>
              <a:ext cx="1629516" cy="916603"/>
            </p:xfrm>
            <a:graphic>
              <a:graphicData uri="http://schemas.microsoft.com/office/powerpoint/2016/slidezoom">
                <pslz:sldZm>
                  <pslz:sldZmObj sldId="256" cId="2031554352">
                    <pslz:zmPr id="{A19A570F-B998-4F1E-9C9C-70E2AC2E2733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29516" cy="91660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B6A2996-1ED3-4A87-99E4-83AE275CC04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09761" y="406728"/>
                <a:ext cx="1629516" cy="91660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5336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5D59FD6-5CC1-4869-B8CF-0F9ED0B8413E}"/>
              </a:ext>
            </a:extLst>
          </p:cNvPr>
          <p:cNvSpPr/>
          <p:nvPr/>
        </p:nvSpPr>
        <p:spPr>
          <a:xfrm>
            <a:off x="2933148" y="1757017"/>
            <a:ext cx="6195390" cy="4643783"/>
          </a:xfrm>
          <a:prstGeom prst="rect">
            <a:avLst/>
          </a:prstGeom>
          <a:solidFill>
            <a:srgbClr val="FFF9E7"/>
          </a:solidFill>
          <a:ln>
            <a:solidFill>
              <a:srgbClr val="FFF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6EE624C-491C-430F-9397-AE539F2B4A13}"/>
              </a:ext>
            </a:extLst>
          </p:cNvPr>
          <p:cNvSpPr/>
          <p:nvPr/>
        </p:nvSpPr>
        <p:spPr>
          <a:xfrm>
            <a:off x="9266102" y="1811191"/>
            <a:ext cx="2699523" cy="4972114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summary sheets boost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student engagement 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comprehension 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of material prior to live class</a:t>
            </a:r>
          </a:p>
          <a:p>
            <a:pPr>
              <a:buClr>
                <a:srgbClr val="D47016"/>
              </a:buClr>
            </a:pPr>
            <a:r>
              <a:rPr lang="en-GB" sz="6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fosters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self-efficacy e.g. 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awareness of tricky areas requiring help </a:t>
            </a:r>
          </a:p>
          <a:p>
            <a:pPr>
              <a:buClr>
                <a:srgbClr val="D47016"/>
              </a:buClr>
            </a:pPr>
            <a:r>
              <a:rPr lang="en-GB" sz="6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supports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flipped classroom; 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facilitates active processing of </a:t>
            </a:r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asynchronous content</a:t>
            </a:r>
          </a:p>
          <a:p>
            <a:pPr marL="285750" indent="-285750">
              <a:buClr>
                <a:srgbClr val="D47016"/>
              </a:buClr>
              <a:buFont typeface="Wingdings" panose="05000000000000000000" pitchFamily="2" charset="2"/>
              <a:buChar char="ü"/>
            </a:pP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76A42C-79D3-4610-9E48-DA5AC9D693E0}"/>
              </a:ext>
            </a:extLst>
          </p:cNvPr>
          <p:cNvSpPr/>
          <p:nvPr/>
        </p:nvSpPr>
        <p:spPr>
          <a:xfrm>
            <a:off x="113031" y="1836530"/>
            <a:ext cx="2710566" cy="2514077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endParaRPr lang="en-GB" sz="110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note-taking is passive,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</a:rPr>
              <a:t> ineffective for learning and poses challenges for 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disabled students</a:t>
            </a:r>
            <a:endParaRPr lang="en-GB" sz="110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endParaRPr lang="en-GB" sz="60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remote note-taking 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</a:rPr>
              <a:t>is more difficult, especially in live sessions </a:t>
            </a:r>
          </a:p>
          <a:p>
            <a:pPr>
              <a:buClr>
                <a:schemeClr val="accent2">
                  <a:lumMod val="75000"/>
                </a:schemeClr>
              </a:buClr>
              <a:buSzPct val="200000"/>
            </a:pPr>
            <a:r>
              <a:rPr lang="en-GB" sz="6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There is a correlation between </a:t>
            </a:r>
            <a:r>
              <a:rPr lang="en-GB" sz="1100" b="1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quality of student notes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and</a:t>
            </a:r>
            <a:r>
              <a:rPr lang="en-GB" sz="1100" b="1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student achievement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Kiewra et al. 1991)</a:t>
            </a:r>
            <a:endParaRPr lang="en-GB" sz="1100">
              <a:solidFill>
                <a:schemeClr val="accent2">
                  <a:lumMod val="50000"/>
                </a:schemeClr>
              </a:solidFill>
              <a:ea typeface="+mn-lt"/>
              <a:cs typeface="+mn-lt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200000"/>
            </a:pPr>
            <a:r>
              <a:rPr lang="en-GB" sz="6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GB" sz="600">
                <a:ea typeface="+mn-lt"/>
                <a:cs typeface="+mn-lt"/>
              </a:rPr>
              <a:t> 19</a:t>
            </a:r>
            <a:endParaRPr lang="en-GB" sz="60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</a:rPr>
              <a:t>as the sector moves towards</a:t>
            </a:r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100">
                <a:solidFill>
                  <a:schemeClr val="tx1">
                    <a:lumMod val="65000"/>
                    <a:lumOff val="35000"/>
                  </a:schemeClr>
                </a:solidFill>
              </a:rPr>
              <a:t>blended, flexible learning, note-taking scaffolds need to compliment remote learning</a:t>
            </a:r>
            <a:endParaRPr lang="en-GB" sz="110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E21AD9-F74F-4B83-AB54-0F7BA70358C5}"/>
              </a:ext>
            </a:extLst>
          </p:cNvPr>
          <p:cNvSpPr/>
          <p:nvPr/>
        </p:nvSpPr>
        <p:spPr>
          <a:xfrm>
            <a:off x="252950" y="1323733"/>
            <a:ext cx="2527821" cy="553998"/>
          </a:xfrm>
          <a:prstGeom prst="roundRect">
            <a:avLst>
              <a:gd name="adj" fmla="val 41278"/>
            </a:avLst>
          </a:prstGeom>
          <a:solidFill>
            <a:srgbClr val="D470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</a:rPr>
              <a:t>The problem:</a:t>
            </a:r>
            <a:br>
              <a:rPr lang="en-GB">
                <a:solidFill>
                  <a:schemeClr val="bg1"/>
                </a:solidFill>
              </a:rPr>
            </a:br>
            <a:r>
              <a:rPr lang="en-GB">
                <a:solidFill>
                  <a:schemeClr val="bg1"/>
                </a:solidFill>
              </a:rPr>
              <a:t>note-taking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72761C-56E0-41DB-8594-53B5983E99B0}"/>
              </a:ext>
            </a:extLst>
          </p:cNvPr>
          <p:cNvSpPr/>
          <p:nvPr/>
        </p:nvSpPr>
        <p:spPr>
          <a:xfrm>
            <a:off x="107136" y="4851707"/>
            <a:ext cx="2699523" cy="1944034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Clr>
                <a:srgbClr val="ED7D31">
                  <a:lumMod val="75000"/>
                </a:srgbClr>
              </a:buClr>
              <a:buSzPct val="200000"/>
              <a:buFont typeface="Wingdings" panose="05000000000000000000" pitchFamily="2" charset="2"/>
              <a:buChar char=""/>
            </a:pPr>
            <a:endParaRPr lang="en-GB" sz="1100" b="1">
              <a:solidFill>
                <a:schemeClr val="tx1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Clr>
                <a:srgbClr val="ED7D31">
                  <a:lumMod val="75000"/>
                </a:srgb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>
                <a:solidFill>
                  <a:schemeClr val="accent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summary sheets (2 min movie) </a:t>
            </a:r>
            <a:r>
              <a:rPr lang="en-GB" sz="1100">
                <a:solidFill>
                  <a:schemeClr val="tx1"/>
                </a:solidFill>
              </a:rPr>
              <a:t>provide a 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UDL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1100">
                <a:solidFill>
                  <a:prstClr val="black">
                    <a:lumMod val="65000"/>
                    <a:lumOff val="35000"/>
                  </a:prstClr>
                </a:solidFill>
              </a:rPr>
              <a:t>scaffold for learners to take notes and process information in a flexible way (by hand or computer)</a:t>
            </a:r>
          </a:p>
          <a:p>
            <a:pPr>
              <a:buClr>
                <a:srgbClr val="ED7D31">
                  <a:lumMod val="75000"/>
                </a:srgbClr>
              </a:buClr>
              <a:buSzPct val="200000"/>
            </a:pPr>
            <a:r>
              <a:rPr lang="en-GB" sz="60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</a:p>
          <a:p>
            <a:pPr marL="285750" lvl="0" indent="-285750">
              <a:buClr>
                <a:srgbClr val="ED7D31">
                  <a:lumMod val="75000"/>
                </a:srgbClr>
              </a:buClr>
              <a:buSzPct val="200000"/>
              <a:buFont typeface="Wingdings" panose="05000000000000000000" pitchFamily="2" charset="2"/>
              <a:buChar char=""/>
            </a:pPr>
            <a:r>
              <a:rPr lang="en-GB" sz="1100">
                <a:solidFill>
                  <a:prstClr val="black">
                    <a:lumMod val="65000"/>
                    <a:lumOff val="35000"/>
                  </a:prstClr>
                </a:solidFill>
              </a:rPr>
              <a:t>summary sheets support a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flipped classroom</a:t>
            </a:r>
            <a:r>
              <a:rPr lang="en-GB" sz="11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1100">
                <a:solidFill>
                  <a:prstClr val="black">
                    <a:lumMod val="65000"/>
                    <a:lumOff val="35000"/>
                  </a:prstClr>
                </a:solidFill>
              </a:rPr>
              <a:t>approach, encouraging learners to engage with pre-recordings and take notes as they learn. This is especially useful for remote teaching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D0A8D1-118D-4AF8-8EEC-C5C4F389A924}"/>
              </a:ext>
            </a:extLst>
          </p:cNvPr>
          <p:cNvSpPr/>
          <p:nvPr/>
        </p:nvSpPr>
        <p:spPr>
          <a:xfrm>
            <a:off x="12225" y="13371"/>
            <a:ext cx="12192000" cy="1111456"/>
          </a:xfrm>
          <a:prstGeom prst="rect">
            <a:avLst/>
          </a:prstGeom>
          <a:solidFill>
            <a:srgbClr val="D47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GB" sz="3000" b="1" dirty="0"/>
              <a:t>Summary sheets:</a:t>
            </a:r>
            <a:br>
              <a:rPr lang="en-GB" sz="2400" dirty="0"/>
            </a:br>
            <a:r>
              <a:rPr lang="en-GB" sz="2400" dirty="0"/>
              <a:t>a scaffold for more effective, active note-taking and cognitive processing of </a:t>
            </a:r>
            <a:r>
              <a:rPr lang="en-GB" sz="2400" i="1" dirty="0"/>
              <a:t>(remote) </a:t>
            </a:r>
            <a:r>
              <a:rPr lang="en-GB" sz="2400" dirty="0"/>
              <a:t>lectures</a:t>
            </a:r>
          </a:p>
          <a:p>
            <a:pPr algn="ctr"/>
            <a:r>
              <a:rPr lang="en-GB" sz="1600" u="sng" dirty="0">
                <a:hlinkClick r:id="rId9"/>
              </a:rPr>
              <a:t>Jo V Rushworth</a:t>
            </a:r>
            <a:r>
              <a:rPr lang="en-GB" sz="1600" dirty="0"/>
              <a:t>, </a:t>
            </a:r>
            <a:r>
              <a:rPr lang="en-GB" sz="1600" dirty="0">
                <a:hlinkClick r:id="rId10"/>
              </a:rPr>
              <a:t>Rachel Cornish</a:t>
            </a:r>
            <a:r>
              <a:rPr lang="en-GB" sz="1600" dirty="0">
                <a:hlinkClick r:id="rId11"/>
              </a:rPr>
              <a:t>, </a:t>
            </a:r>
            <a:r>
              <a:rPr lang="en-GB" sz="1600" dirty="0">
                <a:hlinkClick r:id="rId11"/>
              </a:rPr>
              <a:t>Mansi Patel</a:t>
            </a:r>
            <a:endParaRPr lang="en-GB" sz="1600" dirty="0">
              <a:cs typeface="Calibri"/>
            </a:endParaRPr>
          </a:p>
        </p:txBody>
      </p:sp>
      <p:pic>
        <p:nvPicPr>
          <p:cNvPr id="1026" name="Picture 2" descr="De Montfort University - Wikipedia">
            <a:extLst>
              <a:ext uri="{FF2B5EF4-FFF2-40B4-BE49-F238E27FC236}">
                <a16:creationId xmlns:a16="http://schemas.microsoft.com/office/drawing/2014/main" id="{F5118BEF-42E7-4BD9-B0F9-CCB081DAF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2" y="8534"/>
            <a:ext cx="1335921" cy="57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6BA148F-E34B-43AF-8BB8-47EB7AB827D5}"/>
              </a:ext>
            </a:extLst>
          </p:cNvPr>
          <p:cNvGrpSpPr/>
          <p:nvPr/>
        </p:nvGrpSpPr>
        <p:grpSpPr>
          <a:xfrm rot="20528730">
            <a:off x="-99697" y="1090137"/>
            <a:ext cx="940273" cy="940273"/>
            <a:chOff x="9132441" y="2138128"/>
            <a:chExt cx="914400" cy="9144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ADA6617-48B3-4503-85C0-BE1E6029977E}"/>
                </a:ext>
              </a:extLst>
            </p:cNvPr>
            <p:cNvSpPr/>
            <p:nvPr/>
          </p:nvSpPr>
          <p:spPr>
            <a:xfrm>
              <a:off x="9318171" y="2296886"/>
              <a:ext cx="527958" cy="658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7" name="Graphic 36" descr="Clipboard">
              <a:extLst>
                <a:ext uri="{FF2B5EF4-FFF2-40B4-BE49-F238E27FC236}">
                  <a16:creationId xmlns:a16="http://schemas.microsoft.com/office/drawing/2014/main" id="{6FCA9DF8-2FA8-4BB6-8BDC-E0D863BB5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32441" y="2138128"/>
              <a:ext cx="914400" cy="914400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2EE8C2B-39A6-4D4F-B555-514653EA38E2}"/>
              </a:ext>
            </a:extLst>
          </p:cNvPr>
          <p:cNvSpPr txBox="1"/>
          <p:nvPr/>
        </p:nvSpPr>
        <p:spPr>
          <a:xfrm>
            <a:off x="182479" y="1283272"/>
            <a:ext cx="37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8681426-9526-48AC-B732-E612F66438F0}"/>
              </a:ext>
            </a:extLst>
          </p:cNvPr>
          <p:cNvSpPr/>
          <p:nvPr/>
        </p:nvSpPr>
        <p:spPr>
          <a:xfrm>
            <a:off x="468630" y="4421967"/>
            <a:ext cx="2312141" cy="553998"/>
          </a:xfrm>
          <a:prstGeom prst="roundRect">
            <a:avLst>
              <a:gd name="adj" fmla="val 41278"/>
            </a:avLst>
          </a:prstGeom>
          <a:solidFill>
            <a:srgbClr val="D470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</a:rPr>
              <a:t>A solution:</a:t>
            </a:r>
            <a:br>
              <a:rPr lang="en-GB">
                <a:solidFill>
                  <a:schemeClr val="bg1"/>
                </a:solidFill>
              </a:rPr>
            </a:br>
            <a:r>
              <a:rPr lang="en-GB">
                <a:solidFill>
                  <a:schemeClr val="bg1"/>
                </a:solidFill>
              </a:rPr>
              <a:t>summary sheets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55BEA14-038B-4ADB-A1AD-BCEF3FFD8789}"/>
              </a:ext>
            </a:extLst>
          </p:cNvPr>
          <p:cNvGrpSpPr/>
          <p:nvPr/>
        </p:nvGrpSpPr>
        <p:grpSpPr>
          <a:xfrm rot="20528730">
            <a:off x="-29986" y="4143768"/>
            <a:ext cx="940273" cy="940273"/>
            <a:chOff x="9132441" y="2138128"/>
            <a:chExt cx="914400" cy="91440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ED5D511-4F0D-4452-8F1F-CF19F94CFFD3}"/>
                </a:ext>
              </a:extLst>
            </p:cNvPr>
            <p:cNvSpPr/>
            <p:nvPr/>
          </p:nvSpPr>
          <p:spPr>
            <a:xfrm>
              <a:off x="9318171" y="2296886"/>
              <a:ext cx="527958" cy="658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4" name="Graphic 43" descr="Clipboard">
              <a:extLst>
                <a:ext uri="{FF2B5EF4-FFF2-40B4-BE49-F238E27FC236}">
                  <a16:creationId xmlns:a16="http://schemas.microsoft.com/office/drawing/2014/main" id="{9D9F6DBA-9E32-4643-9944-12DFDDE93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32441" y="2138128"/>
              <a:ext cx="914400" cy="914400"/>
            </a:xfrm>
            <a:prstGeom prst="rect">
              <a:avLst/>
            </a:prstGeom>
          </p:spPr>
        </p:pic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AE8C0794-A5D2-49AC-AC21-78B379FB4E3B}"/>
              </a:ext>
            </a:extLst>
          </p:cNvPr>
          <p:cNvSpPr txBox="1"/>
          <p:nvPr/>
        </p:nvSpPr>
        <p:spPr>
          <a:xfrm>
            <a:off x="247001" y="4369463"/>
            <a:ext cx="375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18F3F86-FA0C-4F6D-AECF-5C904FC5DA41}"/>
              </a:ext>
            </a:extLst>
          </p:cNvPr>
          <p:cNvSpPr/>
          <p:nvPr/>
        </p:nvSpPr>
        <p:spPr>
          <a:xfrm>
            <a:off x="9599615" y="1313227"/>
            <a:ext cx="2366010" cy="553998"/>
          </a:xfrm>
          <a:prstGeom prst="roundRect">
            <a:avLst>
              <a:gd name="adj" fmla="val 41278"/>
            </a:avLst>
          </a:prstGeom>
          <a:solidFill>
            <a:srgbClr val="D470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>
                <a:solidFill>
                  <a:schemeClr val="bg1"/>
                </a:solidFill>
              </a:rPr>
              <a:t>Key benefits to students and staff 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6D12F61-949D-47D7-81FD-95B70EBE416F}"/>
              </a:ext>
            </a:extLst>
          </p:cNvPr>
          <p:cNvGrpSpPr/>
          <p:nvPr/>
        </p:nvGrpSpPr>
        <p:grpSpPr>
          <a:xfrm rot="20528730">
            <a:off x="9063822" y="1130999"/>
            <a:ext cx="940273" cy="940273"/>
            <a:chOff x="9132441" y="2138128"/>
            <a:chExt cx="914400" cy="91440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C5EFB61-B1C9-44B8-BDB2-FCF51C21371E}"/>
                </a:ext>
              </a:extLst>
            </p:cNvPr>
            <p:cNvSpPr/>
            <p:nvPr/>
          </p:nvSpPr>
          <p:spPr>
            <a:xfrm>
              <a:off x="9318171" y="2296886"/>
              <a:ext cx="527958" cy="658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5" name="Graphic 54" descr="Clipboard">
              <a:extLst>
                <a:ext uri="{FF2B5EF4-FFF2-40B4-BE49-F238E27FC236}">
                  <a16:creationId xmlns:a16="http://schemas.microsoft.com/office/drawing/2014/main" id="{508DAE78-EF01-43D3-81B3-F07F81AA8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32441" y="2138128"/>
              <a:ext cx="914400" cy="914400"/>
            </a:xfrm>
            <a:prstGeom prst="rect">
              <a:avLst/>
            </a:prstGeom>
          </p:spPr>
        </p:pic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D541414D-1769-449A-9C6B-56595D14307D}"/>
              </a:ext>
            </a:extLst>
          </p:cNvPr>
          <p:cNvSpPr txBox="1"/>
          <p:nvPr/>
        </p:nvSpPr>
        <p:spPr>
          <a:xfrm>
            <a:off x="9345998" y="1333781"/>
            <a:ext cx="375920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000" b="1">
                <a:solidFill>
                  <a:schemeClr val="accent2">
                    <a:lumMod val="75000"/>
                  </a:schemeClr>
                </a:solidFill>
                <a:cs typeface="Calibri"/>
              </a:rPr>
              <a:t>4</a:t>
            </a:r>
          </a:p>
        </p:txBody>
      </p:sp>
      <p:pic>
        <p:nvPicPr>
          <p:cNvPr id="3" name="Picture 4" descr="A picture containing table&#10;&#10;Description automatically generated">
            <a:hlinkClick r:id="rId15" action="ppaction://hlinksldjump"/>
            <a:extLst>
              <a:ext uri="{FF2B5EF4-FFF2-40B4-BE49-F238E27FC236}">
                <a16:creationId xmlns:a16="http://schemas.microsoft.com/office/drawing/2014/main" id="{184B5CCD-0F03-41FE-A087-D2EC284AAC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86340" y="3904841"/>
            <a:ext cx="3093608" cy="2387256"/>
          </a:xfrm>
          <a:prstGeom prst="rect">
            <a:avLst/>
          </a:prstGeom>
        </p:spPr>
      </p:pic>
      <p:pic>
        <p:nvPicPr>
          <p:cNvPr id="5" name="Picture 7">
            <a:hlinkClick r:id="rId17" action="ppaction://hlinksldjump"/>
            <a:extLst>
              <a:ext uri="{FF2B5EF4-FFF2-40B4-BE49-F238E27FC236}">
                <a16:creationId xmlns:a16="http://schemas.microsoft.com/office/drawing/2014/main" id="{CCF95145-F400-4BC8-8516-4870DB69315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93792" y="2022845"/>
            <a:ext cx="2986156" cy="1663789"/>
          </a:xfrm>
          <a:prstGeom prst="rect">
            <a:avLst/>
          </a:prstGeom>
        </p:spPr>
      </p:pic>
      <p:pic>
        <p:nvPicPr>
          <p:cNvPr id="8" name="Online Media 7">
            <a:hlinkClick r:id="" action="ppaction://media"/>
            <a:extLst>
              <a:ext uri="{FF2B5EF4-FFF2-40B4-BE49-F238E27FC236}">
                <a16:creationId xmlns:a16="http://schemas.microsoft.com/office/drawing/2014/main" id="{8F7C6E6A-B8E6-438C-9253-E84C49E6C9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9"/>
          <a:stretch>
            <a:fillRect/>
          </a:stretch>
        </p:blipFill>
        <p:spPr>
          <a:xfrm>
            <a:off x="2998023" y="2026397"/>
            <a:ext cx="3006658" cy="16912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F5ACA2-6F26-4BAF-B628-E17AD2315AF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76298" y="5251593"/>
            <a:ext cx="2507363" cy="1531712"/>
          </a:xfrm>
          <a:prstGeom prst="rect">
            <a:avLst/>
          </a:prstGeom>
        </p:spPr>
      </p:pic>
      <p:pic>
        <p:nvPicPr>
          <p:cNvPr id="7" name="Picture 8" descr="Diagram&#10;&#10;Description automatically generated">
            <a:hlinkClick r:id="rId21" action="ppaction://hlinksldjump"/>
            <a:extLst>
              <a:ext uri="{FF2B5EF4-FFF2-40B4-BE49-F238E27FC236}">
                <a16:creationId xmlns:a16="http://schemas.microsoft.com/office/drawing/2014/main" id="{7F08ADB9-8B19-4ED8-94AD-AEC6176C1F9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97836" y="4128566"/>
            <a:ext cx="2938217" cy="2166968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3B29C82-ED64-49F9-8925-759DC2573FED}"/>
              </a:ext>
            </a:extLst>
          </p:cNvPr>
          <p:cNvSpPr/>
          <p:nvPr/>
        </p:nvSpPr>
        <p:spPr>
          <a:xfrm>
            <a:off x="3278863" y="1303185"/>
            <a:ext cx="5849330" cy="553998"/>
          </a:xfrm>
          <a:prstGeom prst="roundRect">
            <a:avLst>
              <a:gd name="adj" fmla="val 41278"/>
            </a:avLst>
          </a:prstGeom>
          <a:solidFill>
            <a:srgbClr val="D47016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chemeClr val="bg1"/>
                </a:solidFill>
              </a:rPr>
              <a:t>Examples of summary sheets made by students and staff</a:t>
            </a:r>
            <a:endParaRPr lang="en-GB">
              <a:solidFill>
                <a:schemeClr val="bg1"/>
              </a:solidFill>
              <a:cs typeface="Calibri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762A73-3E0D-405A-9729-06543A78DB90}"/>
              </a:ext>
            </a:extLst>
          </p:cNvPr>
          <p:cNvGrpSpPr/>
          <p:nvPr/>
        </p:nvGrpSpPr>
        <p:grpSpPr>
          <a:xfrm rot="20528730">
            <a:off x="2716400" y="1098868"/>
            <a:ext cx="940274" cy="940273"/>
            <a:chOff x="9132441" y="2138128"/>
            <a:chExt cx="914400" cy="9144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2C81420-DA1A-4A32-BC19-961B8351FC8C}"/>
                </a:ext>
              </a:extLst>
            </p:cNvPr>
            <p:cNvSpPr/>
            <p:nvPr/>
          </p:nvSpPr>
          <p:spPr>
            <a:xfrm>
              <a:off x="9318171" y="2296886"/>
              <a:ext cx="527958" cy="658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4" name="Graphic 33" descr="Clipboard">
              <a:extLst>
                <a:ext uri="{FF2B5EF4-FFF2-40B4-BE49-F238E27FC236}">
                  <a16:creationId xmlns:a16="http://schemas.microsoft.com/office/drawing/2014/main" id="{7A59891F-475B-486C-B97F-EE6ECAF0C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132441" y="2138128"/>
              <a:ext cx="914400" cy="9144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8724D87-A172-486C-834E-B1F9693E2574}"/>
              </a:ext>
            </a:extLst>
          </p:cNvPr>
          <p:cNvSpPr txBox="1"/>
          <p:nvPr/>
        </p:nvSpPr>
        <p:spPr>
          <a:xfrm>
            <a:off x="2998566" y="1303051"/>
            <a:ext cx="375920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000" b="1">
                <a:solidFill>
                  <a:schemeClr val="accent2">
                    <a:lumMod val="75000"/>
                  </a:schemeClr>
                </a:solidFill>
              </a:rPr>
              <a:t>3</a:t>
            </a:r>
          </a:p>
        </p:txBody>
      </p:sp>
      <p:pic>
        <p:nvPicPr>
          <p:cNvPr id="11" name="Online Media 10">
            <a:hlinkClick r:id="" action="ppaction://media"/>
            <a:extLst>
              <a:ext uri="{FF2B5EF4-FFF2-40B4-BE49-F238E27FC236}">
                <a16:creationId xmlns:a16="http://schemas.microsoft.com/office/drawing/2014/main" id="{E97662C7-9480-4E04-A405-B176330B7685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9"/>
          <a:stretch>
            <a:fillRect/>
          </a:stretch>
        </p:blipFill>
        <p:spPr>
          <a:xfrm>
            <a:off x="9492053" y="3952327"/>
            <a:ext cx="2276396" cy="1280472"/>
          </a:xfrm>
          <a:prstGeom prst="rect">
            <a:avLst/>
          </a:prstGeom>
        </p:spPr>
      </p:pic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C7D54A7-174E-46D8-AAF7-F1031E1103F8}"/>
              </a:ext>
            </a:extLst>
          </p:cNvPr>
          <p:cNvSpPr/>
          <p:nvPr/>
        </p:nvSpPr>
        <p:spPr>
          <a:xfrm>
            <a:off x="9793876" y="3712797"/>
            <a:ext cx="1672205" cy="27388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>
                <a:cs typeface="Calibri"/>
              </a:rPr>
              <a:t>Video: staff benefits</a:t>
            </a:r>
            <a:endParaRPr lang="en-GB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D1F47B-3FDE-4A72-B264-40CA13D04882}"/>
              </a:ext>
            </a:extLst>
          </p:cNvPr>
          <p:cNvSpPr/>
          <p:nvPr/>
        </p:nvSpPr>
        <p:spPr>
          <a:xfrm>
            <a:off x="2887988" y="3715836"/>
            <a:ext cx="3203891" cy="27388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400">
                <a:cs typeface="Calibri"/>
              </a:rPr>
              <a:t>Video: How do I make a summary sheet?</a:t>
            </a:r>
            <a:endParaRPr lang="en-GB" sz="1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33AE1C6-477C-4D02-8A01-0C1371FA9B82}"/>
              </a:ext>
            </a:extLst>
          </p:cNvPr>
          <p:cNvSpPr/>
          <p:nvPr/>
        </p:nvSpPr>
        <p:spPr>
          <a:xfrm>
            <a:off x="2933148" y="6466152"/>
            <a:ext cx="6195045" cy="317153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buClr>
                <a:srgbClr val="ED7D31">
                  <a:lumMod val="75000"/>
                </a:srgbClr>
              </a:buClr>
              <a:buSzPct val="200000"/>
            </a:pPr>
            <a:r>
              <a:rPr lang="en-GB" sz="1100" b="1">
                <a:solidFill>
                  <a:schemeClr val="tx1"/>
                </a:solidFill>
              </a:rPr>
              <a:t>Notes about the authors:</a:t>
            </a:r>
            <a:r>
              <a:rPr lang="en-GB" sz="1100">
                <a:solidFill>
                  <a:schemeClr val="tx1"/>
                </a:solidFill>
              </a:rPr>
              <a:t> Rachel and Mansi are second year Biomedical Science students and Student Lecturers at De Montfort University, Leicester. They have created summary sheets for first year students.</a:t>
            </a:r>
          </a:p>
        </p:txBody>
      </p:sp>
    </p:spTree>
    <p:extLst>
      <p:ext uri="{BB962C8B-B14F-4D97-AF65-F5344CB8AC3E}">
        <p14:creationId xmlns:p14="http://schemas.microsoft.com/office/powerpoint/2010/main" val="2031554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CCD76B2-CA0C-4A06-83E2-FAD1FFD85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61" y="307207"/>
            <a:ext cx="11246677" cy="63793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21C4B2-A19E-46D5-948B-4DD14E6A4FA8}"/>
              </a:ext>
            </a:extLst>
          </p:cNvPr>
          <p:cNvSpPr/>
          <p:nvPr/>
        </p:nvSpPr>
        <p:spPr>
          <a:xfrm>
            <a:off x="10099497" y="59610"/>
            <a:ext cx="1828800" cy="4951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/>
              <a:t>Back to poster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7D4AF7CD-408E-42EF-92C2-7DFF4E750B2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0849075"/>
                  </p:ext>
                </p:extLst>
              </p:nvPr>
            </p:nvGraphicFramePr>
            <p:xfrm>
              <a:off x="10209761" y="406728"/>
              <a:ext cx="1629516" cy="916603"/>
            </p:xfrm>
            <a:graphic>
              <a:graphicData uri="http://schemas.microsoft.com/office/powerpoint/2016/slidezoom">
                <pslz:sldZm>
                  <pslz:sldZmObj sldId="256" cId="2031554352">
                    <pslz:zmPr id="{A19A570F-B998-4F1E-9C9C-70E2AC2E2733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29516" cy="91660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D4AF7CD-408E-42EF-92C2-7DFF4E750B2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09761" y="406728"/>
                <a:ext cx="1629516" cy="91660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8650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Diagram&#10;&#10;Description automatically generated">
            <a:extLst>
              <a:ext uri="{FF2B5EF4-FFF2-40B4-BE49-F238E27FC236}">
                <a16:creationId xmlns:a16="http://schemas.microsoft.com/office/drawing/2014/main" id="{5E6220D3-1367-4859-B031-376BB9B7A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005" y="643466"/>
            <a:ext cx="7553990" cy="55710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4632B0-B88A-4097-B326-F31165F4240F}"/>
              </a:ext>
            </a:extLst>
          </p:cNvPr>
          <p:cNvSpPr/>
          <p:nvPr/>
        </p:nvSpPr>
        <p:spPr>
          <a:xfrm>
            <a:off x="10099497" y="59610"/>
            <a:ext cx="1828800" cy="4951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/>
              <a:t>Back to poster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5B1630ED-F295-4770-8F92-6D790C6B64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124665"/>
                  </p:ext>
                </p:extLst>
              </p:nvPr>
            </p:nvGraphicFramePr>
            <p:xfrm>
              <a:off x="10209761" y="406728"/>
              <a:ext cx="1629516" cy="916603"/>
            </p:xfrm>
            <a:graphic>
              <a:graphicData uri="http://schemas.microsoft.com/office/powerpoint/2016/slidezoom">
                <pslz:sldZm>
                  <pslz:sldZmObj sldId="256" cId="2031554352">
                    <pslz:zmPr id="{A19A570F-B998-4F1E-9C9C-70E2AC2E2733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29516" cy="91660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5B1630ED-F295-4770-8F92-6D790C6B64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09761" y="406728"/>
                <a:ext cx="1629516" cy="91660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F9BE645-832A-4A33-A863-FD81714446AE}"/>
              </a:ext>
            </a:extLst>
          </p:cNvPr>
          <p:cNvSpPr txBox="1"/>
          <p:nvPr/>
        </p:nvSpPr>
        <p:spPr>
          <a:xfrm>
            <a:off x="-46383" y="6546573"/>
            <a:ext cx="396902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(Summary sheet made by Harlin Gulati)</a:t>
            </a:r>
          </a:p>
        </p:txBody>
      </p:sp>
    </p:spTree>
    <p:extLst>
      <p:ext uri="{BB962C8B-B14F-4D97-AF65-F5344CB8AC3E}">
        <p14:creationId xmlns:p14="http://schemas.microsoft.com/office/powerpoint/2010/main" val="25361746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4542A32-869C-469D-92EA-4982BE8C2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690" y="-1454"/>
            <a:ext cx="9691329" cy="68691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E0B608-1A68-4F6E-BBC5-1A1D18B79A6E}"/>
              </a:ext>
            </a:extLst>
          </p:cNvPr>
          <p:cNvSpPr/>
          <p:nvPr/>
        </p:nvSpPr>
        <p:spPr>
          <a:xfrm>
            <a:off x="10099497" y="59610"/>
            <a:ext cx="1828800" cy="4951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/>
              <a:t>Back to poster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CB6A2996-1ED3-4A87-99E4-83AE275CC04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124665"/>
                  </p:ext>
                </p:extLst>
              </p:nvPr>
            </p:nvGraphicFramePr>
            <p:xfrm>
              <a:off x="10209761" y="406728"/>
              <a:ext cx="1629516" cy="916603"/>
            </p:xfrm>
            <a:graphic>
              <a:graphicData uri="http://schemas.microsoft.com/office/powerpoint/2016/slidezoom">
                <pslz:sldZm>
                  <pslz:sldZmObj sldId="256" cId="2031554352">
                    <pslz:zmPr id="{A19A570F-B998-4F1E-9C9C-70E2AC2E2733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29516" cy="91660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B6A2996-1ED3-4A87-99E4-83AE275CC04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09761" y="406728"/>
                <a:ext cx="1629516" cy="91660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53360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e7dfcd64-f71f-4b68-b72b-e591b863eff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752E067AC8E4887EE42D2725A8328" ma:contentTypeVersion="10" ma:contentTypeDescription="Create a new document." ma:contentTypeScope="" ma:versionID="15f682d8e3c4b1f0fbab7efc10a923dc">
  <xsd:schema xmlns:xsd="http://www.w3.org/2001/XMLSchema" xmlns:xs="http://www.w3.org/2001/XMLSchema" xmlns:p="http://schemas.microsoft.com/office/2006/metadata/properties" xmlns:ns2="ef6794c4-9278-43c5-b03c-4ffd80cfd7c1" xmlns:ns3="d4e07136-391e-4ba4-8966-f58ba7a8f7d1" targetNamespace="http://schemas.microsoft.com/office/2006/metadata/properties" ma:root="true" ma:fieldsID="7e20fb1aac8733dd018960eefce03de9" ns2:_="" ns3:_="">
    <xsd:import namespace="ef6794c4-9278-43c5-b03c-4ffd80cfd7c1"/>
    <xsd:import namespace="d4e07136-391e-4ba4-8966-f58ba7a8f7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794c4-9278-43c5-b03c-4ffd80cfd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07136-391e-4ba4-8966-f58ba7a8f7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DDF51D-EDAE-4CFC-BA0D-245CA4D4152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308BAA3-C65C-4472-9DAD-DB6801C0D3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402B3A-BCF8-4741-8718-B39C1A4B36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6794c4-9278-43c5-b03c-4ffd80cfd7c1"/>
    <ds:schemaRef ds:uri="d4e07136-391e-4ba4-8966-f58ba7a8f7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285</Words>
  <Application>Microsoft Office PowerPoint</Application>
  <PresentationFormat>Widescreen</PresentationFormat>
  <Paragraphs>35</Paragraphs>
  <Slides>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Rushworth</dc:creator>
  <cp:lastModifiedBy>Trevor.Collins</cp:lastModifiedBy>
  <cp:revision>2</cp:revision>
  <dcterms:created xsi:type="dcterms:W3CDTF">2021-05-18T09:09:22Z</dcterms:created>
  <dcterms:modified xsi:type="dcterms:W3CDTF">2021-06-27T15:14:02Z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0x010100CE1752E067AC8E4887EE42D2725A8328</vt:lpwstr>
  </property>
</Properties>
</file>