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custDataLst>
    <p:tags r:id="rId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9A3F70-6588-453A-A006-A8F2F215BD1B}" v="10" dt="2021-06-27T15:15:48.3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68" autoAdjust="0"/>
    <p:restoredTop sz="94660"/>
  </p:normalViewPr>
  <p:slideViewPr>
    <p:cSldViewPr snapToGrid="0">
      <p:cViewPr varScale="1">
        <p:scale>
          <a:sx n="86" d="100"/>
          <a:sy n="86" d="100"/>
        </p:scale>
        <p:origin x="946" y="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tags" Target="tags/tag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2886-3F6C-495D-ACE0-51465C4C31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B9ACA30-4E1B-4B32-A6F5-E0BC028244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EBB15FF-3434-4E56-A114-56222EC71F0D}"/>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5" name="Footer Placeholder 4">
            <a:extLst>
              <a:ext uri="{FF2B5EF4-FFF2-40B4-BE49-F238E27FC236}">
                <a16:creationId xmlns:a16="http://schemas.microsoft.com/office/drawing/2014/main" id="{7371E17A-6D7E-41BF-B1A9-28BFA6CBDE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AA6435-940F-4730-9F1D-2EF004901175}"/>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3580769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1F4BE-80F7-4709-88E1-65DFD5481BB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694504B-BCF2-4C9D-AE95-7DBF278040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31159E-24AB-45AE-A099-51601CF1E88F}"/>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5" name="Footer Placeholder 4">
            <a:extLst>
              <a:ext uri="{FF2B5EF4-FFF2-40B4-BE49-F238E27FC236}">
                <a16:creationId xmlns:a16="http://schemas.microsoft.com/office/drawing/2014/main" id="{D8CF21A6-B393-4147-B702-7C3DB53849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02A535-7EF6-40C0-A407-317874C3EE60}"/>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4041478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CC2F7-C4D1-441D-9FBF-77F312BDC8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29EA5B8-3F97-46FB-BF3F-5139068215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CC1465-3147-4206-9ADC-0F250893C165}"/>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5" name="Footer Placeholder 4">
            <a:extLst>
              <a:ext uri="{FF2B5EF4-FFF2-40B4-BE49-F238E27FC236}">
                <a16:creationId xmlns:a16="http://schemas.microsoft.com/office/drawing/2014/main" id="{F9E953BA-436D-4424-9A3C-432E303ABF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F18AF6-11D7-4507-B646-43877F8AEAF5}"/>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3327507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FFB59-05D6-4C6F-B166-4BEA02E91D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012D87A-1E24-4689-9C48-BF3C32C78A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BFD4233-1FC6-4633-A2C6-00AE030C8B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B8F3FAC-6302-46B2-AC59-1F0DA7AA1518}"/>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6" name="Footer Placeholder 5">
            <a:extLst>
              <a:ext uri="{FF2B5EF4-FFF2-40B4-BE49-F238E27FC236}">
                <a16:creationId xmlns:a16="http://schemas.microsoft.com/office/drawing/2014/main" id="{93FFEED1-09F5-41A1-A2C2-930AE0A488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648AED-514B-487E-818E-A9D17225EE15}"/>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2730723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32370-1451-4CB6-B5FC-BEDF529CCD0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756EDE-2E7B-4F87-A039-74E45FB406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667F83-CFB1-4626-8CD9-4BEE8D660B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7193C23-984E-49EF-8B37-ECC06D9379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AF6BD7-6A20-4311-BDE8-079D69EA95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7C82710-04B7-4C2F-8E58-E8003BCE07B4}"/>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8" name="Footer Placeholder 7">
            <a:extLst>
              <a:ext uri="{FF2B5EF4-FFF2-40B4-BE49-F238E27FC236}">
                <a16:creationId xmlns:a16="http://schemas.microsoft.com/office/drawing/2014/main" id="{90E2300E-045E-4C6D-B8D1-C1E077D5C09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F5F6EE8-0A35-4570-8C2C-02F32165181C}"/>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3247397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9CA46-5ED1-41E9-A2DE-775EE58F536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454AEB3-49DD-48D3-B232-BFB623FE08CD}"/>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4" name="Footer Placeholder 3">
            <a:extLst>
              <a:ext uri="{FF2B5EF4-FFF2-40B4-BE49-F238E27FC236}">
                <a16:creationId xmlns:a16="http://schemas.microsoft.com/office/drawing/2014/main" id="{1AF6266C-71EF-4187-8C31-41AD6ED122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9418676-51FE-4E31-ABEF-A98ECE1F670E}"/>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1069917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BFD070-0F7C-41C1-85A4-41E9BCA15BE7}"/>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3" name="Footer Placeholder 2">
            <a:extLst>
              <a:ext uri="{FF2B5EF4-FFF2-40B4-BE49-F238E27FC236}">
                <a16:creationId xmlns:a16="http://schemas.microsoft.com/office/drawing/2014/main" id="{981FD6AF-45D9-4DA3-9470-BADCB30574D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91A775-4986-448C-A012-19399A4D705E}"/>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3697781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D53A-DC42-4368-AA42-1BC893B6E6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05CF988-66E2-4BFC-B50A-8716732FB4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F563B0-E6BD-4B36-9AAA-FC56BF617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C5E0CA-72DE-4D2D-B3C7-ACE01C0BD683}"/>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6" name="Footer Placeholder 5">
            <a:extLst>
              <a:ext uri="{FF2B5EF4-FFF2-40B4-BE49-F238E27FC236}">
                <a16:creationId xmlns:a16="http://schemas.microsoft.com/office/drawing/2014/main" id="{8403119C-7364-42A3-A3BB-9C8309D4AB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08F72C-2721-4176-A1F1-29BCACB99458}"/>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3866893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F3783-DF0C-44DD-AFB2-D64A48E32A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FA4EB18-A230-4117-9166-69F19B536A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FD5E33-53CF-4BC1-88A9-95F57D0B9B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6A0F99-A151-41AC-82FC-819FC53A3A48}"/>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6" name="Footer Placeholder 5">
            <a:extLst>
              <a:ext uri="{FF2B5EF4-FFF2-40B4-BE49-F238E27FC236}">
                <a16:creationId xmlns:a16="http://schemas.microsoft.com/office/drawing/2014/main" id="{6E11EF2A-DCB1-438B-A7BA-91C855067D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00771A-0DD8-4216-936B-5915EEC2D5F9}"/>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2339971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9C9D-7ECD-49D1-B1DE-0C2974225D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BDFDF1-9039-4BAC-857F-6D1C059BD9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171261-E9FB-4D8E-9F17-1BB87CD57027}"/>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5" name="Footer Placeholder 4">
            <a:extLst>
              <a:ext uri="{FF2B5EF4-FFF2-40B4-BE49-F238E27FC236}">
                <a16:creationId xmlns:a16="http://schemas.microsoft.com/office/drawing/2014/main" id="{3C87EE88-AB02-4BDC-A868-DB5443485B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595D79-B9FF-4DD6-ACE6-33489A761638}"/>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2313464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796230-9BD5-4D53-82FD-CE35045A73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CBEE235-6098-4FC6-AEB5-5FC5D05404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D9AB89-FEE7-4581-B2B2-2602361D7AF7}"/>
              </a:ext>
            </a:extLst>
          </p:cNvPr>
          <p:cNvSpPr>
            <a:spLocks noGrp="1"/>
          </p:cNvSpPr>
          <p:nvPr>
            <p:ph type="dt" sz="half" idx="10"/>
          </p:nvPr>
        </p:nvSpPr>
        <p:spPr/>
        <p:txBody>
          <a:bodyPr/>
          <a:lstStyle/>
          <a:p>
            <a:fld id="{52D78091-E160-419B-84B3-9C7AB6BC90B9}" type="datetimeFigureOut">
              <a:rPr lang="en-GB" smtClean="0"/>
              <a:t>27/06/2021</a:t>
            </a:fld>
            <a:endParaRPr lang="en-GB"/>
          </a:p>
        </p:txBody>
      </p:sp>
      <p:sp>
        <p:nvSpPr>
          <p:cNvPr id="5" name="Footer Placeholder 4">
            <a:extLst>
              <a:ext uri="{FF2B5EF4-FFF2-40B4-BE49-F238E27FC236}">
                <a16:creationId xmlns:a16="http://schemas.microsoft.com/office/drawing/2014/main" id="{94ED070F-EDD9-4C6D-8CB0-D24E0F550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EDE2FF-B5B8-4158-AEBD-33CFFD91914B}"/>
              </a:ext>
            </a:extLst>
          </p:cNvPr>
          <p:cNvSpPr>
            <a:spLocks noGrp="1"/>
          </p:cNvSpPr>
          <p:nvPr>
            <p:ph type="sldNum" sz="quarter" idx="12"/>
          </p:nvPr>
        </p:nvSpPr>
        <p:spPr/>
        <p:txBody>
          <a:bodyPr/>
          <a:lstStyle/>
          <a:p>
            <a:fld id="{80D3C2EF-BFB3-4F72-B562-0534B92DB90F}" type="slidenum">
              <a:rPr lang="en-GB" smtClean="0"/>
              <a:t>‹#›</a:t>
            </a:fld>
            <a:endParaRPr lang="en-GB"/>
          </a:p>
        </p:txBody>
      </p:sp>
    </p:spTree>
    <p:extLst>
      <p:ext uri="{BB962C8B-B14F-4D97-AF65-F5344CB8AC3E}">
        <p14:creationId xmlns:p14="http://schemas.microsoft.com/office/powerpoint/2010/main" val="1252219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75CDFA-10FC-4F31-BD5D-3144B7A432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F0B35D-5ED4-442F-B0BC-A6BF3A5F49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9B819E-BAF4-436B-A6E5-5B9FBA0986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D78091-E160-419B-84B3-9C7AB6BC90B9}" type="datetimeFigureOut">
              <a:rPr lang="en-GB" smtClean="0"/>
              <a:t>27/06/2021</a:t>
            </a:fld>
            <a:endParaRPr lang="en-GB"/>
          </a:p>
        </p:txBody>
      </p:sp>
      <p:sp>
        <p:nvSpPr>
          <p:cNvPr id="5" name="Footer Placeholder 4">
            <a:extLst>
              <a:ext uri="{FF2B5EF4-FFF2-40B4-BE49-F238E27FC236}">
                <a16:creationId xmlns:a16="http://schemas.microsoft.com/office/drawing/2014/main" id="{F665D9AB-3600-40F9-A510-786D681C1D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C67E344-5782-4EAC-B414-792A297DC2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D3C2EF-BFB3-4F72-B562-0534B92DB90F}" type="slidenum">
              <a:rPr lang="en-GB" smtClean="0"/>
              <a:t>‹#›</a:t>
            </a:fld>
            <a:endParaRPr lang="en-GB"/>
          </a:p>
        </p:txBody>
      </p:sp>
    </p:spTree>
    <p:extLst>
      <p:ext uri="{BB962C8B-B14F-4D97-AF65-F5344CB8AC3E}">
        <p14:creationId xmlns:p14="http://schemas.microsoft.com/office/powerpoint/2010/main" val="734904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0DEFD3CD-59EC-4BC1-848E-C248050019FF}"/>
              </a:ext>
            </a:extLst>
          </p:cNvPr>
          <p:cNvGrpSpPr/>
          <p:nvPr/>
        </p:nvGrpSpPr>
        <p:grpSpPr>
          <a:xfrm>
            <a:off x="174171" y="132613"/>
            <a:ext cx="11901716" cy="1046440"/>
            <a:chOff x="174171" y="133428"/>
            <a:chExt cx="11901716" cy="1046440"/>
          </a:xfrm>
        </p:grpSpPr>
        <p:sp>
          <p:nvSpPr>
            <p:cNvPr id="4" name="TextBox 3">
              <a:extLst>
                <a:ext uri="{FF2B5EF4-FFF2-40B4-BE49-F238E27FC236}">
                  <a16:creationId xmlns:a16="http://schemas.microsoft.com/office/drawing/2014/main" id="{F0D647D7-1219-4C5F-BC23-60263CED5FE7}"/>
                </a:ext>
              </a:extLst>
            </p:cNvPr>
            <p:cNvSpPr txBox="1"/>
            <p:nvPr/>
          </p:nvSpPr>
          <p:spPr>
            <a:xfrm>
              <a:off x="174171" y="133428"/>
              <a:ext cx="11901716" cy="1046440"/>
            </a:xfrm>
            <a:prstGeom prst="rect">
              <a:avLst/>
            </a:prstGeom>
            <a:solidFill>
              <a:schemeClr val="bg1"/>
            </a:solidFill>
          </p:spPr>
          <p:txBody>
            <a:bodyPr wrap="square" rtlCol="0">
              <a:spAutoFit/>
            </a:bodyPr>
            <a:lstStyle/>
            <a:p>
              <a:r>
                <a:rPr lang="en-GB" sz="2000" b="1" dirty="0">
                  <a:solidFill>
                    <a:srgbClr val="002060"/>
                  </a:solidFill>
                  <a:latin typeface="Arial" panose="020B0604020202020204" pitchFamily="34" charset="0"/>
                  <a:cs typeface="Arial" panose="020B0604020202020204" pitchFamily="34" charset="0"/>
                </a:rPr>
                <a:t>A Reflection on Designing Virtual Learning Experiences</a:t>
              </a:r>
            </a:p>
            <a:p>
              <a:r>
                <a:rPr lang="en-US" altLang="ko-KR" sz="1800" b="1" dirty="0">
                  <a:solidFill>
                    <a:srgbClr val="002060"/>
                  </a:solidFill>
                  <a:latin typeface="Arial" panose="020B0604020202020204" pitchFamily="34" charset="0"/>
                  <a:cs typeface="Arial" panose="020B0604020202020204" pitchFamily="34" charset="0"/>
                </a:rPr>
                <a:t>Teaching core skills, behaviors and competencies</a:t>
              </a:r>
              <a:endParaRPr lang="en-GB" sz="2000" b="1" dirty="0">
                <a:solidFill>
                  <a:srgbClr val="002060"/>
                </a:solidFill>
                <a:latin typeface="Arial" panose="020B0604020202020204" pitchFamily="34" charset="0"/>
                <a:cs typeface="Arial" panose="020B0604020202020204" pitchFamily="34" charset="0"/>
              </a:endParaRPr>
            </a:p>
            <a:p>
              <a:r>
                <a:rPr lang="en-GB" sz="1200" dirty="0">
                  <a:solidFill>
                    <a:srgbClr val="002060"/>
                  </a:solidFill>
                  <a:latin typeface="Arial" panose="020B0604020202020204" pitchFamily="34" charset="0"/>
                  <a:cs typeface="Arial" panose="020B0604020202020204" pitchFamily="34" charset="0"/>
                </a:rPr>
                <a:t>Priyanka Chandarana</a:t>
              </a:r>
            </a:p>
            <a:p>
              <a:r>
                <a:rPr lang="en-GB" sz="1200" dirty="0">
                  <a:solidFill>
                    <a:srgbClr val="002060"/>
                  </a:solidFill>
                  <a:latin typeface="Arial" panose="020B0604020202020204" pitchFamily="34" charset="0"/>
                  <a:cs typeface="Arial" panose="020B0604020202020204" pitchFamily="34" charset="0"/>
                </a:rPr>
                <a:t>Assistant Professor in Pharmacy Practice</a:t>
              </a:r>
            </a:p>
          </p:txBody>
        </p:sp>
        <p:pic>
          <p:nvPicPr>
            <p:cNvPr id="5" name="Picture 4">
              <a:extLst>
                <a:ext uri="{FF2B5EF4-FFF2-40B4-BE49-F238E27FC236}">
                  <a16:creationId xmlns:a16="http://schemas.microsoft.com/office/drawing/2014/main" id="{CBCB1AF9-2CC0-4C07-9E32-DE18E9CA156B}"/>
                </a:ext>
              </a:extLst>
            </p:cNvPr>
            <p:cNvPicPr>
              <a:picLocks noChangeAspect="1"/>
            </p:cNvPicPr>
            <p:nvPr/>
          </p:nvPicPr>
          <p:blipFill rotWithShape="1">
            <a:blip r:embed="rId2"/>
            <a:srcRect t="17321" b="18877"/>
            <a:stretch/>
          </p:blipFill>
          <p:spPr>
            <a:xfrm>
              <a:off x="9762900" y="181919"/>
              <a:ext cx="2198687" cy="954107"/>
            </a:xfrm>
            <a:prstGeom prst="rect">
              <a:avLst/>
            </a:prstGeom>
          </p:spPr>
        </p:pic>
      </p:grpSp>
      <p:sp>
        <p:nvSpPr>
          <p:cNvPr id="7" name="TextBox 6">
            <a:extLst>
              <a:ext uri="{FF2B5EF4-FFF2-40B4-BE49-F238E27FC236}">
                <a16:creationId xmlns:a16="http://schemas.microsoft.com/office/drawing/2014/main" id="{462CD287-289E-4744-9B12-FE6E209361A7}"/>
              </a:ext>
            </a:extLst>
          </p:cNvPr>
          <p:cNvSpPr txBox="1"/>
          <p:nvPr/>
        </p:nvSpPr>
        <p:spPr>
          <a:xfrm>
            <a:off x="108729" y="1278467"/>
            <a:ext cx="4534594" cy="992579"/>
          </a:xfrm>
          <a:prstGeom prst="rect">
            <a:avLst/>
          </a:prstGeom>
          <a:solidFill>
            <a:schemeClr val="bg1"/>
          </a:solidFill>
        </p:spPr>
        <p:txBody>
          <a:bodyPr wrap="square" rtlCol="0">
            <a:spAutoFit/>
          </a:bodyPr>
          <a:lstStyle/>
          <a:p>
            <a:pPr algn="ctr"/>
            <a:r>
              <a:rPr lang="en-GB" sz="1100" b="1" u="sng" dirty="0">
                <a:solidFill>
                  <a:schemeClr val="accent5">
                    <a:lumMod val="75000"/>
                  </a:schemeClr>
                </a:solidFill>
                <a:latin typeface="Arial" panose="020B0604020202020204" pitchFamily="34" charset="0"/>
                <a:cs typeface="Arial" panose="020B0604020202020204" pitchFamily="34" charset="0"/>
              </a:rPr>
              <a:t>Teaching Approach</a:t>
            </a:r>
          </a:p>
          <a:p>
            <a:pPr marL="180975" indent="-180975" algn="just">
              <a:buFont typeface="+mj-lt"/>
              <a:buAutoNum type="arabicPeriod"/>
            </a:pPr>
            <a:r>
              <a:rPr lang="en-GB" sz="950" b="1" dirty="0">
                <a:solidFill>
                  <a:schemeClr val="accent5">
                    <a:lumMod val="50000"/>
                  </a:schemeClr>
                </a:solidFill>
                <a:latin typeface="Arial" panose="020B0604020202020204" pitchFamily="34" charset="0"/>
                <a:cs typeface="Arial" panose="020B0604020202020204" pitchFamily="34" charset="0"/>
              </a:rPr>
              <a:t>Student engagement</a:t>
            </a:r>
            <a:r>
              <a:rPr lang="en-GB" sz="950" dirty="0">
                <a:solidFill>
                  <a:schemeClr val="accent5">
                    <a:lumMod val="50000"/>
                  </a:schemeClr>
                </a:solidFill>
                <a:latin typeface="Arial" panose="020B0604020202020204" pitchFamily="34" charset="0"/>
                <a:cs typeface="Arial" panose="020B0604020202020204" pitchFamily="34" charset="0"/>
              </a:rPr>
              <a:t>: </a:t>
            </a:r>
            <a:r>
              <a:rPr lang="en-US" altLang="ko-KR" sz="950" dirty="0">
                <a:latin typeface="Arial" panose="020B0604020202020204" pitchFamily="34" charset="0"/>
                <a:cs typeface="Arial" panose="020B0604020202020204" pitchFamily="34" charset="0"/>
              </a:rPr>
              <a:t>Active participation leads to knowledge gain. Focuses is on what the student does.</a:t>
            </a:r>
            <a:endParaRPr lang="en-GB" sz="950" dirty="0">
              <a:solidFill>
                <a:schemeClr val="accent5">
                  <a:lumMod val="50000"/>
                </a:schemeClr>
              </a:solidFill>
              <a:latin typeface="Arial" panose="020B0604020202020204" pitchFamily="34" charset="0"/>
              <a:cs typeface="Arial" panose="020B0604020202020204" pitchFamily="34" charset="0"/>
            </a:endParaRPr>
          </a:p>
          <a:p>
            <a:pPr marL="180975" indent="-180975" algn="just">
              <a:buFont typeface="+mj-lt"/>
              <a:buAutoNum type="arabicPeriod"/>
            </a:pPr>
            <a:r>
              <a:rPr lang="en-GB" sz="950" b="1" dirty="0">
                <a:solidFill>
                  <a:schemeClr val="accent5">
                    <a:lumMod val="50000"/>
                  </a:schemeClr>
                </a:solidFill>
                <a:latin typeface="Arial" panose="020B0604020202020204" pitchFamily="34" charset="0"/>
                <a:cs typeface="Arial" panose="020B0604020202020204" pitchFamily="34" charset="0"/>
              </a:rPr>
              <a:t>Development of behaviours and skills</a:t>
            </a:r>
            <a:r>
              <a:rPr lang="en-GB" sz="950" dirty="0">
                <a:solidFill>
                  <a:schemeClr val="accent5">
                    <a:lumMod val="50000"/>
                  </a:schemeClr>
                </a:solidFill>
                <a:latin typeface="Arial" panose="020B0604020202020204" pitchFamily="34" charset="0"/>
                <a:cs typeface="Arial" panose="020B0604020202020204" pitchFamily="34" charset="0"/>
              </a:rPr>
              <a:t>: </a:t>
            </a:r>
            <a:r>
              <a:rPr lang="en-US" altLang="ko-KR" sz="950" dirty="0">
                <a:latin typeface="Arial" panose="020B0604020202020204" pitchFamily="34" charset="0"/>
                <a:cs typeface="Arial" panose="020B0604020202020204" pitchFamily="34" charset="0"/>
              </a:rPr>
              <a:t>Students are required to do. Engagement at the higher levels of Millar’s Pyramid. </a:t>
            </a:r>
            <a:endParaRPr lang="en-GB" sz="950" dirty="0">
              <a:solidFill>
                <a:schemeClr val="accent5">
                  <a:lumMod val="50000"/>
                </a:schemeClr>
              </a:solidFill>
              <a:latin typeface="Arial" panose="020B0604020202020204" pitchFamily="34" charset="0"/>
              <a:cs typeface="Arial" panose="020B0604020202020204" pitchFamily="34" charset="0"/>
            </a:endParaRPr>
          </a:p>
          <a:p>
            <a:pPr marL="180975" indent="-180975" algn="just">
              <a:buFont typeface="+mj-lt"/>
              <a:buAutoNum type="arabicPeriod"/>
            </a:pPr>
            <a:r>
              <a:rPr lang="en-GB" sz="950" b="1" dirty="0">
                <a:solidFill>
                  <a:schemeClr val="accent5">
                    <a:lumMod val="50000"/>
                  </a:schemeClr>
                </a:solidFill>
                <a:latin typeface="Arial" panose="020B0604020202020204" pitchFamily="34" charset="0"/>
                <a:cs typeface="Arial" panose="020B0604020202020204" pitchFamily="34" charset="0"/>
              </a:rPr>
              <a:t>Expert level</a:t>
            </a:r>
            <a:r>
              <a:rPr lang="en-GB" sz="950" dirty="0">
                <a:solidFill>
                  <a:schemeClr val="accent5">
                    <a:lumMod val="50000"/>
                  </a:schemeClr>
                </a:solidFill>
                <a:latin typeface="Arial" panose="020B0604020202020204" pitchFamily="34" charset="0"/>
                <a:cs typeface="Arial" panose="020B0604020202020204" pitchFamily="34" charset="0"/>
              </a:rPr>
              <a:t>: </a:t>
            </a:r>
            <a:r>
              <a:rPr lang="en-US" altLang="ko-KR" sz="950" dirty="0">
                <a:latin typeface="Arial" panose="020B0604020202020204" pitchFamily="34" charset="0"/>
                <a:cs typeface="Arial" panose="020B0604020202020204" pitchFamily="34" charset="0"/>
              </a:rPr>
              <a:t>Work-based assessment require students to be at expert level</a:t>
            </a:r>
            <a:r>
              <a:rPr lang="en-GB" altLang="ko-KR" sz="950" dirty="0">
                <a:solidFill>
                  <a:schemeClr val="accent5">
                    <a:lumMod val="50000"/>
                  </a:schemeClr>
                </a:solidFill>
                <a:latin typeface="Arial" panose="020B0604020202020204" pitchFamily="34" charset="0"/>
                <a:cs typeface="Arial" panose="020B0604020202020204" pitchFamily="34" charset="0"/>
              </a:rPr>
              <a:t>. </a:t>
            </a:r>
            <a:endParaRPr lang="en-US" altLang="ko-KR" sz="95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FFBC35E-FA3F-4E6D-ABD4-04BD8FDA8D04}"/>
              </a:ext>
            </a:extLst>
          </p:cNvPr>
          <p:cNvSpPr txBox="1"/>
          <p:nvPr/>
        </p:nvSpPr>
        <p:spPr>
          <a:xfrm>
            <a:off x="4744837" y="1278467"/>
            <a:ext cx="7331050" cy="2232000"/>
          </a:xfrm>
          <a:prstGeom prst="rect">
            <a:avLst/>
          </a:prstGeom>
          <a:solidFill>
            <a:schemeClr val="bg1"/>
          </a:solidFill>
        </p:spPr>
        <p:txBody>
          <a:bodyPr wrap="square" rtlCol="0">
            <a:spAutoFit/>
          </a:bodyPr>
          <a:lstStyle/>
          <a:p>
            <a:pPr algn="ctr"/>
            <a:r>
              <a:rPr lang="en-GB" sz="1100" b="1" u="sng" dirty="0">
                <a:solidFill>
                  <a:schemeClr val="accent5">
                    <a:lumMod val="75000"/>
                  </a:schemeClr>
                </a:solidFill>
                <a:latin typeface="Arial" panose="020B0604020202020204" pitchFamily="34" charset="0"/>
                <a:cs typeface="Arial" panose="020B0604020202020204" pitchFamily="34" charset="0"/>
              </a:rPr>
              <a:t>Learning</a:t>
            </a:r>
            <a:r>
              <a:rPr lang="en-GB" sz="1100" u="sng" dirty="0">
                <a:solidFill>
                  <a:schemeClr val="accent5">
                    <a:lumMod val="75000"/>
                  </a:schemeClr>
                </a:solidFill>
                <a:latin typeface="Arial" panose="020B0604020202020204" pitchFamily="34" charset="0"/>
                <a:cs typeface="Arial" panose="020B0604020202020204" pitchFamily="34" charset="0"/>
              </a:rPr>
              <a:t> </a:t>
            </a:r>
            <a:r>
              <a:rPr lang="en-GB" sz="1100" b="1" u="sng" dirty="0">
                <a:solidFill>
                  <a:schemeClr val="accent5">
                    <a:lumMod val="75000"/>
                  </a:schemeClr>
                </a:solidFill>
                <a:latin typeface="Arial" panose="020B0604020202020204" pitchFamily="34" charset="0"/>
                <a:cs typeface="Arial" panose="020B0604020202020204" pitchFamily="34" charset="0"/>
              </a:rPr>
              <a:t>Technologies</a:t>
            </a:r>
          </a:p>
          <a:p>
            <a:endParaRPr lang="en-GB" u="sng" dirty="0">
              <a:solidFill>
                <a:schemeClr val="accent5">
                  <a:lumMod val="50000"/>
                </a:schemeClr>
              </a:solidFill>
            </a:endParaRPr>
          </a:p>
          <a:p>
            <a:endParaRPr lang="en-GB" u="sng" dirty="0">
              <a:solidFill>
                <a:schemeClr val="accent5">
                  <a:lumMod val="50000"/>
                </a:schemeClr>
              </a:solidFill>
            </a:endParaRPr>
          </a:p>
        </p:txBody>
      </p:sp>
      <p:sp>
        <p:nvSpPr>
          <p:cNvPr id="17" name="TextBox 16">
            <a:extLst>
              <a:ext uri="{FF2B5EF4-FFF2-40B4-BE49-F238E27FC236}">
                <a16:creationId xmlns:a16="http://schemas.microsoft.com/office/drawing/2014/main" id="{95959805-C606-4673-8C5C-B3609476A492}"/>
              </a:ext>
            </a:extLst>
          </p:cNvPr>
          <p:cNvSpPr txBox="1"/>
          <p:nvPr/>
        </p:nvSpPr>
        <p:spPr>
          <a:xfrm>
            <a:off x="10385215" y="1596191"/>
            <a:ext cx="1620000" cy="246221"/>
          </a:xfrm>
          <a:prstGeom prst="rect">
            <a:avLst/>
          </a:prstGeom>
          <a:solidFill>
            <a:schemeClr val="accent5">
              <a:lumMod val="20000"/>
              <a:lumOff val="80000"/>
            </a:schemeClr>
          </a:solidFill>
        </p:spPr>
        <p:txBody>
          <a:bodyPr wrap="square" rtlCol="0">
            <a:spAutoFit/>
          </a:bodyPr>
          <a:lstStyle/>
          <a:p>
            <a:pPr algn="ctr"/>
            <a:r>
              <a:rPr lang="en-GB" sz="1000" dirty="0">
                <a:solidFill>
                  <a:schemeClr val="accent5">
                    <a:lumMod val="50000"/>
                  </a:schemeClr>
                </a:solidFill>
                <a:latin typeface="Arial" panose="020B0604020202020204" pitchFamily="34" charset="0"/>
                <a:cs typeface="Arial" panose="020B0604020202020204" pitchFamily="34" charset="0"/>
              </a:rPr>
              <a:t>Microsoft Forms</a:t>
            </a:r>
            <a:endParaRPr lang="en-GB" sz="1050" dirty="0">
              <a:solidFill>
                <a:schemeClr val="accent5">
                  <a:lumMod val="50000"/>
                </a:schemeClr>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DB34A3D3-D243-485C-B4D4-F96D2D937904}"/>
              </a:ext>
            </a:extLst>
          </p:cNvPr>
          <p:cNvSpPr txBox="1"/>
          <p:nvPr/>
        </p:nvSpPr>
        <p:spPr>
          <a:xfrm>
            <a:off x="6680114" y="1585255"/>
            <a:ext cx="1620000" cy="246221"/>
          </a:xfrm>
          <a:prstGeom prst="rect">
            <a:avLst/>
          </a:prstGeom>
          <a:solidFill>
            <a:schemeClr val="accent5">
              <a:lumMod val="20000"/>
              <a:lumOff val="80000"/>
            </a:schemeClr>
          </a:solidFill>
        </p:spPr>
        <p:txBody>
          <a:bodyPr wrap="square" rtlCol="0">
            <a:spAutoFit/>
          </a:bodyPr>
          <a:lstStyle/>
          <a:p>
            <a:pPr algn="ctr"/>
            <a:r>
              <a:rPr lang="en-GB" sz="1000" dirty="0">
                <a:solidFill>
                  <a:schemeClr val="accent5">
                    <a:lumMod val="50000"/>
                  </a:schemeClr>
                </a:solidFill>
                <a:latin typeface="Arial" panose="020B0604020202020204" pitchFamily="34" charset="0"/>
                <a:cs typeface="Arial" panose="020B0604020202020204" pitchFamily="34" charset="0"/>
              </a:rPr>
              <a:t>Microsoft Teams</a:t>
            </a:r>
          </a:p>
        </p:txBody>
      </p:sp>
      <p:sp>
        <p:nvSpPr>
          <p:cNvPr id="19" name="TextBox 18">
            <a:extLst>
              <a:ext uri="{FF2B5EF4-FFF2-40B4-BE49-F238E27FC236}">
                <a16:creationId xmlns:a16="http://schemas.microsoft.com/office/drawing/2014/main" id="{42E41CAA-38B6-4635-ABCF-7FA3F7F3384E}"/>
              </a:ext>
            </a:extLst>
          </p:cNvPr>
          <p:cNvSpPr txBox="1"/>
          <p:nvPr/>
        </p:nvSpPr>
        <p:spPr>
          <a:xfrm>
            <a:off x="8514144" y="1596191"/>
            <a:ext cx="1620000" cy="246221"/>
          </a:xfrm>
          <a:prstGeom prst="rect">
            <a:avLst/>
          </a:prstGeom>
          <a:solidFill>
            <a:schemeClr val="accent5">
              <a:lumMod val="20000"/>
              <a:lumOff val="80000"/>
            </a:schemeClr>
          </a:solidFill>
        </p:spPr>
        <p:txBody>
          <a:bodyPr wrap="square" rtlCol="0">
            <a:spAutoFit/>
          </a:bodyPr>
          <a:lstStyle/>
          <a:p>
            <a:pPr algn="ctr"/>
            <a:r>
              <a:rPr lang="en-GB" sz="1000" dirty="0">
                <a:solidFill>
                  <a:schemeClr val="accent5">
                    <a:lumMod val="50000"/>
                  </a:schemeClr>
                </a:solidFill>
                <a:latin typeface="Arial" panose="020B0604020202020204" pitchFamily="34" charset="0"/>
                <a:cs typeface="Arial" panose="020B0604020202020204" pitchFamily="34" charset="0"/>
              </a:rPr>
              <a:t>Kahoot</a:t>
            </a:r>
            <a:endParaRPr lang="en-GB" sz="1600" dirty="0">
              <a:solidFill>
                <a:schemeClr val="accent5">
                  <a:lumMod val="50000"/>
                </a:schemeClr>
              </a:solidFill>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7722E7AA-5E90-4088-B01C-DE76456C7C42}"/>
              </a:ext>
            </a:extLst>
          </p:cNvPr>
          <p:cNvGrpSpPr/>
          <p:nvPr/>
        </p:nvGrpSpPr>
        <p:grpSpPr>
          <a:xfrm>
            <a:off x="4833737" y="1847886"/>
            <a:ext cx="7171478" cy="1022170"/>
            <a:chOff x="4744837" y="2140228"/>
            <a:chExt cx="7171478" cy="1022170"/>
          </a:xfrm>
        </p:grpSpPr>
        <p:pic>
          <p:nvPicPr>
            <p:cNvPr id="21" name="Picture 20">
              <a:extLst>
                <a:ext uri="{FF2B5EF4-FFF2-40B4-BE49-F238E27FC236}">
                  <a16:creationId xmlns:a16="http://schemas.microsoft.com/office/drawing/2014/main" id="{C1E28773-A48F-4DC6-8520-59F059BB18DD}"/>
                </a:ext>
              </a:extLst>
            </p:cNvPr>
            <p:cNvPicPr>
              <a:picLocks/>
            </p:cNvPicPr>
            <p:nvPr/>
          </p:nvPicPr>
          <p:blipFill rotWithShape="1">
            <a:blip r:embed="rId3"/>
            <a:srcRect t="13596" b="5714"/>
            <a:stretch/>
          </p:blipFill>
          <p:spPr bwMode="auto">
            <a:xfrm>
              <a:off x="4744837" y="2142622"/>
              <a:ext cx="1620000" cy="1008000"/>
            </a:xfrm>
            <a:prstGeom prst="rect">
              <a:avLst/>
            </a:prstGeom>
            <a:ln>
              <a:noFill/>
            </a:ln>
            <a:extLst>
              <a:ext uri="{53640926-AAD7-44D8-BBD7-CCE9431645EC}">
                <a14:shadowObscured xmlns:a14="http://schemas.microsoft.com/office/drawing/2010/main"/>
              </a:ext>
            </a:extLst>
          </p:spPr>
        </p:pic>
        <p:pic>
          <p:nvPicPr>
            <p:cNvPr id="22" name="Picture 21">
              <a:extLst>
                <a:ext uri="{FF2B5EF4-FFF2-40B4-BE49-F238E27FC236}">
                  <a16:creationId xmlns:a16="http://schemas.microsoft.com/office/drawing/2014/main" id="{C403CC4E-1537-47EE-A3E0-1602EE108690}"/>
                </a:ext>
              </a:extLst>
            </p:cNvPr>
            <p:cNvPicPr/>
            <p:nvPr/>
          </p:nvPicPr>
          <p:blipFill rotWithShape="1">
            <a:blip r:embed="rId4"/>
            <a:srcRect b="5714"/>
            <a:stretch/>
          </p:blipFill>
          <p:spPr bwMode="auto">
            <a:xfrm>
              <a:off x="6578867" y="2154398"/>
              <a:ext cx="1620000" cy="1008000"/>
            </a:xfrm>
            <a:prstGeom prst="rect">
              <a:avLst/>
            </a:prstGeom>
            <a:ln>
              <a:noFill/>
            </a:ln>
            <a:extLst>
              <a:ext uri="{53640926-AAD7-44D8-BBD7-CCE9431645EC}">
                <a14:shadowObscured xmlns:a14="http://schemas.microsoft.com/office/drawing/2010/main"/>
              </a:ext>
            </a:extLst>
          </p:spPr>
        </p:pic>
        <p:pic>
          <p:nvPicPr>
            <p:cNvPr id="24" name="Picture 23">
              <a:extLst>
                <a:ext uri="{FF2B5EF4-FFF2-40B4-BE49-F238E27FC236}">
                  <a16:creationId xmlns:a16="http://schemas.microsoft.com/office/drawing/2014/main" id="{FE2A82DB-437A-4077-8DFC-591BEAEE72C1}"/>
                </a:ext>
              </a:extLst>
            </p:cNvPr>
            <p:cNvPicPr/>
            <p:nvPr/>
          </p:nvPicPr>
          <p:blipFill rotWithShape="1">
            <a:blip r:embed="rId5"/>
            <a:srcRect t="12709" b="7783"/>
            <a:stretch/>
          </p:blipFill>
          <p:spPr bwMode="auto">
            <a:xfrm>
              <a:off x="8437591" y="2154398"/>
              <a:ext cx="1620000" cy="1008000"/>
            </a:xfrm>
            <a:prstGeom prst="rect">
              <a:avLst/>
            </a:prstGeom>
            <a:ln>
              <a:noFill/>
            </a:ln>
            <a:extLst>
              <a:ext uri="{53640926-AAD7-44D8-BBD7-CCE9431645EC}">
                <a14:shadowObscured xmlns:a14="http://schemas.microsoft.com/office/drawing/2010/main"/>
              </a:ext>
            </a:extLst>
          </p:spPr>
        </p:pic>
        <p:pic>
          <p:nvPicPr>
            <p:cNvPr id="25" name="Picture 24">
              <a:extLst>
                <a:ext uri="{FF2B5EF4-FFF2-40B4-BE49-F238E27FC236}">
                  <a16:creationId xmlns:a16="http://schemas.microsoft.com/office/drawing/2014/main" id="{EF6708E7-AEC8-4043-A1A6-52B354F402A0}"/>
                </a:ext>
              </a:extLst>
            </p:cNvPr>
            <p:cNvPicPr/>
            <p:nvPr/>
          </p:nvPicPr>
          <p:blipFill rotWithShape="1">
            <a:blip r:embed="rId6"/>
            <a:srcRect l="19444" t="13892" r="19067" b="6306"/>
            <a:stretch/>
          </p:blipFill>
          <p:spPr bwMode="auto">
            <a:xfrm>
              <a:off x="10296315" y="2140228"/>
              <a:ext cx="1620000" cy="1008000"/>
            </a:xfrm>
            <a:prstGeom prst="rect">
              <a:avLst/>
            </a:prstGeom>
            <a:ln>
              <a:noFill/>
            </a:ln>
            <a:extLst>
              <a:ext uri="{53640926-AAD7-44D8-BBD7-CCE9431645EC}">
                <a14:shadowObscured xmlns:a14="http://schemas.microsoft.com/office/drawing/2010/main"/>
              </a:ext>
            </a:extLst>
          </p:spPr>
        </p:pic>
      </p:grpSp>
      <p:sp>
        <p:nvSpPr>
          <p:cNvPr id="33" name="TextBox 32">
            <a:extLst>
              <a:ext uri="{FF2B5EF4-FFF2-40B4-BE49-F238E27FC236}">
                <a16:creationId xmlns:a16="http://schemas.microsoft.com/office/drawing/2014/main" id="{58CB41E6-D993-4635-BECF-EC9354A3C5F2}"/>
              </a:ext>
            </a:extLst>
          </p:cNvPr>
          <p:cNvSpPr txBox="1"/>
          <p:nvPr/>
        </p:nvSpPr>
        <p:spPr>
          <a:xfrm>
            <a:off x="4833737" y="2856007"/>
            <a:ext cx="1620000" cy="384721"/>
          </a:xfrm>
          <a:prstGeom prst="rect">
            <a:avLst/>
          </a:prstGeom>
          <a:solidFill>
            <a:schemeClr val="accent5">
              <a:lumMod val="20000"/>
              <a:lumOff val="80000"/>
            </a:schemeClr>
          </a:solidFill>
        </p:spPr>
        <p:txBody>
          <a:bodyPr wrap="square" rtlCol="0">
            <a:spAutoFit/>
          </a:bodyPr>
          <a:lstStyle/>
          <a:p>
            <a:pPr algn="ctr"/>
            <a:r>
              <a:rPr lang="en-GB" sz="950" dirty="0">
                <a:solidFill>
                  <a:schemeClr val="accent5">
                    <a:lumMod val="50000"/>
                  </a:schemeClr>
                </a:solidFill>
                <a:latin typeface="Arial" panose="020B0604020202020204" pitchFamily="34" charset="0"/>
                <a:cs typeface="Arial" panose="020B0604020202020204" pitchFamily="34" charset="0"/>
              </a:rPr>
              <a:t>Virtual bulletin board allows collaboration</a:t>
            </a:r>
          </a:p>
        </p:txBody>
      </p:sp>
      <p:sp>
        <p:nvSpPr>
          <p:cNvPr id="34" name="TextBox 33">
            <a:extLst>
              <a:ext uri="{FF2B5EF4-FFF2-40B4-BE49-F238E27FC236}">
                <a16:creationId xmlns:a16="http://schemas.microsoft.com/office/drawing/2014/main" id="{CD4FFEEE-9396-4EBB-8943-72699C2C693B}"/>
              </a:ext>
            </a:extLst>
          </p:cNvPr>
          <p:cNvSpPr txBox="1"/>
          <p:nvPr/>
        </p:nvSpPr>
        <p:spPr>
          <a:xfrm>
            <a:off x="6667767" y="2846614"/>
            <a:ext cx="1620000" cy="530915"/>
          </a:xfrm>
          <a:prstGeom prst="rect">
            <a:avLst/>
          </a:prstGeom>
          <a:solidFill>
            <a:schemeClr val="accent5">
              <a:lumMod val="20000"/>
              <a:lumOff val="80000"/>
            </a:schemeClr>
          </a:solidFill>
        </p:spPr>
        <p:txBody>
          <a:bodyPr wrap="square" rtlCol="0">
            <a:spAutoFit/>
          </a:bodyPr>
          <a:lstStyle/>
          <a:p>
            <a:pPr algn="ctr"/>
            <a:r>
              <a:rPr lang="en-GB" sz="950" dirty="0">
                <a:solidFill>
                  <a:schemeClr val="accent5">
                    <a:lumMod val="50000"/>
                  </a:schemeClr>
                </a:solidFill>
                <a:latin typeface="Arial" panose="020B0604020202020204" pitchFamily="34" charset="0"/>
                <a:cs typeface="Arial" panose="020B0604020202020204" pitchFamily="34" charset="0"/>
              </a:rPr>
              <a:t>Small group activities via channels and breakout rooms </a:t>
            </a:r>
          </a:p>
        </p:txBody>
      </p:sp>
      <p:sp>
        <p:nvSpPr>
          <p:cNvPr id="35" name="TextBox 34">
            <a:extLst>
              <a:ext uri="{FF2B5EF4-FFF2-40B4-BE49-F238E27FC236}">
                <a16:creationId xmlns:a16="http://schemas.microsoft.com/office/drawing/2014/main" id="{8931A989-5491-4679-82FC-87C831237FC9}"/>
              </a:ext>
            </a:extLst>
          </p:cNvPr>
          <p:cNvSpPr txBox="1"/>
          <p:nvPr/>
        </p:nvSpPr>
        <p:spPr>
          <a:xfrm>
            <a:off x="8526491" y="2843100"/>
            <a:ext cx="1620000" cy="384721"/>
          </a:xfrm>
          <a:prstGeom prst="rect">
            <a:avLst/>
          </a:prstGeom>
          <a:solidFill>
            <a:schemeClr val="accent5">
              <a:lumMod val="20000"/>
              <a:lumOff val="80000"/>
            </a:schemeClr>
          </a:solidFill>
        </p:spPr>
        <p:txBody>
          <a:bodyPr wrap="square" rtlCol="0">
            <a:spAutoFit/>
          </a:bodyPr>
          <a:lstStyle/>
          <a:p>
            <a:pPr algn="ctr"/>
            <a:r>
              <a:rPr lang="en-GB" sz="950" dirty="0">
                <a:solidFill>
                  <a:schemeClr val="accent5">
                    <a:lumMod val="50000"/>
                  </a:schemeClr>
                </a:solidFill>
                <a:latin typeface="Arial" panose="020B0604020202020204" pitchFamily="34" charset="0"/>
                <a:cs typeface="Arial" panose="020B0604020202020204" pitchFamily="34" charset="0"/>
              </a:rPr>
              <a:t>Live and interactive formative assessment </a:t>
            </a:r>
          </a:p>
        </p:txBody>
      </p:sp>
      <p:sp>
        <p:nvSpPr>
          <p:cNvPr id="36" name="TextBox 35">
            <a:extLst>
              <a:ext uri="{FF2B5EF4-FFF2-40B4-BE49-F238E27FC236}">
                <a16:creationId xmlns:a16="http://schemas.microsoft.com/office/drawing/2014/main" id="{F1C00ECD-D284-4D31-A4F8-CA00EFDFBAE8}"/>
              </a:ext>
            </a:extLst>
          </p:cNvPr>
          <p:cNvSpPr txBox="1"/>
          <p:nvPr/>
        </p:nvSpPr>
        <p:spPr>
          <a:xfrm>
            <a:off x="10385215" y="2843100"/>
            <a:ext cx="1620000" cy="530915"/>
          </a:xfrm>
          <a:prstGeom prst="rect">
            <a:avLst/>
          </a:prstGeom>
          <a:solidFill>
            <a:schemeClr val="accent5">
              <a:lumMod val="20000"/>
              <a:lumOff val="80000"/>
            </a:schemeClr>
          </a:solidFill>
        </p:spPr>
        <p:txBody>
          <a:bodyPr wrap="square" rtlCol="0">
            <a:spAutoFit/>
          </a:bodyPr>
          <a:lstStyle/>
          <a:p>
            <a:pPr algn="ctr"/>
            <a:r>
              <a:rPr lang="en-GB" sz="950" dirty="0">
                <a:solidFill>
                  <a:schemeClr val="accent5">
                    <a:lumMod val="50000"/>
                  </a:schemeClr>
                </a:solidFill>
                <a:latin typeface="Arial" panose="020B0604020202020204" pitchFamily="34" charset="0"/>
                <a:cs typeface="Arial" panose="020B0604020202020204" pitchFamily="34" charset="0"/>
              </a:rPr>
              <a:t>Variety of questions Collate responses</a:t>
            </a:r>
          </a:p>
          <a:p>
            <a:pPr algn="ctr"/>
            <a:r>
              <a:rPr lang="en-GB" sz="950" dirty="0">
                <a:solidFill>
                  <a:schemeClr val="accent5">
                    <a:lumMod val="50000"/>
                  </a:schemeClr>
                </a:solidFill>
                <a:latin typeface="Arial" panose="020B0604020202020204" pitchFamily="34" charset="0"/>
                <a:cs typeface="Arial" panose="020B0604020202020204" pitchFamily="34" charset="0"/>
              </a:rPr>
              <a:t>Feedback  </a:t>
            </a:r>
          </a:p>
        </p:txBody>
      </p:sp>
      <p:sp>
        <p:nvSpPr>
          <p:cNvPr id="38" name="TextBox 37">
            <a:extLst>
              <a:ext uri="{FF2B5EF4-FFF2-40B4-BE49-F238E27FC236}">
                <a16:creationId xmlns:a16="http://schemas.microsoft.com/office/drawing/2014/main" id="{F777D454-FEEB-4B34-9104-6D0111D57E47}"/>
              </a:ext>
            </a:extLst>
          </p:cNvPr>
          <p:cNvSpPr txBox="1"/>
          <p:nvPr/>
        </p:nvSpPr>
        <p:spPr>
          <a:xfrm>
            <a:off x="108729" y="2303027"/>
            <a:ext cx="4534594" cy="2162130"/>
          </a:xfrm>
          <a:prstGeom prst="rect">
            <a:avLst/>
          </a:prstGeom>
          <a:solidFill>
            <a:schemeClr val="bg1"/>
          </a:solidFill>
        </p:spPr>
        <p:txBody>
          <a:bodyPr wrap="square" rtlCol="0">
            <a:spAutoFit/>
          </a:bodyPr>
          <a:lstStyle/>
          <a:p>
            <a:pPr marL="180975" indent="-180975" algn="ctr"/>
            <a:r>
              <a:rPr lang="en-GB" sz="1100" b="1" u="sng" dirty="0">
                <a:solidFill>
                  <a:schemeClr val="accent5">
                    <a:lumMod val="75000"/>
                  </a:schemeClr>
                </a:solidFill>
                <a:latin typeface="Arial" panose="020B0604020202020204" pitchFamily="34" charset="0"/>
                <a:cs typeface="Arial" panose="020B0604020202020204" pitchFamily="34" charset="0"/>
              </a:rPr>
              <a:t>Challenges</a:t>
            </a:r>
            <a:endParaRPr lang="en-GB" sz="950" b="1" u="sng" dirty="0">
              <a:solidFill>
                <a:schemeClr val="accent5">
                  <a:lumMod val="75000"/>
                </a:schemeClr>
              </a:solidFill>
              <a:latin typeface="Arial" panose="020B0604020202020204" pitchFamily="34" charset="0"/>
              <a:cs typeface="Arial" panose="020B0604020202020204" pitchFamily="34" charset="0"/>
            </a:endParaRPr>
          </a:p>
          <a:p>
            <a:pPr marL="180975" indent="-180975"/>
            <a:r>
              <a:rPr lang="en-US" sz="950" b="1" dirty="0">
                <a:solidFill>
                  <a:schemeClr val="accent5">
                    <a:lumMod val="50000"/>
                  </a:schemeClr>
                </a:solidFill>
                <a:latin typeface="Arial" panose="020B0604020202020204" pitchFamily="34" charset="0"/>
                <a:cs typeface="Arial" panose="020B0604020202020204" pitchFamily="34" charset="0"/>
              </a:rPr>
              <a:t>1. Student Engagement, Focus &amp; Motivation</a:t>
            </a:r>
          </a:p>
          <a:p>
            <a:pPr marL="180975" indent="-95250">
              <a:buFont typeface="Arial" panose="020B0604020202020204" pitchFamily="34" charset="0"/>
              <a:buChar char="•"/>
            </a:pPr>
            <a:r>
              <a:rPr lang="en-GB" altLang="ko-KR" sz="950" dirty="0">
                <a:latin typeface="Arial" panose="020B0604020202020204" pitchFamily="34" charset="0"/>
                <a:cs typeface="Arial" panose="020B0604020202020204" pitchFamily="34" charset="0"/>
              </a:rPr>
              <a:t>Encourage reflection: </a:t>
            </a:r>
            <a:r>
              <a:rPr lang="en-GB" sz="950" dirty="0">
                <a:latin typeface="Arial" panose="020B0604020202020204" pitchFamily="34" charset="0"/>
                <a:cs typeface="Arial" panose="020B0604020202020204" pitchFamily="34" charset="0"/>
              </a:rPr>
              <a:t>“What have you learnt” surveys </a:t>
            </a:r>
            <a:endParaRPr lang="en-GB" altLang="ko-KR" sz="950" dirty="0">
              <a:latin typeface="Arial" panose="020B0604020202020204" pitchFamily="34" charset="0"/>
              <a:cs typeface="Arial" panose="020B0604020202020204" pitchFamily="34" charset="0"/>
            </a:endParaRPr>
          </a:p>
          <a:p>
            <a:pPr marL="180975" indent="-95250">
              <a:buFont typeface="Arial" panose="020B0604020202020204" pitchFamily="34" charset="0"/>
              <a:buChar char="•"/>
            </a:pPr>
            <a:r>
              <a:rPr lang="en-GB" altLang="ko-KR" sz="950" dirty="0">
                <a:latin typeface="Arial" panose="020B0604020202020204" pitchFamily="34" charset="0"/>
                <a:cs typeface="Arial" panose="020B0604020202020204" pitchFamily="34" charset="0"/>
              </a:rPr>
              <a:t>Communication: G</a:t>
            </a:r>
            <a:r>
              <a:rPr lang="en-GB" sz="950" dirty="0">
                <a:latin typeface="Arial" panose="020B0604020202020204" pitchFamily="34" charset="0"/>
                <a:cs typeface="Arial" panose="020B0604020202020204" pitchFamily="34" charset="0"/>
              </a:rPr>
              <a:t>uidance on preparation and follow up work, Explain session benefits (examinable content) and how content is relevant </a:t>
            </a:r>
            <a:endParaRPr lang="en-GB" altLang="ko-KR" sz="950" dirty="0">
              <a:latin typeface="Arial" panose="020B0604020202020204" pitchFamily="34" charset="0"/>
              <a:cs typeface="Arial" panose="020B0604020202020204" pitchFamily="34" charset="0"/>
            </a:endParaRPr>
          </a:p>
          <a:p>
            <a:pPr marL="180975" indent="-95250">
              <a:buFont typeface="Arial" panose="020B0604020202020204" pitchFamily="34" charset="0"/>
              <a:buChar char="•"/>
            </a:pPr>
            <a:r>
              <a:rPr lang="en-GB" altLang="ko-KR" sz="950" dirty="0">
                <a:latin typeface="Arial" panose="020B0604020202020204" pitchFamily="34" charset="0"/>
                <a:cs typeface="Arial" panose="020B0604020202020204" pitchFamily="34" charset="0"/>
              </a:rPr>
              <a:t>Encouragement: Gamification</a:t>
            </a:r>
            <a:r>
              <a:rPr lang="en-GB" sz="950" dirty="0">
                <a:latin typeface="Arial" panose="020B0604020202020204" pitchFamily="34" charset="0"/>
                <a:cs typeface="Arial" panose="020B0604020202020204" pitchFamily="34" charset="0"/>
              </a:rPr>
              <a:t>, leader boards for group work or quizzes</a:t>
            </a:r>
            <a:endParaRPr lang="en-GB" sz="950" dirty="0">
              <a:solidFill>
                <a:schemeClr val="accent5">
                  <a:lumMod val="50000"/>
                </a:schemeClr>
              </a:solidFill>
              <a:latin typeface="Arial" panose="020B0604020202020204" pitchFamily="34" charset="0"/>
              <a:cs typeface="Arial" panose="020B0604020202020204" pitchFamily="34" charset="0"/>
            </a:endParaRPr>
          </a:p>
          <a:p>
            <a:pPr marL="180975" indent="-180975"/>
            <a:r>
              <a:rPr lang="en-GB" sz="950" b="1" dirty="0">
                <a:solidFill>
                  <a:schemeClr val="accent5">
                    <a:lumMod val="50000"/>
                  </a:schemeClr>
                </a:solidFill>
                <a:latin typeface="Arial" panose="020B0604020202020204" pitchFamily="34" charset="0"/>
                <a:cs typeface="Arial" panose="020B0604020202020204" pitchFamily="34" charset="0"/>
              </a:rPr>
              <a:t>2. Academic Barriers: Time Constraints &amp; Capabilities (IT skills)</a:t>
            </a:r>
          </a:p>
          <a:p>
            <a:pPr marL="180975" indent="-95250">
              <a:buFont typeface="Arial" panose="020B0604020202020204" pitchFamily="34" charset="0"/>
              <a:buChar char="•"/>
            </a:pPr>
            <a:r>
              <a:rPr lang="en-US" altLang="ko-KR" sz="950" dirty="0">
                <a:latin typeface="Arial" panose="020B0604020202020204" pitchFamily="34" charset="0"/>
                <a:cs typeface="Arial" panose="020B0604020202020204" pitchFamily="34" charset="0"/>
              </a:rPr>
              <a:t>Collaborative working &amp; training: </a:t>
            </a:r>
            <a:r>
              <a:rPr lang="en-GB" sz="950" dirty="0">
                <a:latin typeface="Arial" panose="020B0604020202020204" pitchFamily="34" charset="0"/>
                <a:cs typeface="Arial" panose="020B0604020202020204" pitchFamily="34" charset="0"/>
              </a:rPr>
              <a:t>share resources, tips, consider individual skill set </a:t>
            </a:r>
            <a:endParaRPr lang="en-US" altLang="ko-KR" sz="950" dirty="0">
              <a:latin typeface="Arial" panose="020B0604020202020204" pitchFamily="34" charset="0"/>
              <a:cs typeface="Arial" panose="020B0604020202020204" pitchFamily="34" charset="0"/>
            </a:endParaRPr>
          </a:p>
          <a:p>
            <a:pPr marL="180975" indent="-180975"/>
            <a:r>
              <a:rPr lang="en-US" sz="950" b="1" dirty="0">
                <a:solidFill>
                  <a:srgbClr val="002060"/>
                </a:solidFill>
                <a:latin typeface="Arial" panose="020B0604020202020204" pitchFamily="34" charset="0"/>
                <a:cs typeface="Arial" panose="020B0604020202020204" pitchFamily="34" charset="0"/>
              </a:rPr>
              <a:t>3. </a:t>
            </a:r>
            <a:r>
              <a:rPr lang="en-US" sz="950" b="1" dirty="0">
                <a:solidFill>
                  <a:schemeClr val="accent5">
                    <a:lumMod val="50000"/>
                  </a:schemeClr>
                </a:solidFill>
                <a:latin typeface="Arial" panose="020B0604020202020204" pitchFamily="34" charset="0"/>
                <a:cs typeface="Arial" panose="020B0604020202020204" pitchFamily="34" charset="0"/>
              </a:rPr>
              <a:t>Remote Students</a:t>
            </a:r>
          </a:p>
          <a:p>
            <a:pPr marL="180975" indent="-95250">
              <a:buFont typeface="Arial" panose="020B0604020202020204" pitchFamily="34" charset="0"/>
              <a:buChar char="•"/>
            </a:pPr>
            <a:r>
              <a:rPr lang="en-GB" altLang="ko-KR" sz="950" dirty="0">
                <a:latin typeface="Arial" panose="020B0604020202020204" pitchFamily="34" charset="0"/>
                <a:cs typeface="Arial" panose="020B0604020202020204" pitchFamily="34" charset="0"/>
              </a:rPr>
              <a:t>Time zones: use</a:t>
            </a:r>
            <a:r>
              <a:rPr lang="en-GB" sz="950" dirty="0">
                <a:latin typeface="Arial" panose="020B0604020202020204" pitchFamily="34" charset="0"/>
                <a:cs typeface="Arial" panose="020B0604020202020204" pitchFamily="34" charset="0"/>
              </a:rPr>
              <a:t> doodle polls to map student availability</a:t>
            </a:r>
          </a:p>
          <a:p>
            <a:pPr marL="180975" lvl="0" indent="-95250">
              <a:buFont typeface="Arial" panose="020B0604020202020204" pitchFamily="34" charset="0"/>
              <a:buChar char="•"/>
            </a:pPr>
            <a:r>
              <a:rPr lang="en-GB" sz="950" dirty="0">
                <a:latin typeface="Arial" panose="020B0604020202020204" pitchFamily="34" charset="0"/>
                <a:cs typeface="Arial" panose="020B0604020202020204" pitchFamily="34" charset="0"/>
              </a:rPr>
              <a:t>IT issues: identify early, pre-record material, use worksheets/handouts, record &amp; upload</a:t>
            </a:r>
          </a:p>
          <a:p>
            <a:pPr marL="180975" lvl="0" indent="-95250">
              <a:buFont typeface="Arial" panose="020B0604020202020204" pitchFamily="34" charset="0"/>
              <a:buChar char="•"/>
            </a:pPr>
            <a:r>
              <a:rPr lang="en-GB" sz="950" dirty="0">
                <a:latin typeface="Arial" panose="020B0604020202020204" pitchFamily="34" charset="0"/>
                <a:cs typeface="Arial" panose="020B0604020202020204" pitchFamily="34" charset="0"/>
              </a:rPr>
              <a:t>Q&amp;A sessions &amp; Online register</a:t>
            </a:r>
            <a:r>
              <a:rPr lang="en-GB" altLang="ko-KR" sz="950" dirty="0">
                <a:latin typeface="Arial" panose="020B0604020202020204" pitchFamily="34" charset="0"/>
                <a:cs typeface="Arial" panose="020B0604020202020204" pitchFamily="34" charset="0"/>
              </a:rPr>
              <a:t> </a:t>
            </a:r>
            <a:endParaRPr lang="en-GB" sz="950" b="1" dirty="0">
              <a:solidFill>
                <a:schemeClr val="accent5">
                  <a:lumMod val="50000"/>
                </a:schemeClr>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EEF70F10-724C-4BF7-B407-3D519D152CB6}"/>
              </a:ext>
            </a:extLst>
          </p:cNvPr>
          <p:cNvSpPr txBox="1"/>
          <p:nvPr/>
        </p:nvSpPr>
        <p:spPr>
          <a:xfrm>
            <a:off x="108729" y="4559279"/>
            <a:ext cx="6338658" cy="1869743"/>
          </a:xfrm>
          <a:prstGeom prst="rect">
            <a:avLst/>
          </a:prstGeom>
          <a:solidFill>
            <a:schemeClr val="bg1"/>
          </a:solidFill>
        </p:spPr>
        <p:txBody>
          <a:bodyPr wrap="square" rtlCol="0">
            <a:spAutoFit/>
          </a:bodyPr>
          <a:lstStyle/>
          <a:p>
            <a:pPr algn="ctr"/>
            <a:r>
              <a:rPr lang="en-GB" sz="1100" b="1" u="sng" dirty="0">
                <a:solidFill>
                  <a:schemeClr val="accent5">
                    <a:lumMod val="75000"/>
                  </a:schemeClr>
                </a:solidFill>
                <a:latin typeface="Arial" panose="020B0604020202020204" pitchFamily="34" charset="0"/>
                <a:cs typeface="Arial" panose="020B0604020202020204" pitchFamily="34" charset="0"/>
              </a:rPr>
              <a:t>Improvements</a:t>
            </a:r>
            <a:endParaRPr lang="en-GB" sz="950" u="sng" dirty="0">
              <a:solidFill>
                <a:schemeClr val="accent5">
                  <a:lumMod val="7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Planning: </a:t>
            </a:r>
            <a:r>
              <a:rPr lang="en-US" altLang="ko-KR" sz="950" dirty="0">
                <a:latin typeface="Arial" panose="020B0604020202020204" pitchFamily="34" charset="0"/>
                <a:cs typeface="Arial" panose="020B0604020202020204" pitchFamily="34" charset="0"/>
              </a:rPr>
              <a:t>Consider added complexities of online teaching and plan for technical issues.</a:t>
            </a:r>
            <a:endParaRPr lang="en-GB" sz="950" dirty="0">
              <a:solidFill>
                <a:schemeClr val="accent5">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Student participation: </a:t>
            </a:r>
            <a:r>
              <a:rPr lang="en-US" altLang="ko-KR" sz="950" dirty="0">
                <a:latin typeface="Arial" panose="020B0604020202020204" pitchFamily="34" charset="0"/>
                <a:cs typeface="Arial" panose="020B0604020202020204" pitchFamily="34" charset="0"/>
              </a:rPr>
              <a:t>Increase activities instead of lecture-style content delivery</a:t>
            </a:r>
            <a:r>
              <a:rPr lang="en-GB" altLang="ko-KR" sz="950" dirty="0">
                <a:latin typeface="Arial" panose="020B0604020202020204" pitchFamily="34" charset="0"/>
                <a:cs typeface="Arial" panose="020B0604020202020204" pitchFamily="34" charset="0"/>
              </a:rPr>
              <a:t>.</a:t>
            </a:r>
            <a:endParaRPr lang="en-GB" sz="950" dirty="0">
              <a:solidFill>
                <a:schemeClr val="accent5">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Control: </a:t>
            </a:r>
            <a:r>
              <a:rPr lang="en-US" altLang="ko-KR" sz="950" dirty="0">
                <a:latin typeface="Arial" panose="020B0604020202020204" pitchFamily="34" charset="0"/>
                <a:cs typeface="Arial" panose="020B0604020202020204" pitchFamily="34" charset="0"/>
              </a:rPr>
              <a:t>Reduce my need for full control of the session</a:t>
            </a:r>
            <a:r>
              <a:rPr lang="en-GB" altLang="ko-KR" sz="950" dirty="0">
                <a:latin typeface="Arial" panose="020B0604020202020204" pitchFamily="34" charset="0"/>
                <a:cs typeface="Arial" panose="020B0604020202020204" pitchFamily="34" charset="0"/>
              </a:rPr>
              <a:t>.</a:t>
            </a:r>
            <a:endParaRPr lang="en-GB" sz="950" dirty="0">
              <a:solidFill>
                <a:schemeClr val="accent5">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Silence: </a:t>
            </a:r>
            <a:r>
              <a:rPr lang="en-US" altLang="ko-KR" sz="950" dirty="0">
                <a:latin typeface="Arial" panose="020B0604020202020204" pitchFamily="34" charset="0"/>
                <a:cs typeface="Arial" panose="020B0604020202020204" pitchFamily="34" charset="0"/>
              </a:rPr>
              <a:t>Being comfortable with silence during online activities. </a:t>
            </a:r>
            <a:endParaRPr lang="en-GB" sz="950" dirty="0">
              <a:solidFill>
                <a:schemeClr val="accent5">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Student feedback: </a:t>
            </a:r>
            <a:r>
              <a:rPr lang="en-US" altLang="ko-KR" sz="950" dirty="0">
                <a:latin typeface="Arial" panose="020B0604020202020204" pitchFamily="34" charset="0"/>
                <a:cs typeface="Arial" panose="020B0604020202020204" pitchFamily="34" charset="0"/>
              </a:rPr>
              <a:t>Focus feedback on teaching quality and overall student experience. </a:t>
            </a:r>
            <a:r>
              <a:rPr lang="en-GB" sz="950" dirty="0">
                <a:effectLst/>
                <a:latin typeface="Arial" panose="020B0604020202020204" pitchFamily="34" charset="0"/>
                <a:ea typeface="Calibri" panose="020F0502020204030204" pitchFamily="34" charset="0"/>
                <a:cs typeface="Arial" panose="020B0604020202020204" pitchFamily="34" charset="0"/>
              </a:rPr>
              <a:t>A questionnaire assessing student understanding before and after the session.</a:t>
            </a:r>
            <a:endParaRPr lang="en-GB" sz="900" dirty="0">
              <a:effectLst/>
              <a:latin typeface="Arial" panose="020B0604020202020204" pitchFamily="34" charset="0"/>
              <a:ea typeface="Calibri" panose="020F0502020204030204" pitchFamily="34" charset="0"/>
              <a:cs typeface="Arial" panose="020B0604020202020204" pitchFamily="34" charset="0"/>
            </a:endParaRPr>
          </a:p>
          <a:p>
            <a:r>
              <a:rPr lang="en-GB" sz="950" dirty="0">
                <a:effectLst/>
                <a:latin typeface="Arial" panose="020B0604020202020204" pitchFamily="34" charset="0"/>
                <a:ea typeface="Calibri" panose="020F0502020204030204" pitchFamily="34" charset="0"/>
                <a:cs typeface="Arial" panose="020B0604020202020204" pitchFamily="34" charset="0"/>
              </a:rPr>
              <a:t>Through increasing the incorporation of activities, control is taken away from me and handed over to the students. Instead, I can focus on more effective planning and structure, confident that this will ensure students stay on track and reduce my need for full control. To plan effectively I will apply theory when deciding student activities and consider the resulting development of knowledge and skills. I will learn to become comfortable with silence by focusing on the positives this can bring to students’ development and confidence.</a:t>
            </a:r>
          </a:p>
        </p:txBody>
      </p:sp>
      <p:sp>
        <p:nvSpPr>
          <p:cNvPr id="40" name="TextBox 39">
            <a:extLst>
              <a:ext uri="{FF2B5EF4-FFF2-40B4-BE49-F238E27FC236}">
                <a16:creationId xmlns:a16="http://schemas.microsoft.com/office/drawing/2014/main" id="{3D0847C8-B66E-4AAE-90D4-FADA758F8271}"/>
              </a:ext>
            </a:extLst>
          </p:cNvPr>
          <p:cNvSpPr txBox="1"/>
          <p:nvPr/>
        </p:nvSpPr>
        <p:spPr>
          <a:xfrm>
            <a:off x="6577088" y="4559278"/>
            <a:ext cx="5494112" cy="1869743"/>
          </a:xfrm>
          <a:prstGeom prst="rect">
            <a:avLst/>
          </a:prstGeom>
          <a:solidFill>
            <a:schemeClr val="bg1"/>
          </a:solidFill>
        </p:spPr>
        <p:txBody>
          <a:bodyPr wrap="square" rtlCol="0">
            <a:spAutoFit/>
          </a:bodyPr>
          <a:lstStyle/>
          <a:p>
            <a:pPr algn="ctr"/>
            <a:r>
              <a:rPr lang="en-GB" sz="1100" b="1" u="sng" dirty="0">
                <a:solidFill>
                  <a:schemeClr val="accent5">
                    <a:lumMod val="75000"/>
                  </a:schemeClr>
                </a:solidFill>
                <a:latin typeface="Arial" panose="020B0604020202020204" pitchFamily="34" charset="0"/>
                <a:cs typeface="Arial" panose="020B0604020202020204" pitchFamily="34" charset="0"/>
              </a:rPr>
              <a:t>Looking Ahead</a:t>
            </a:r>
            <a:endParaRPr lang="en-GB" sz="1100" u="sng" dirty="0">
              <a:solidFill>
                <a:schemeClr val="accent5">
                  <a:lumMod val="7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Hybrid learning</a:t>
            </a: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E-learning packages</a:t>
            </a: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Recorded face-to-face lecture content</a:t>
            </a:r>
          </a:p>
          <a:p>
            <a:pPr marL="342900" indent="-342900">
              <a:buFont typeface="+mj-lt"/>
              <a:buAutoNum type="arabicPeriod"/>
            </a:pPr>
            <a:r>
              <a:rPr lang="en-GB" sz="950" dirty="0">
                <a:solidFill>
                  <a:schemeClr val="accent5">
                    <a:lumMod val="50000"/>
                  </a:schemeClr>
                </a:solidFill>
                <a:latin typeface="Arial" panose="020B0604020202020204" pitchFamily="34" charset="0"/>
                <a:cs typeface="Arial" panose="020B0604020202020204" pitchFamily="34" charset="0"/>
              </a:rPr>
              <a:t>Supplementary online activities</a:t>
            </a:r>
          </a:p>
          <a:p>
            <a:r>
              <a:rPr lang="en-GB" sz="950" dirty="0">
                <a:latin typeface="Arial" panose="020B0604020202020204" pitchFamily="34" charset="0"/>
                <a:cs typeface="Arial" panose="020B0604020202020204" pitchFamily="34" charset="0"/>
              </a:rPr>
              <a:t>Thinking about the future there may be more incorporation of hybrid teaching within our curriculums. We can utilise the learnings and positives we have found from the past year as we continue with this new normal.  This could be through e-learning packages that consist of recorded lecture content supplemented with online activities between videos. As we hopefully return to a more pre-covid way of teaching at university , we can continue to utilise the learning technologies that have worked well and encourage completion of online quizzes after lectures, use of Padlet during group work to collate and share ideas, or Padlet as the new Q&amp;A forum.</a:t>
            </a:r>
          </a:p>
        </p:txBody>
      </p:sp>
      <p:sp>
        <p:nvSpPr>
          <p:cNvPr id="41" name="TextBox 40">
            <a:extLst>
              <a:ext uri="{FF2B5EF4-FFF2-40B4-BE49-F238E27FC236}">
                <a16:creationId xmlns:a16="http://schemas.microsoft.com/office/drawing/2014/main" id="{AA17AF21-9A57-46FB-B938-4CD8C0DE72A5}"/>
              </a:ext>
            </a:extLst>
          </p:cNvPr>
          <p:cNvSpPr txBox="1"/>
          <p:nvPr/>
        </p:nvSpPr>
        <p:spPr>
          <a:xfrm>
            <a:off x="108729" y="6523142"/>
            <a:ext cx="11962471" cy="261610"/>
          </a:xfrm>
          <a:prstGeom prst="rect">
            <a:avLst/>
          </a:prstGeom>
          <a:solidFill>
            <a:schemeClr val="bg1"/>
          </a:solidFill>
        </p:spPr>
        <p:txBody>
          <a:bodyPr wrap="square" rtlCol="0">
            <a:spAutoFit/>
          </a:bodyPr>
          <a:lstStyle/>
          <a:p>
            <a:pPr algn="ctr"/>
            <a:r>
              <a:rPr lang="en-GB" altLang="ko-KR" sz="1100" i="1" dirty="0">
                <a:solidFill>
                  <a:schemeClr val="accent5">
                    <a:lumMod val="50000"/>
                  </a:schemeClr>
                </a:solidFill>
                <a:latin typeface="Arial" panose="020B0604020202020204" pitchFamily="34" charset="0"/>
                <a:cs typeface="Arial" panose="020B0604020202020204" pitchFamily="34" charset="0"/>
              </a:rPr>
              <a:t>“I believe learning is a result of educational experiences. Teaching online does not mean this experience should be compromised.”</a:t>
            </a:r>
          </a:p>
        </p:txBody>
      </p:sp>
      <p:sp>
        <p:nvSpPr>
          <p:cNvPr id="42" name="TextBox 41">
            <a:extLst>
              <a:ext uri="{FF2B5EF4-FFF2-40B4-BE49-F238E27FC236}">
                <a16:creationId xmlns:a16="http://schemas.microsoft.com/office/drawing/2014/main" id="{3A364FE6-5B29-46C6-AA90-A0CF5AA58DF2}"/>
              </a:ext>
            </a:extLst>
          </p:cNvPr>
          <p:cNvSpPr txBox="1"/>
          <p:nvPr/>
        </p:nvSpPr>
        <p:spPr>
          <a:xfrm>
            <a:off x="4761392" y="3618771"/>
            <a:ext cx="7309808" cy="846386"/>
          </a:xfrm>
          <a:prstGeom prst="rect">
            <a:avLst/>
          </a:prstGeom>
          <a:solidFill>
            <a:schemeClr val="bg1"/>
          </a:solidFill>
        </p:spPr>
        <p:txBody>
          <a:bodyPr wrap="square" rtlCol="0">
            <a:spAutoFit/>
          </a:bodyPr>
          <a:lstStyle/>
          <a:p>
            <a:pPr algn="ctr"/>
            <a:r>
              <a:rPr lang="en-GB" altLang="ko-KR" sz="1100" b="1" u="sng" dirty="0">
                <a:solidFill>
                  <a:schemeClr val="accent5">
                    <a:lumMod val="75000"/>
                  </a:schemeClr>
                </a:solidFill>
                <a:latin typeface="Arial" panose="020B0604020202020204" pitchFamily="34" charset="0"/>
                <a:cs typeface="Arial" panose="020B0604020202020204" pitchFamily="34" charset="0"/>
              </a:rPr>
              <a:t>Focus Points</a:t>
            </a:r>
          </a:p>
          <a:p>
            <a:pPr algn="just"/>
            <a:r>
              <a:rPr lang="en-GB" altLang="ko-KR" sz="950" dirty="0">
                <a:solidFill>
                  <a:schemeClr val="accent5">
                    <a:lumMod val="50000"/>
                  </a:schemeClr>
                </a:solidFill>
                <a:latin typeface="Arial" panose="020B0604020202020204" pitchFamily="34" charset="0"/>
                <a:cs typeface="Arial" panose="020B0604020202020204" pitchFamily="34" charset="0"/>
              </a:rPr>
              <a:t>Teaching methods ultimately create the learning experience. Formative assessment, feedback and the use of case-studies formed the basis of my methods for online teaching. My reflections were in action allowing improvements to be made. Throughout the focus remained on the student’s experience and reactions., how I facilitated student learning, the opportunities provided for students to learn, develop and share and on session planning.</a:t>
            </a:r>
          </a:p>
        </p:txBody>
      </p:sp>
      <p:sp>
        <p:nvSpPr>
          <p:cNvPr id="45" name="TextBox 44">
            <a:extLst>
              <a:ext uri="{FF2B5EF4-FFF2-40B4-BE49-F238E27FC236}">
                <a16:creationId xmlns:a16="http://schemas.microsoft.com/office/drawing/2014/main" id="{4871EE40-B9C0-4DE9-A22A-38DE3D113B8D}"/>
              </a:ext>
            </a:extLst>
          </p:cNvPr>
          <p:cNvSpPr txBox="1"/>
          <p:nvPr/>
        </p:nvSpPr>
        <p:spPr>
          <a:xfrm>
            <a:off x="4827387" y="1585255"/>
            <a:ext cx="1620000" cy="246221"/>
          </a:xfrm>
          <a:prstGeom prst="rect">
            <a:avLst/>
          </a:prstGeom>
          <a:solidFill>
            <a:schemeClr val="accent5">
              <a:lumMod val="20000"/>
              <a:lumOff val="80000"/>
            </a:schemeClr>
          </a:solidFill>
        </p:spPr>
        <p:txBody>
          <a:bodyPr wrap="square" rtlCol="0">
            <a:spAutoFit/>
          </a:bodyPr>
          <a:lstStyle/>
          <a:p>
            <a:pPr algn="ctr"/>
            <a:r>
              <a:rPr lang="en-GB" sz="1000" dirty="0">
                <a:solidFill>
                  <a:schemeClr val="accent5">
                    <a:lumMod val="50000"/>
                  </a:schemeClr>
                </a:solidFill>
                <a:latin typeface="Arial" panose="020B0604020202020204" pitchFamily="34" charset="0"/>
                <a:cs typeface="Arial" panose="020B0604020202020204" pitchFamily="34" charset="0"/>
              </a:rPr>
              <a:t>Padlet</a:t>
            </a:r>
            <a:endParaRPr lang="en-GB" sz="1600" dirty="0">
              <a:solidFill>
                <a:schemeClr val="accent5">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78179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b4285729-a71e-40c5-9328-9d3d0c5328c7"/>
</p:tagLst>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10" ma:contentTypeDescription="Create a new document." ma:contentTypeScope="" ma:versionID="15f682d8e3c4b1f0fbab7efc10a923dc">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7e20fb1aac8733dd018960eefce03de9"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F70549-5067-434E-A277-22A3CE023EC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062A980-20E2-4E00-A525-704C31082ECD}">
  <ds:schemaRefs>
    <ds:schemaRef ds:uri="http://schemas.microsoft.com/sharepoint/v3/contenttype/forms"/>
  </ds:schemaRefs>
</ds:datastoreItem>
</file>

<file path=customXml/itemProps3.xml><?xml version="1.0" encoding="utf-8"?>
<ds:datastoreItem xmlns:ds="http://schemas.openxmlformats.org/officeDocument/2006/customXml" ds:itemID="{84A822EB-CE4C-4094-AA6E-C2066EA0F9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2007</TotalTime>
  <Words>611</Words>
  <Application>Microsoft Office PowerPoint</Application>
  <PresentationFormat>Widescreen</PresentationFormat>
  <Paragraphs>45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Priyanka Chandarana</dc:creator>
  <cp:lastModifiedBy>Trevor.Collins</cp:lastModifiedBy>
  <cp:revision>26</cp:revision>
  <dcterms:created xsi:type="dcterms:W3CDTF">2021-06-22T11:10:05Z</dcterms:created>
  <dcterms:modified xsi:type="dcterms:W3CDTF">2021-06-27T15:15:48Z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0x010100CE1752E067AC8E4887EE42D2725A8328</vt:lpwstr>
  </property>
</Properties>
</file>