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6"/>
  </p:notesMasterIdLst>
  <p:sldIdLst>
    <p:sldId id="261" r:id="rId5"/>
  </p:sldIdLst>
  <p:sldSz cx="12192000" cy="6858000"/>
  <p:notesSz cx="6858000" cy="9144000"/>
  <p:custDataLst>
    <p:tags r:id="rId7"/>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8" roundtripDataSignature="AMtx7mjxvUeWP1E39jQdMH/8Gf6Cwxs9x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B0C9"/>
    <a:srgbClr val="85A644"/>
    <a:srgbClr val="9ABB59"/>
    <a:srgbClr val="C3D69B"/>
    <a:srgbClr val="70BDD2"/>
    <a:srgbClr val="93CDDD"/>
    <a:srgbClr val="73BED3"/>
    <a:srgbClr val="FF65B2"/>
    <a:srgbClr val="FF89C4"/>
    <a:srgbClr val="FFAB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707C98-DC6D-4F1E-9972-40481AF06B75}" v="7" dt="2021-06-27T15:16:35.9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883" autoAdjust="0"/>
  </p:normalViewPr>
  <p:slideViewPr>
    <p:cSldViewPr snapToGrid="0">
      <p:cViewPr varScale="1">
        <p:scale>
          <a:sx n="86" d="100"/>
          <a:sy n="86" d="100"/>
        </p:scale>
        <p:origin x="473"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customschemas.google.com/relationships/presentationmetadata" Target="metadata"/><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tags" Target="tags/tag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GB" dirty="0"/>
              <a:t>Aidan’s reflections of Jane (typed): </a:t>
            </a:r>
            <a:br>
              <a:rPr lang="en-GB" dirty="0"/>
            </a:br>
            <a:br>
              <a:rPr lang="en-GB" dirty="0"/>
            </a:br>
            <a:r>
              <a:rPr lang="en-GB" sz="1200" b="0" i="0" u="none" strike="noStrike" cap="none" dirty="0">
                <a:solidFill>
                  <a:schemeClr val="dk1"/>
                </a:solidFill>
                <a:effectLst/>
                <a:latin typeface="Calibri"/>
                <a:ea typeface="Calibri"/>
                <a:cs typeface="Calibri"/>
                <a:sym typeface="Calibri"/>
              </a:rPr>
              <a:t>I first met Jane in 2010. It was at a residential summer school for Suzuki cellists in Suffolk: the first event in my training towards becoming a Level 1 Suzuki teacher. With a limited knowledge of the world of the Suzuki way of learning, now, suddenly, I was immersed in it. And the task before me was daunting. I know I was relieved to discover I wasn’t the only participant with a university teaching background; my subject is English. Being able to share and compare experiences with Jane was a great help in adapting to this new environment. One of the first times I took part in a play together with other trainees and teachers, there were moments when I was utterly lost, such as when a more advanced Suzuki piece was chosen. I happened to be at the back of the group and sitting next to Jane. When the leader launched into Webster’s ‘Scherzo’, I froze. Jane, sensing my unease, leaned over and offered reassurance: ‘Don’t worry, it’s one of her favourites. If you don’t know it, then just sit this one out.’ That was exactly what I needed to hear. Later, on other courses – several in London, one in Spain – I’d always make sure I observed one of Jane’s lessons. Allied to her enthusiasm for cello playing and her infectious energy, there was a firmness and clarity in getting the message across. While teaching the trill in the Boccherini Minuet, she said: ‘It doesn’t matter how slow, but it must be right’; and: ‘It’s no good doing lots of repetitions, unless it’s right’. Children were transfixed when she was demonstrating something. And she made sure the points sank in. Along with everything I learnt from her lessons, I’m also grateful for Jane’s responses to questions sent electronically. For instance, when the issue of the size of children’s bows was raised, her answer began by making the point that there were various solutions: ‘My take on this may be different to others,’ she wrote. She then explained in detail her approach to transitioning a child to a bigger instrument and the implications for the bow. On this occasion, she signed off with a friendly nudge: ‘Will you be at </a:t>
            </a:r>
            <a:r>
              <a:rPr lang="en-GB" sz="1200" b="0" i="0" u="none" strike="noStrike" cap="none" dirty="0" err="1">
                <a:solidFill>
                  <a:schemeClr val="dk1"/>
                </a:solidFill>
                <a:effectLst/>
                <a:latin typeface="Calibri"/>
                <a:ea typeface="Calibri"/>
                <a:cs typeface="Calibri"/>
                <a:sym typeface="Calibri"/>
              </a:rPr>
              <a:t>Cellofest</a:t>
            </a:r>
            <a:r>
              <a:rPr lang="en-GB" sz="1200" b="0" i="0" u="none" strike="noStrike" cap="none" dirty="0">
                <a:solidFill>
                  <a:schemeClr val="dk1"/>
                </a:solidFill>
                <a:effectLst/>
                <a:latin typeface="Calibri"/>
                <a:ea typeface="Calibri"/>
                <a:cs typeface="Calibri"/>
                <a:sym typeface="Calibri"/>
              </a:rPr>
              <a:t> this year?’ It was a privilege to know you, Jane. Thank you for your energy, for your kindness, and for your wisdom. I miss you. </a:t>
            </a:r>
            <a:endParaRPr lang="en-GB" dirty="0"/>
          </a:p>
          <a:p>
            <a:pPr marL="0" lvl="0" indent="0" algn="l" rtl="0">
              <a:spcBef>
                <a:spcPts val="0"/>
              </a:spcBef>
              <a:spcAft>
                <a:spcPts val="0"/>
              </a:spcAft>
              <a:buNone/>
            </a:pPr>
            <a:endParaRPr dirty="0"/>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97644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2"/>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1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6" r:id="rId6"/>
    <p:sldLayoutId id="2147483657" r:id="rId7"/>
    <p:sldLayoutId id="2147483658" r:id="rId8"/>
    <p:sldLayoutId id="214748365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slideLayout" Target="../slideLayouts/slideLayout1.xml"/><Relationship Id="rId18" Type="http://schemas.openxmlformats.org/officeDocument/2006/relationships/image" Target="../media/image3.jpeg"/><Relationship Id="rId26" Type="http://schemas.openxmlformats.org/officeDocument/2006/relationships/hyperlink" Target="https://youtu.be/gYdTgj0Drqs" TargetMode="External"/><Relationship Id="rId39" Type="http://schemas.openxmlformats.org/officeDocument/2006/relationships/hyperlink" Target="https://educationblog.oup.com/secondary/science/using-retrieval-to-support-long-term-learning-in-science" TargetMode="External"/><Relationship Id="rId21" Type="http://schemas.openxmlformats.org/officeDocument/2006/relationships/hyperlink" Target="https://www.dmu.ac.uk/about-dmu/news/2019/july/tributes-paid-to-inspirational-dmu-lecturer-who-continued-teaching-while-fighting-cancer.aspx#:~:text=Dr%20Jane%20Sherwood%2C%20who%20was,scientists%2C%20researchers%20and%20teachers%20themselves." TargetMode="External"/><Relationship Id="rId34" Type="http://schemas.openxmlformats.org/officeDocument/2006/relationships/image" Target="../media/image11.png"/><Relationship Id="rId42" Type="http://schemas.openxmlformats.org/officeDocument/2006/relationships/hyperlink" Target="https://www.researchgate.net/profile/Mollie-Dollinger/publication/324817613_Co-creation_in_higher_education_towards_a_conceptual_model/links/5c6b6e8a299bf1e3a5b26752/Co-creation-in-higher-education-towards-a-conceptual-model.pdf" TargetMode="External"/><Relationship Id="rId47" Type="http://schemas.openxmlformats.org/officeDocument/2006/relationships/image" Target="../media/image14.png"/><Relationship Id="rId50" Type="http://schemas.openxmlformats.org/officeDocument/2006/relationships/hyperlink" Target="https://biobreakfast.w.uib.no/" TargetMode="External"/><Relationship Id="rId55" Type="http://schemas.openxmlformats.org/officeDocument/2006/relationships/hyperlink" Target="https://theo-dawson.medium.com/learning-emotion-and-the-goldilocks-zone-30295765dd7a" TargetMode="External"/><Relationship Id="rId7" Type="http://schemas.microsoft.com/office/2007/relationships/media" Target="../media/media4.m4a"/><Relationship Id="rId12" Type="http://schemas.openxmlformats.org/officeDocument/2006/relationships/audio" Target="../media/media6.m4a"/><Relationship Id="rId17" Type="http://schemas.openxmlformats.org/officeDocument/2006/relationships/image" Target="../media/image2.png"/><Relationship Id="rId25" Type="http://schemas.openxmlformats.org/officeDocument/2006/relationships/image" Target="../media/image6.jpeg"/><Relationship Id="rId33" Type="http://schemas.openxmlformats.org/officeDocument/2006/relationships/image" Target="../media/image10.png"/><Relationship Id="rId38" Type="http://schemas.openxmlformats.org/officeDocument/2006/relationships/hyperlink" Target="https://www.ncbi.nlm.nih.gov/pmc/articles/PMC3399982/" TargetMode="External"/><Relationship Id="rId46" Type="http://schemas.openxmlformats.org/officeDocument/2006/relationships/image" Target="../media/image13.jpeg"/><Relationship Id="rId59" Type="http://schemas.microsoft.com/office/2007/relationships/hdphoto" Target="../media/hdphoto4.wdp"/><Relationship Id="rId2" Type="http://schemas.openxmlformats.org/officeDocument/2006/relationships/audio" Target="../media/media1.m4a"/><Relationship Id="rId16" Type="http://schemas.microsoft.com/office/2007/relationships/hdphoto" Target="../media/hdphoto1.wdp"/><Relationship Id="rId20" Type="http://schemas.openxmlformats.org/officeDocument/2006/relationships/hyperlink" Target="https://youtu.be/afHTsf5KQ74" TargetMode="External"/><Relationship Id="rId29" Type="http://schemas.openxmlformats.org/officeDocument/2006/relationships/image" Target="../media/image8.png"/><Relationship Id="rId41" Type="http://schemas.openxmlformats.org/officeDocument/2006/relationships/hyperlink" Target="https://www.lifescied.org/doi/pdf/10.1187/cbe.14-04-0066" TargetMode="External"/><Relationship Id="rId54" Type="http://schemas.openxmlformats.org/officeDocument/2006/relationships/hyperlink" Target="https://www.stem.org.uk/assessment-for-learning" TargetMode="External"/><Relationship Id="rId1" Type="http://schemas.microsoft.com/office/2007/relationships/media" Target="../media/media1.m4a"/><Relationship Id="rId6" Type="http://schemas.openxmlformats.org/officeDocument/2006/relationships/audio" Target="../media/media3.m4a"/><Relationship Id="rId11" Type="http://schemas.microsoft.com/office/2007/relationships/media" Target="../media/media6.m4a"/><Relationship Id="rId24" Type="http://schemas.openxmlformats.org/officeDocument/2006/relationships/image" Target="../media/image5.png"/><Relationship Id="rId32" Type="http://schemas.microsoft.com/office/2007/relationships/hdphoto" Target="../media/hdphoto2.wdp"/><Relationship Id="rId37" Type="http://schemas.openxmlformats.org/officeDocument/2006/relationships/hyperlink" Target="https://www.tandfonline.com/doi/full/10.3108/beej.11.c1" TargetMode="External"/><Relationship Id="rId40" Type="http://schemas.openxmlformats.org/officeDocument/2006/relationships/hyperlink" Target="https://www.lifescied.org/doi/10.1187/cbe.08-05-0024#:~:text=One%20approach%20is%20to%20use,analysis%2C%20synthesis%2C%20and%20evaluation." TargetMode="External"/><Relationship Id="rId45" Type="http://schemas.openxmlformats.org/officeDocument/2006/relationships/image" Target="../media/image12.png"/><Relationship Id="rId53" Type="http://schemas.openxmlformats.org/officeDocument/2006/relationships/hyperlink" Target="https://www.ncbi.nlm.nih.gov/pmc/articles/PMC6312137/" TargetMode="External"/><Relationship Id="rId58" Type="http://schemas.openxmlformats.org/officeDocument/2006/relationships/image" Target="../media/image16.png"/><Relationship Id="rId5" Type="http://schemas.microsoft.com/office/2007/relationships/media" Target="../media/media3.m4a"/><Relationship Id="rId15" Type="http://schemas.openxmlformats.org/officeDocument/2006/relationships/image" Target="../media/image1.png"/><Relationship Id="rId23" Type="http://schemas.openxmlformats.org/officeDocument/2006/relationships/hyperlink" Target="mailto:libby123.s@gmail.com;%20jo.rushworth@dmu.ac.uk?subject=STAR%20approach" TargetMode="External"/><Relationship Id="rId28" Type="http://schemas.openxmlformats.org/officeDocument/2006/relationships/hyperlink" Target="https://forms.gle/kvR9pZHvQUaaRGkw8" TargetMode="External"/><Relationship Id="rId36" Type="http://schemas.openxmlformats.org/officeDocument/2006/relationships/hyperlink" Target="https://www.cast.org/impact/universal-design-for-learning-udl" TargetMode="External"/><Relationship Id="rId49" Type="http://schemas.openxmlformats.org/officeDocument/2006/relationships/hyperlink" Target="https://www.advance-he.ac.uk/knowledge-hub/gamification-and-games-based-learning" TargetMode="External"/><Relationship Id="rId57" Type="http://schemas.openxmlformats.org/officeDocument/2006/relationships/hyperlink" Target="https://link.springer.com/article/10.1007/s10734-019-00453-w#:~:text=Co%2Dcreation%20involves%20developing%20deeper,(Cook%2DSather%20et%20al." TargetMode="External"/><Relationship Id="rId10" Type="http://schemas.openxmlformats.org/officeDocument/2006/relationships/audio" Target="../media/media5.m4a"/><Relationship Id="rId19" Type="http://schemas.openxmlformats.org/officeDocument/2006/relationships/image" Target="../media/image4.jpeg"/><Relationship Id="rId31" Type="http://schemas.openxmlformats.org/officeDocument/2006/relationships/image" Target="../media/image9.png"/><Relationship Id="rId44" Type="http://schemas.openxmlformats.org/officeDocument/2006/relationships/hyperlink" Target="https://link.springer.com/referenceworkentry/10.1007%2F978-94-007-2150-0_364" TargetMode="External"/><Relationship Id="rId52" Type="http://schemas.openxmlformats.org/officeDocument/2006/relationships/hyperlink" Target="https://www.advance-he.ac.uk/knowledge-hub/flipped-learning" TargetMode="External"/><Relationship Id="rId60" Type="http://schemas.openxmlformats.org/officeDocument/2006/relationships/image" Target="../media/image17.png"/><Relationship Id="rId4" Type="http://schemas.openxmlformats.org/officeDocument/2006/relationships/audio" Target="../media/media2.m4a"/><Relationship Id="rId9" Type="http://schemas.microsoft.com/office/2007/relationships/media" Target="../media/media5.m4a"/><Relationship Id="rId14" Type="http://schemas.openxmlformats.org/officeDocument/2006/relationships/notesSlide" Target="../notesSlides/notesSlide1.xml"/><Relationship Id="rId22" Type="http://schemas.openxmlformats.org/officeDocument/2006/relationships/hyperlink" Target="https://www.menti.com/qdcgeev42h" TargetMode="External"/><Relationship Id="rId27" Type="http://schemas.openxmlformats.org/officeDocument/2006/relationships/image" Target="../media/image7.jpeg"/><Relationship Id="rId30" Type="http://schemas.openxmlformats.org/officeDocument/2006/relationships/hyperlink" Target="http://cti.westminster.ac.uk/compassionate-pedagogy-what-is-it-and-why-is-it-important/" TargetMode="External"/><Relationship Id="rId35" Type="http://schemas.microsoft.com/office/2007/relationships/hdphoto" Target="../media/hdphoto3.wdp"/><Relationship Id="rId43" Type="http://schemas.openxmlformats.org/officeDocument/2006/relationships/hyperlink" Target="https://dora.dmu.ac.uk/handle/2086/19538" TargetMode="External"/><Relationship Id="rId48" Type="http://schemas.openxmlformats.org/officeDocument/2006/relationships/hyperlink" Target="https://www2.le.ac.uk/offices/lli/developing-learning-and-teaching/enhance/strategies/active-learning" TargetMode="External"/><Relationship Id="rId56" Type="http://schemas.openxmlformats.org/officeDocument/2006/relationships/image" Target="../media/image15.png"/><Relationship Id="rId8" Type="http://schemas.openxmlformats.org/officeDocument/2006/relationships/audio" Target="../media/media4.m4a"/><Relationship Id="rId51" Type="http://schemas.openxmlformats.org/officeDocument/2006/relationships/hyperlink" Target="https://royalsocietypublishing.org/doi/pdf/10.1098/rsos.190327" TargetMode="External"/><Relationship Id="rId3" Type="http://schemas.microsoft.com/office/2007/relationships/media" Target="../media/media2.m4a"/></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95" name="Google Shape;154;gb6c9d37da6_0_1">
            <a:extLst>
              <a:ext uri="{FF2B5EF4-FFF2-40B4-BE49-F238E27FC236}">
                <a16:creationId xmlns:a16="http://schemas.microsoft.com/office/drawing/2014/main" id="{7E3BADE1-216D-4890-83A0-9EB8CBE3D9D2}"/>
              </a:ext>
            </a:extLst>
          </p:cNvPr>
          <p:cNvPicPr preferRelativeResize="0"/>
          <p:nvPr/>
        </p:nvPicPr>
        <p:blipFill>
          <a:blip r:embed="rId15">
            <a:alphaModFix/>
            <a:extLst>
              <a:ext uri="{BEBA8EAE-BF5A-486C-A8C5-ECC9F3942E4B}">
                <a14:imgProps xmlns:a14="http://schemas.microsoft.com/office/drawing/2010/main">
                  <a14:imgLayer r:embed="rId16">
                    <a14:imgEffect>
                      <a14:backgroundRemoval t="10000" b="90000" l="10000" r="90000">
                        <a14:foregroundMark x1="49843" y1="24290" x2="49216" y2="51420"/>
                        <a14:foregroundMark x1="75549" y1="43218" x2="39185" y2="51735"/>
                        <a14:foregroundMark x1="64890" y1="69716" x2="52351" y2="48265"/>
                        <a14:foregroundMark x1="37618" y1="68770" x2="49530" y2="49842"/>
                        <a14:foregroundMark x1="26019" y1="46372" x2="51411" y2="52050"/>
                        <a14:foregroundMark x1="39185" y1="41325" x2="35110" y2="52997"/>
                        <a14:foregroundMark x1="42633" y1="38486" x2="56740" y2="39432"/>
                        <a14:foregroundMark x1="42947" y1="37539" x2="57053" y2="37224"/>
                        <a14:foregroundMark x1="59561" y1="40694" x2="62069" y2="49527"/>
                        <a14:foregroundMark x1="60815" y1="41325" x2="60815" y2="49842"/>
                        <a14:foregroundMark x1="60815" y1="40694" x2="55172" y2="38170"/>
                        <a14:foregroundMark x1="63950" y1="48896" x2="54859" y2="62145"/>
                        <a14:foregroundMark x1="54859" y1="62145" x2="52038" y2="64353"/>
                        <a14:foregroundMark x1="65204" y1="50473" x2="57680" y2="62461"/>
                        <a14:foregroundMark x1="64577" y1="52366" x2="61755" y2="63407"/>
                        <a14:foregroundMark x1="49530" y1="59621" x2="57680" y2="67192"/>
                        <a14:foregroundMark x1="42006" y1="66562" x2="57053" y2="65300"/>
                        <a14:foregroundMark x1="57053" y1="65300" x2="57367" y2="65300"/>
                        <a14:foregroundMark x1="35737" y1="60883" x2="39185" y2="48265"/>
                        <a14:foregroundMark x1="35737" y1="57098" x2="35110" y2="49211"/>
                        <a14:foregroundMark x1="45455" y1="37855" x2="31975" y2="46688"/>
                        <a14:foregroundMark x1="43260" y1="35962" x2="31661" y2="47950"/>
                      </a14:backgroundRemoval>
                    </a14:imgEffect>
                  </a14:imgLayer>
                </a14:imgProps>
              </a:ext>
            </a:extLst>
          </a:blip>
          <a:stretch>
            <a:fillRect/>
          </a:stretch>
        </p:blipFill>
        <p:spPr>
          <a:xfrm>
            <a:off x="4919892" y="2709831"/>
            <a:ext cx="2332598" cy="2349733"/>
          </a:xfrm>
          <a:prstGeom prst="rect">
            <a:avLst/>
          </a:prstGeom>
          <a:noFill/>
          <a:ln>
            <a:noFill/>
          </a:ln>
        </p:spPr>
      </p:pic>
      <p:pic>
        <p:nvPicPr>
          <p:cNvPr id="1036" name="Picture 12" descr="MUSE Mentorship">
            <a:extLst>
              <a:ext uri="{FF2B5EF4-FFF2-40B4-BE49-F238E27FC236}">
                <a16:creationId xmlns:a16="http://schemas.microsoft.com/office/drawing/2014/main" id="{B45B0164-A60A-4C09-A1CF-CB46EEA1A4D4}"/>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573906" y="1700965"/>
            <a:ext cx="954741" cy="737700"/>
          </a:xfrm>
          <a:prstGeom prst="rect">
            <a:avLst/>
          </a:prstGeom>
          <a:noFill/>
          <a:extLst>
            <a:ext uri="{909E8E84-426E-40DD-AFC4-6F175D3DCCD1}">
              <a14:hiddenFill xmlns:a14="http://schemas.microsoft.com/office/drawing/2010/main">
                <a:solidFill>
                  <a:srgbClr val="FFFFFF"/>
                </a:solidFill>
              </a14:hiddenFill>
            </a:ext>
          </a:extLst>
        </p:spPr>
      </p:pic>
      <p:pic>
        <p:nvPicPr>
          <p:cNvPr id="148" name="Picture 12" descr="Premium Vector | Scientists with microscope cartoon illustration">
            <a:extLst>
              <a:ext uri="{FF2B5EF4-FFF2-40B4-BE49-F238E27FC236}">
                <a16:creationId xmlns:a16="http://schemas.microsoft.com/office/drawing/2014/main" id="{C1256D60-8E86-4F48-9BC9-D9604D1B5D47}"/>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8992" t="7556" r="11367" b="-92"/>
          <a:stretch/>
        </p:blipFill>
        <p:spPr bwMode="auto">
          <a:xfrm rot="18969997">
            <a:off x="3221169" y="4444886"/>
            <a:ext cx="1109414" cy="1288996"/>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8" descr="Free Vector | Hand drawn happy scientist in the laboratory">
            <a:extLst>
              <a:ext uri="{FF2B5EF4-FFF2-40B4-BE49-F238E27FC236}">
                <a16:creationId xmlns:a16="http://schemas.microsoft.com/office/drawing/2014/main" id="{FFC54596-1F69-426B-B2A6-E22ACA6235ED}"/>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r="11902" b="29724"/>
          <a:stretch/>
        </p:blipFill>
        <p:spPr bwMode="auto">
          <a:xfrm rot="19639926">
            <a:off x="4523610" y="1199956"/>
            <a:ext cx="736650" cy="587635"/>
          </a:xfrm>
          <a:prstGeom prst="rect">
            <a:avLst/>
          </a:prstGeom>
          <a:noFill/>
          <a:extLst>
            <a:ext uri="{909E8E84-426E-40DD-AFC4-6F175D3DCCD1}">
              <a14:hiddenFill xmlns:a14="http://schemas.microsoft.com/office/drawing/2010/main">
                <a:solidFill>
                  <a:srgbClr val="FFFFFF"/>
                </a:solidFill>
              </a14:hiddenFill>
            </a:ext>
          </a:extLst>
        </p:spPr>
      </p:pic>
      <p:sp>
        <p:nvSpPr>
          <p:cNvPr id="88" name="Google Shape;88;p1"/>
          <p:cNvSpPr/>
          <p:nvPr/>
        </p:nvSpPr>
        <p:spPr>
          <a:xfrm>
            <a:off x="99514" y="2280628"/>
            <a:ext cx="2611877" cy="4044169"/>
          </a:xfrm>
          <a:prstGeom prst="roundRect">
            <a:avLst>
              <a:gd name="adj" fmla="val 5550"/>
            </a:avLst>
          </a:prstGeom>
          <a:solidFill>
            <a:schemeClr val="lt2"/>
          </a:solidFill>
          <a:ln>
            <a:noFill/>
          </a:ln>
        </p:spPr>
        <p:txBody>
          <a:bodyPr spcFirstLastPara="1" wrap="square" lIns="91425" tIns="0" rIns="91425" bIns="45700" anchor="t" anchorCtr="0">
            <a:noAutofit/>
          </a:bodyPr>
          <a:lstStyle/>
          <a:p>
            <a:pPr marL="0" marR="0" lvl="0" indent="0" algn="l" rtl="0">
              <a:spcBef>
                <a:spcPts val="0"/>
              </a:spcBef>
              <a:spcAft>
                <a:spcPts val="0"/>
              </a:spcAft>
              <a:buNone/>
            </a:pPr>
            <a:endParaRPr sz="1000" b="0" i="0" u="none" strike="noStrike" cap="none">
              <a:solidFill>
                <a:schemeClr val="tx1">
                  <a:lumMod val="65000"/>
                  <a:lumOff val="35000"/>
                </a:schemeClr>
              </a:solidFill>
              <a:latin typeface="Calibri"/>
              <a:ea typeface="Calibri"/>
              <a:cs typeface="Calibri"/>
              <a:sym typeface="Calibri"/>
            </a:endParaRPr>
          </a:p>
          <a:p>
            <a:pPr marL="0" marR="0" lvl="0" indent="0" algn="l" rtl="0">
              <a:spcBef>
                <a:spcPts val="0"/>
              </a:spcBef>
              <a:spcAft>
                <a:spcPts val="0"/>
              </a:spcAft>
              <a:buNone/>
            </a:pPr>
            <a:r>
              <a:rPr lang="en-GB" sz="1000" b="0" i="0" u="none" strike="noStrike" cap="none">
                <a:solidFill>
                  <a:schemeClr val="tx1">
                    <a:lumMod val="65000"/>
                    <a:lumOff val="35000"/>
                  </a:schemeClr>
                </a:solidFill>
                <a:latin typeface="Calibri"/>
                <a:ea typeface="Calibri"/>
                <a:cs typeface="Calibri"/>
                <a:sym typeface="Calibri"/>
              </a:rPr>
              <a:t>The </a:t>
            </a:r>
            <a:r>
              <a:rPr lang="en-GB" sz="1000" b="0" i="0" strike="noStrike" cap="none">
                <a:solidFill>
                  <a:srgbClr val="7030A0"/>
                </a:solidFill>
                <a:latin typeface="Calibri"/>
                <a:ea typeface="Calibri"/>
                <a:cs typeface="Calibri"/>
                <a:sym typeface="Calibri"/>
                <a:hlinkClick r:id="rId20">
                  <a:extLst>
                    <a:ext uri="{A12FA001-AC4F-418D-AE19-62706E023703}">
                      <ahyp:hlinkClr xmlns:ahyp="http://schemas.microsoft.com/office/drawing/2018/hyperlinkcolor" val="tx"/>
                    </a:ext>
                  </a:extLst>
                </a:hlinkClick>
              </a:rPr>
              <a:t>Suzuki Method</a:t>
            </a:r>
            <a:r>
              <a:rPr lang="en-GB" sz="1000" b="0" i="0" strike="noStrike" cap="none">
                <a:solidFill>
                  <a:srgbClr val="7030A0"/>
                </a:solidFill>
                <a:latin typeface="Calibri"/>
                <a:ea typeface="Calibri"/>
                <a:cs typeface="Calibri"/>
                <a:sym typeface="Calibri"/>
              </a:rPr>
              <a:t> </a:t>
            </a:r>
            <a:r>
              <a:rPr lang="en-GB" sz="1000" b="0" i="0" u="none" strike="noStrike" cap="none">
                <a:solidFill>
                  <a:schemeClr val="tx1">
                    <a:lumMod val="65000"/>
                    <a:lumOff val="35000"/>
                  </a:schemeClr>
                </a:solidFill>
                <a:latin typeface="Calibri"/>
                <a:ea typeface="Calibri"/>
                <a:cs typeface="Calibri"/>
                <a:sym typeface="Calibri"/>
              </a:rPr>
              <a:t>postulates that talent is acquired rather than inborn, in the same way that all children learn to speak their mother tongue fluently.</a:t>
            </a:r>
          </a:p>
          <a:p>
            <a:pPr marL="0" marR="0" lvl="0" indent="0" algn="l" rtl="0">
              <a:spcBef>
                <a:spcPts val="0"/>
              </a:spcBef>
              <a:spcAft>
                <a:spcPts val="0"/>
              </a:spcAft>
              <a:buNone/>
            </a:pPr>
            <a:endParaRPr lang="en-GB" sz="1000" b="0" i="0" u="none" strike="noStrike" cap="none">
              <a:solidFill>
                <a:schemeClr val="tx1">
                  <a:lumMod val="65000"/>
                  <a:lumOff val="35000"/>
                </a:schemeClr>
              </a:solidFill>
              <a:latin typeface="Calibri"/>
              <a:ea typeface="Calibri"/>
              <a:cs typeface="Calibri"/>
              <a:sym typeface="Calibri"/>
            </a:endParaRPr>
          </a:p>
          <a:p>
            <a:r>
              <a:rPr lang="en-US" sz="1000" b="1">
                <a:solidFill>
                  <a:schemeClr val="tx1">
                    <a:lumMod val="65000"/>
                    <a:lumOff val="35000"/>
                  </a:schemeClr>
                </a:solidFill>
                <a:latin typeface="Calibri" panose="020F0502020204030204" pitchFamily="34" charset="0"/>
                <a:ea typeface="Calibri"/>
                <a:cs typeface="Calibri" panose="020F0502020204030204" pitchFamily="34" charset="0"/>
                <a:sym typeface="Calibri"/>
              </a:rPr>
              <a:t>“Every student can” - Suzuki music teachers believe that </a:t>
            </a:r>
            <a:r>
              <a:rPr lang="en-US" sz="1000" b="1" u="sng">
                <a:solidFill>
                  <a:schemeClr val="tx1">
                    <a:lumMod val="65000"/>
                    <a:lumOff val="35000"/>
                  </a:schemeClr>
                </a:solidFill>
                <a:latin typeface="Calibri" panose="020F0502020204030204" pitchFamily="34" charset="0"/>
                <a:ea typeface="Calibri"/>
                <a:cs typeface="Calibri" panose="020F0502020204030204" pitchFamily="34" charset="0"/>
                <a:sym typeface="Calibri"/>
              </a:rPr>
              <a:t>every</a:t>
            </a:r>
            <a:r>
              <a:rPr lang="en-US" sz="1000" b="1">
                <a:solidFill>
                  <a:schemeClr val="tx1">
                    <a:lumMod val="65000"/>
                    <a:lumOff val="35000"/>
                  </a:schemeClr>
                </a:solidFill>
                <a:latin typeface="Calibri" panose="020F0502020204030204" pitchFamily="34" charset="0"/>
                <a:ea typeface="Calibri"/>
                <a:cs typeface="Calibri" panose="020F0502020204030204" pitchFamily="34" charset="0"/>
                <a:sym typeface="Calibri"/>
              </a:rPr>
              <a:t> child can excel, with the right learning environment.</a:t>
            </a:r>
            <a:endParaRPr>
              <a:solidFill>
                <a:schemeClr val="tx1">
                  <a:lumMod val="65000"/>
                  <a:lumOff val="35000"/>
                </a:schemeClr>
              </a:solidFill>
            </a:endParaRPr>
          </a:p>
          <a:p>
            <a:pPr marL="0" marR="0" lvl="0" indent="0" algn="l" rtl="0">
              <a:spcBef>
                <a:spcPts val="0"/>
              </a:spcBef>
              <a:spcAft>
                <a:spcPts val="0"/>
              </a:spcAft>
              <a:buNone/>
            </a:pPr>
            <a:endParaRPr sz="1000" b="0" i="0" u="none" strike="noStrike" cap="none">
              <a:solidFill>
                <a:schemeClr val="tx1">
                  <a:lumMod val="65000"/>
                  <a:lumOff val="35000"/>
                </a:schemeClr>
              </a:solidFill>
              <a:latin typeface="Calibri"/>
              <a:ea typeface="Calibri"/>
              <a:cs typeface="Calibri"/>
              <a:sym typeface="Calibri"/>
            </a:endParaRPr>
          </a:p>
          <a:p>
            <a:pPr marL="0" marR="0" lvl="0" indent="0" algn="l" rtl="0">
              <a:spcBef>
                <a:spcPts val="0"/>
              </a:spcBef>
              <a:spcAft>
                <a:spcPts val="0"/>
              </a:spcAft>
              <a:buNone/>
            </a:pPr>
            <a:r>
              <a:rPr lang="en-GB" sz="1000" b="1" i="0" u="none" strike="noStrike" cap="none">
                <a:solidFill>
                  <a:srgbClr val="7030A0"/>
                </a:solidFill>
                <a:latin typeface="Calibri"/>
                <a:ea typeface="Calibri"/>
                <a:cs typeface="Calibri"/>
                <a:sym typeface="Calibri"/>
                <a:hlinkClick r:id="rId21">
                  <a:extLst>
                    <a:ext uri="{A12FA001-AC4F-418D-AE19-62706E023703}">
                      <ahyp:hlinkClr xmlns:ahyp="http://schemas.microsoft.com/office/drawing/2018/hyperlinkcolor" val="tx"/>
                    </a:ext>
                  </a:extLst>
                </a:hlinkClick>
              </a:rPr>
              <a:t>Dr Jane Sherwood</a:t>
            </a:r>
            <a:r>
              <a:rPr lang="en-GB" sz="1000" b="1" i="0" u="none" strike="noStrike" cap="none">
                <a:solidFill>
                  <a:srgbClr val="7030A0"/>
                </a:solidFill>
                <a:latin typeface="Calibri"/>
                <a:ea typeface="Calibri"/>
                <a:cs typeface="Calibri"/>
                <a:sym typeface="Calibri"/>
              </a:rPr>
              <a:t> </a:t>
            </a:r>
            <a:r>
              <a:rPr lang="en-GB" sz="1000" b="0" i="0" u="none" strike="noStrike" cap="none">
                <a:solidFill>
                  <a:schemeClr val="tx1">
                    <a:lumMod val="65000"/>
                    <a:lumOff val="35000"/>
                  </a:schemeClr>
                </a:solidFill>
                <a:latin typeface="Calibri"/>
                <a:ea typeface="Calibri"/>
                <a:cs typeface="Calibri"/>
                <a:sym typeface="Calibri"/>
              </a:rPr>
              <a:t>(1969-2019) used a Suzuki approach to teach Biomedical Science, providing a nurturing, holistic and rigorous pedagogy which fostered excellence for all. Here, we try to encapsulate and continue her work in the STAR framework  (</a:t>
            </a:r>
            <a:r>
              <a:rPr lang="en-GB" sz="1000" b="1" i="0" u="none" strike="noStrike" cap="none">
                <a:solidFill>
                  <a:schemeClr val="tx1">
                    <a:lumMod val="65000"/>
                    <a:lumOff val="35000"/>
                  </a:schemeClr>
                </a:solidFill>
                <a:latin typeface="Calibri"/>
                <a:ea typeface="Calibri"/>
                <a:cs typeface="Calibri"/>
                <a:sym typeface="Calibri"/>
              </a:rPr>
              <a:t>Figure 1</a:t>
            </a:r>
            <a:r>
              <a:rPr lang="en-GB" sz="1000" b="0" i="0" u="none" strike="noStrike" cap="none">
                <a:solidFill>
                  <a:schemeClr val="tx1">
                    <a:lumMod val="65000"/>
                    <a:lumOff val="35000"/>
                  </a:schemeClr>
                </a:solidFill>
                <a:latin typeface="Calibri"/>
                <a:ea typeface="Calibri"/>
                <a:cs typeface="Calibri"/>
                <a:sym typeface="Calibri"/>
              </a:rPr>
              <a:t>).</a:t>
            </a:r>
            <a:endParaRPr>
              <a:solidFill>
                <a:schemeClr val="tx1">
                  <a:lumMod val="65000"/>
                  <a:lumOff val="35000"/>
                </a:schemeClr>
              </a:solidFill>
            </a:endParaRPr>
          </a:p>
        </p:txBody>
      </p:sp>
      <p:sp>
        <p:nvSpPr>
          <p:cNvPr id="96" name="Google Shape;96;p1"/>
          <p:cNvSpPr/>
          <p:nvPr/>
        </p:nvSpPr>
        <p:spPr>
          <a:xfrm>
            <a:off x="100943" y="1171684"/>
            <a:ext cx="2610448" cy="830208"/>
          </a:xfrm>
          <a:prstGeom prst="roundRect">
            <a:avLst>
              <a:gd name="adj" fmla="val 7402"/>
            </a:avLst>
          </a:prstGeom>
          <a:solidFill>
            <a:srgbClr val="FFF2CC"/>
          </a:solidFill>
          <a:ln>
            <a:noFill/>
          </a:ln>
        </p:spPr>
        <p:txBody>
          <a:bodyPr spcFirstLastPara="1" wrap="square" lIns="91425" tIns="45700" rIns="91425" bIns="45700" anchor="t" anchorCtr="0">
            <a:noAutofit/>
          </a:bodyPr>
          <a:lstStyle/>
          <a:p>
            <a:pPr lvl="0"/>
            <a:r>
              <a:rPr lang="en-GB" b="1" u="sng" dirty="0">
                <a:solidFill>
                  <a:srgbClr val="7030A0"/>
                </a:solidFill>
                <a:latin typeface="Calibri"/>
                <a:ea typeface="Calibri"/>
                <a:cs typeface="Calibri"/>
                <a:sym typeface="Calibri"/>
                <a:hlinkClick r:id="rId22"/>
              </a:rPr>
              <a:t>VOTE HERE FIRST</a:t>
            </a:r>
            <a:r>
              <a:rPr lang="en-GB" sz="1400" b="1" i="0" u="sng" strike="noStrike" cap="none" dirty="0">
                <a:solidFill>
                  <a:srgbClr val="7030A0"/>
                </a:solidFill>
                <a:latin typeface="Calibri"/>
                <a:ea typeface="Calibri"/>
                <a:cs typeface="Calibri"/>
                <a:sym typeface="Calibri"/>
                <a:hlinkClick r:id="rId22"/>
              </a:rPr>
              <a:t>!</a:t>
            </a:r>
            <a:br>
              <a:rPr lang="en-GB" sz="1600" b="1" i="0" u="none" strike="noStrike" cap="none" dirty="0">
                <a:solidFill>
                  <a:srgbClr val="7F7F7F"/>
                </a:solidFill>
                <a:latin typeface="Calibri"/>
                <a:ea typeface="Calibri"/>
                <a:cs typeface="Calibri"/>
                <a:sym typeface="Calibri"/>
              </a:rPr>
            </a:br>
            <a:r>
              <a:rPr lang="en-US" sz="1000" dirty="0">
                <a:solidFill>
                  <a:schemeClr val="tx1">
                    <a:lumMod val="50000"/>
                    <a:lumOff val="50000"/>
                  </a:schemeClr>
                </a:solidFill>
                <a:latin typeface="Calibri"/>
                <a:ea typeface="Calibri"/>
                <a:cs typeface="Calibri"/>
                <a:sym typeface="Calibri"/>
              </a:rPr>
              <a:t>Do you think that </a:t>
            </a:r>
            <a:r>
              <a:rPr lang="en-US" sz="1000" b="1" u="sng" dirty="0">
                <a:solidFill>
                  <a:schemeClr val="tx1">
                    <a:lumMod val="50000"/>
                    <a:lumOff val="50000"/>
                  </a:schemeClr>
                </a:solidFill>
                <a:latin typeface="Calibri"/>
                <a:ea typeface="Calibri"/>
                <a:cs typeface="Calibri"/>
                <a:sym typeface="Calibri"/>
              </a:rPr>
              <a:t>all</a:t>
            </a:r>
            <a:r>
              <a:rPr lang="en-US" sz="1000" dirty="0">
                <a:solidFill>
                  <a:schemeClr val="tx1">
                    <a:lumMod val="50000"/>
                    <a:lumOff val="50000"/>
                  </a:schemeClr>
                </a:solidFill>
                <a:latin typeface="Calibri"/>
                <a:ea typeface="Calibri"/>
                <a:cs typeface="Calibri"/>
                <a:sym typeface="Calibri"/>
              </a:rPr>
              <a:t> students </a:t>
            </a:r>
            <a:endParaRPr lang="en-US" dirty="0">
              <a:solidFill>
                <a:schemeClr val="tx1">
                  <a:lumMod val="50000"/>
                  <a:lumOff val="50000"/>
                </a:schemeClr>
              </a:solidFill>
            </a:endParaRPr>
          </a:p>
          <a:p>
            <a:pPr lvl="0"/>
            <a:r>
              <a:rPr lang="en-US" sz="1000" dirty="0">
                <a:solidFill>
                  <a:schemeClr val="tx1">
                    <a:lumMod val="50000"/>
                    <a:lumOff val="50000"/>
                  </a:schemeClr>
                </a:solidFill>
                <a:latin typeface="Calibri"/>
                <a:ea typeface="Calibri"/>
                <a:cs typeface="Calibri"/>
                <a:sym typeface="Calibri"/>
              </a:rPr>
              <a:t>are born with an equal ability </a:t>
            </a:r>
            <a:endParaRPr lang="en-US" dirty="0">
              <a:solidFill>
                <a:schemeClr val="tx1">
                  <a:lumMod val="50000"/>
                  <a:lumOff val="50000"/>
                </a:schemeClr>
              </a:solidFill>
            </a:endParaRPr>
          </a:p>
          <a:p>
            <a:pPr lvl="0"/>
            <a:r>
              <a:rPr lang="en-US" sz="1000" dirty="0">
                <a:solidFill>
                  <a:schemeClr val="tx1">
                    <a:lumMod val="50000"/>
                    <a:lumOff val="50000"/>
                  </a:schemeClr>
                </a:solidFill>
                <a:latin typeface="Calibri"/>
                <a:ea typeface="Calibri"/>
                <a:cs typeface="Calibri"/>
                <a:sym typeface="Calibri"/>
              </a:rPr>
              <a:t>to excel in a STEM subject?</a:t>
            </a:r>
            <a:endParaRPr lang="en-US" dirty="0">
              <a:solidFill>
                <a:schemeClr val="tx1">
                  <a:lumMod val="50000"/>
                  <a:lumOff val="50000"/>
                </a:schemeClr>
              </a:solidFill>
            </a:endParaRPr>
          </a:p>
          <a:p>
            <a:pPr marL="0" marR="0" lvl="0" indent="0" algn="l" rtl="0">
              <a:spcBef>
                <a:spcPts val="0"/>
              </a:spcBef>
              <a:spcAft>
                <a:spcPts val="0"/>
              </a:spcAft>
              <a:buNone/>
            </a:pPr>
            <a:endParaRPr dirty="0">
              <a:solidFill>
                <a:schemeClr val="tx1">
                  <a:lumMod val="65000"/>
                  <a:lumOff val="35000"/>
                </a:schemeClr>
              </a:solidFill>
            </a:endParaRPr>
          </a:p>
        </p:txBody>
      </p:sp>
      <p:sp>
        <p:nvSpPr>
          <p:cNvPr id="97" name="Google Shape;97;p1"/>
          <p:cNvSpPr/>
          <p:nvPr/>
        </p:nvSpPr>
        <p:spPr>
          <a:xfrm>
            <a:off x="99515" y="2110864"/>
            <a:ext cx="2618962" cy="358215"/>
          </a:xfrm>
          <a:prstGeom prst="roundRect">
            <a:avLst>
              <a:gd name="adj" fmla="val 0"/>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2000" b="1">
                <a:solidFill>
                  <a:schemeClr val="tx1">
                    <a:lumMod val="65000"/>
                    <a:lumOff val="35000"/>
                  </a:schemeClr>
                </a:solidFill>
                <a:latin typeface="Calibri"/>
                <a:ea typeface="Calibri"/>
                <a:cs typeface="Calibri"/>
                <a:sym typeface="Calibri"/>
              </a:rPr>
              <a:t>1. Background</a:t>
            </a:r>
            <a:endParaRPr sz="1300">
              <a:solidFill>
                <a:schemeClr val="tx1">
                  <a:lumMod val="65000"/>
                  <a:lumOff val="35000"/>
                </a:schemeClr>
              </a:solidFill>
              <a:latin typeface="Calibri"/>
              <a:ea typeface="Calibri"/>
              <a:cs typeface="Calibri"/>
              <a:sym typeface="Calibri"/>
            </a:endParaRPr>
          </a:p>
        </p:txBody>
      </p:sp>
      <p:sp>
        <p:nvSpPr>
          <p:cNvPr id="98" name="Google Shape;98;p1"/>
          <p:cNvSpPr/>
          <p:nvPr/>
        </p:nvSpPr>
        <p:spPr>
          <a:xfrm>
            <a:off x="0" y="1146"/>
            <a:ext cx="12192000" cy="1032788"/>
          </a:xfrm>
          <a:prstGeom prst="rect">
            <a:avLst/>
          </a:prstGeom>
          <a:solidFill>
            <a:srgbClr val="DAD2E4"/>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3000" b="1">
                <a:solidFill>
                  <a:srgbClr val="3A3838"/>
                </a:solidFill>
                <a:latin typeface="Calibri"/>
                <a:ea typeface="Calibri"/>
                <a:cs typeface="Calibri"/>
                <a:sym typeface="Calibri"/>
              </a:rPr>
              <a:t>The STAR method:</a:t>
            </a:r>
            <a:br>
              <a:rPr lang="en-GB" sz="2400">
                <a:solidFill>
                  <a:srgbClr val="595959"/>
                </a:solidFill>
                <a:latin typeface="Calibri"/>
                <a:ea typeface="Calibri"/>
                <a:cs typeface="Calibri"/>
                <a:sym typeface="Calibri"/>
              </a:rPr>
            </a:br>
            <a:r>
              <a:rPr lang="en-GB" sz="2000" b="1">
                <a:solidFill>
                  <a:srgbClr val="262626"/>
                </a:solidFill>
                <a:latin typeface="Calibri"/>
                <a:ea typeface="Calibri"/>
                <a:cs typeface="Calibri"/>
                <a:sym typeface="Calibri"/>
              </a:rPr>
              <a:t>re-thinking undergraduate science teaching with notes from the Suzuki Method of music education</a:t>
            </a:r>
            <a:br>
              <a:rPr lang="en-GB" sz="2400">
                <a:solidFill>
                  <a:srgbClr val="595959"/>
                </a:solidFill>
                <a:latin typeface="Calibri"/>
                <a:ea typeface="Calibri"/>
                <a:cs typeface="Calibri"/>
                <a:sym typeface="Calibri"/>
              </a:rPr>
            </a:br>
            <a:r>
              <a:rPr lang="en-GB" sz="1400" u="sng">
                <a:solidFill>
                  <a:srgbClr val="595959"/>
                </a:solidFill>
                <a:latin typeface="Calibri"/>
                <a:ea typeface="Calibri"/>
                <a:cs typeface="Calibri"/>
                <a:sym typeface="Calibri"/>
                <a:hlinkClick r:id="rId23">
                  <a:extLst>
                    <a:ext uri="{A12FA001-AC4F-418D-AE19-62706E023703}">
                      <ahyp:hlinkClr xmlns:ahyp="http://schemas.microsoft.com/office/drawing/2018/hyperlinkcolor" val="tx"/>
                    </a:ext>
                  </a:extLst>
                </a:hlinkClick>
              </a:rPr>
              <a:t>Libby Sherwood</a:t>
            </a:r>
            <a:r>
              <a:rPr lang="en-GB" sz="1400">
                <a:solidFill>
                  <a:srgbClr val="595959"/>
                </a:solidFill>
                <a:latin typeface="Calibri"/>
                <a:ea typeface="Calibri"/>
                <a:cs typeface="Calibri"/>
                <a:sym typeface="Calibri"/>
              </a:rPr>
              <a:t>, Heather Clemson, Aidan Hamilton, Tessa Oakley, Nancy Daly, Finley Spathaky and Jo Rushworth</a:t>
            </a:r>
            <a:endParaRPr/>
          </a:p>
        </p:txBody>
      </p:sp>
      <p:pic>
        <p:nvPicPr>
          <p:cNvPr id="99" name="Google Shape;99;p1"/>
          <p:cNvPicPr preferRelativeResize="0"/>
          <p:nvPr/>
        </p:nvPicPr>
        <p:blipFill rotWithShape="1">
          <a:blip r:embed="rId24">
            <a:alphaModFix/>
          </a:blip>
          <a:srcRect/>
          <a:stretch/>
        </p:blipFill>
        <p:spPr>
          <a:xfrm>
            <a:off x="1156877" y="108170"/>
            <a:ext cx="535315" cy="378641"/>
          </a:xfrm>
          <a:prstGeom prst="rect">
            <a:avLst/>
          </a:prstGeom>
          <a:noFill/>
          <a:ln>
            <a:noFill/>
          </a:ln>
        </p:spPr>
      </p:pic>
      <p:pic>
        <p:nvPicPr>
          <p:cNvPr id="101" name="Google Shape;101;p1" descr="ISM | British Suzuki Music Association"/>
          <p:cNvPicPr preferRelativeResize="0"/>
          <p:nvPr/>
        </p:nvPicPr>
        <p:blipFill rotWithShape="1">
          <a:blip r:embed="rId25">
            <a:alphaModFix/>
          </a:blip>
          <a:srcRect/>
          <a:stretch/>
        </p:blipFill>
        <p:spPr>
          <a:xfrm>
            <a:off x="1790288" y="105599"/>
            <a:ext cx="253477" cy="378641"/>
          </a:xfrm>
          <a:prstGeom prst="rect">
            <a:avLst/>
          </a:prstGeom>
          <a:noFill/>
          <a:ln>
            <a:noFill/>
          </a:ln>
        </p:spPr>
      </p:pic>
      <p:pic>
        <p:nvPicPr>
          <p:cNvPr id="102" name="Google Shape;102;p1">
            <a:hlinkClick r:id="rId26"/>
          </p:cNvPr>
          <p:cNvPicPr preferRelativeResize="0"/>
          <p:nvPr/>
        </p:nvPicPr>
        <p:blipFill rotWithShape="1">
          <a:blip r:embed="rId27">
            <a:alphaModFix/>
          </a:blip>
          <a:srcRect l="9822"/>
          <a:stretch/>
        </p:blipFill>
        <p:spPr>
          <a:xfrm>
            <a:off x="215539" y="4885470"/>
            <a:ext cx="1128701" cy="833676"/>
          </a:xfrm>
          <a:prstGeom prst="rect">
            <a:avLst/>
          </a:prstGeom>
          <a:noFill/>
          <a:ln>
            <a:noFill/>
          </a:ln>
        </p:spPr>
      </p:pic>
      <p:sp>
        <p:nvSpPr>
          <p:cNvPr id="103" name="Google Shape;103;p1"/>
          <p:cNvSpPr/>
          <p:nvPr/>
        </p:nvSpPr>
        <p:spPr>
          <a:xfrm>
            <a:off x="3030158" y="6361471"/>
            <a:ext cx="6130710" cy="388359"/>
          </a:xfrm>
          <a:prstGeom prst="roundRect">
            <a:avLst>
              <a:gd name="adj" fmla="val 0"/>
            </a:avLst>
          </a:prstGeom>
          <a:solidFill>
            <a:srgbClr val="FFF2CC"/>
          </a:solidFill>
          <a:ln>
            <a:noFill/>
          </a:ln>
        </p:spPr>
        <p:txBody>
          <a:bodyPr spcFirstLastPara="1" wrap="square" lIns="91425" tIns="45700" rIns="91425" bIns="45700" anchor="ctr" anchorCtr="0">
            <a:noAutofit/>
          </a:bodyPr>
          <a:lstStyle/>
          <a:p>
            <a:pPr algn="ctr"/>
            <a:r>
              <a:rPr lang="en-GB" sz="1200" b="1" dirty="0">
                <a:solidFill>
                  <a:srgbClr val="7F7F7F"/>
                </a:solidFill>
                <a:latin typeface="Calibri"/>
                <a:ea typeface="Calibri"/>
                <a:cs typeface="Calibri"/>
                <a:sym typeface="Calibri"/>
              </a:rPr>
              <a:t>Figure 1. The STAR approach. </a:t>
            </a:r>
            <a:br>
              <a:rPr lang="en-GB" sz="1200" b="1" dirty="0">
                <a:solidFill>
                  <a:srgbClr val="7F7F7F"/>
                </a:solidFill>
                <a:latin typeface="Calibri"/>
                <a:ea typeface="Calibri"/>
                <a:cs typeface="Calibri"/>
                <a:sym typeface="Calibri"/>
              </a:rPr>
            </a:br>
            <a:r>
              <a:rPr lang="en-GB" sz="1200" dirty="0">
                <a:solidFill>
                  <a:srgbClr val="7F7F7F"/>
                </a:solidFill>
                <a:latin typeface="Calibri"/>
                <a:ea typeface="Calibri"/>
                <a:cs typeface="Calibri"/>
                <a:sym typeface="Calibri"/>
              </a:rPr>
              <a:t>The five pointers of the STAR are explained verbally (</a:t>
            </a:r>
            <a:r>
              <a:rPr lang="en-GB" sz="1200" dirty="0">
                <a:solidFill>
                  <a:srgbClr val="7F7F7F"/>
                </a:solidFill>
                <a:latin typeface="Calibri"/>
                <a:ea typeface="Calibri"/>
                <a:cs typeface="Calibri"/>
                <a:sym typeface="Webdings" panose="05030102010509060703" pitchFamily="18" charset="2"/>
              </a:rPr>
              <a:t>)</a:t>
            </a:r>
            <a:r>
              <a:rPr lang="en-GB" sz="1200" dirty="0">
                <a:solidFill>
                  <a:srgbClr val="7F7F7F"/>
                </a:solidFill>
                <a:latin typeface="Calibri"/>
                <a:ea typeface="Calibri"/>
                <a:cs typeface="Calibri"/>
                <a:sym typeface="Calibri"/>
              </a:rPr>
              <a:t> with ideas for the STEM classroom.</a:t>
            </a:r>
            <a:endParaRPr dirty="0"/>
          </a:p>
        </p:txBody>
      </p:sp>
      <p:sp>
        <p:nvSpPr>
          <p:cNvPr id="104" name="Google Shape;104;p1"/>
          <p:cNvSpPr/>
          <p:nvPr/>
        </p:nvSpPr>
        <p:spPr>
          <a:xfrm>
            <a:off x="9546021" y="1174706"/>
            <a:ext cx="2555635" cy="392211"/>
          </a:xfrm>
          <a:prstGeom prst="roundRect">
            <a:avLst>
              <a:gd name="adj" fmla="val 0"/>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2000" b="1">
                <a:solidFill>
                  <a:schemeClr val="tx1">
                    <a:lumMod val="65000"/>
                    <a:lumOff val="35000"/>
                  </a:schemeClr>
                </a:solidFill>
                <a:latin typeface="Calibri"/>
                <a:ea typeface="Calibri"/>
                <a:cs typeface="Calibri"/>
                <a:sym typeface="Calibri"/>
              </a:rPr>
              <a:t>2. STAR pedagogy</a:t>
            </a:r>
            <a:endParaRPr sz="1300">
              <a:solidFill>
                <a:schemeClr val="tx1">
                  <a:lumMod val="65000"/>
                  <a:lumOff val="35000"/>
                </a:schemeClr>
              </a:solidFill>
              <a:latin typeface="Calibri"/>
              <a:ea typeface="Calibri"/>
              <a:cs typeface="Calibri"/>
              <a:sym typeface="Calibri"/>
            </a:endParaRPr>
          </a:p>
        </p:txBody>
      </p:sp>
      <p:sp>
        <p:nvSpPr>
          <p:cNvPr id="106" name="Google Shape;106;p1"/>
          <p:cNvSpPr/>
          <p:nvPr/>
        </p:nvSpPr>
        <p:spPr>
          <a:xfrm>
            <a:off x="9552864" y="4038160"/>
            <a:ext cx="2548792" cy="688291"/>
          </a:xfrm>
          <a:prstGeom prst="roundRect">
            <a:avLst>
              <a:gd name="adj" fmla="val 0"/>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2000" b="1">
                <a:solidFill>
                  <a:schemeClr val="tx1">
                    <a:lumMod val="65000"/>
                    <a:lumOff val="35000"/>
                  </a:schemeClr>
                </a:solidFill>
                <a:latin typeface="Calibri"/>
                <a:ea typeface="Calibri"/>
                <a:cs typeface="Calibri"/>
                <a:sym typeface="Calibri"/>
              </a:rPr>
              <a:t>3. Initial findings</a:t>
            </a:r>
            <a:endParaRPr sz="1300">
              <a:solidFill>
                <a:schemeClr val="tx1">
                  <a:lumMod val="65000"/>
                  <a:lumOff val="35000"/>
                </a:schemeClr>
              </a:solidFill>
              <a:latin typeface="Calibri"/>
              <a:ea typeface="Calibri"/>
              <a:cs typeface="Calibri"/>
              <a:sym typeface="Calibri"/>
            </a:endParaRPr>
          </a:p>
        </p:txBody>
      </p:sp>
      <p:sp>
        <p:nvSpPr>
          <p:cNvPr id="107" name="Google Shape;107;p1"/>
          <p:cNvSpPr/>
          <p:nvPr/>
        </p:nvSpPr>
        <p:spPr>
          <a:xfrm>
            <a:off x="9552864" y="4352727"/>
            <a:ext cx="2555634" cy="1468374"/>
          </a:xfrm>
          <a:prstGeom prst="roundRect">
            <a:avLst>
              <a:gd name="adj" fmla="val 5550"/>
            </a:avLst>
          </a:prstGeom>
          <a:solidFill>
            <a:schemeClr val="lt2"/>
          </a:solidFill>
          <a:ln>
            <a:noFill/>
          </a:ln>
        </p:spPr>
        <p:txBody>
          <a:bodyPr spcFirstLastPara="1" wrap="square" lIns="91425" tIns="0" rIns="91425" bIns="45700" anchor="t" anchorCtr="0">
            <a:noAutofit/>
          </a:bodyPr>
          <a:lstStyle/>
          <a:p>
            <a:pPr marL="285750" marR="0" lvl="0" indent="-285750" algn="l" rtl="0">
              <a:spcBef>
                <a:spcPts val="0"/>
              </a:spcBef>
              <a:spcAft>
                <a:spcPts val="0"/>
              </a:spcAft>
              <a:buClr>
                <a:srgbClr val="7030A0"/>
              </a:buClr>
              <a:buFont typeface="Wingdings" panose="05000000000000000000" pitchFamily="2" charset="2"/>
              <a:buChar char="«"/>
            </a:pPr>
            <a:r>
              <a:rPr lang="en-GB" sz="1000" dirty="0">
                <a:solidFill>
                  <a:schemeClr val="tx1"/>
                </a:solidFill>
                <a:latin typeface="Calibri"/>
                <a:cs typeface="Calibri"/>
                <a:sym typeface="Wingdings" panose="05000000000000000000" pitchFamily="2" charset="2"/>
              </a:rPr>
              <a:t>Increased engagement, satisfaction and pass rate</a:t>
            </a:r>
          </a:p>
          <a:p>
            <a:pPr marL="285750" marR="0" lvl="0" indent="-285750" algn="l" rtl="0">
              <a:spcBef>
                <a:spcPts val="0"/>
              </a:spcBef>
              <a:spcAft>
                <a:spcPts val="0"/>
              </a:spcAft>
              <a:buClr>
                <a:srgbClr val="7030A0"/>
              </a:buClr>
              <a:buFont typeface="Wingdings" panose="05000000000000000000" pitchFamily="2" charset="2"/>
              <a:buChar char="«"/>
            </a:pPr>
            <a:r>
              <a:rPr lang="en-GB" sz="1000" dirty="0">
                <a:solidFill>
                  <a:schemeClr val="tx1"/>
                </a:solidFill>
                <a:latin typeface="Calibri"/>
                <a:cs typeface="Calibri"/>
                <a:sym typeface="Wingdings" panose="05000000000000000000" pitchFamily="2" charset="2"/>
              </a:rPr>
              <a:t>Easier transition for year 1</a:t>
            </a:r>
          </a:p>
          <a:p>
            <a:pPr marL="285750" marR="0" lvl="0" indent="-285750" algn="l" rtl="0">
              <a:spcBef>
                <a:spcPts val="0"/>
              </a:spcBef>
              <a:spcAft>
                <a:spcPts val="0"/>
              </a:spcAft>
              <a:buClr>
                <a:srgbClr val="7030A0"/>
              </a:buClr>
              <a:buFont typeface="Wingdings" panose="05000000000000000000" pitchFamily="2" charset="2"/>
              <a:buChar char="«"/>
            </a:pPr>
            <a:r>
              <a:rPr lang="en-GB" sz="1000" dirty="0">
                <a:solidFill>
                  <a:schemeClr val="tx1"/>
                </a:solidFill>
                <a:latin typeface="Calibri"/>
                <a:cs typeface="Calibri"/>
                <a:sym typeface="Wingdings" panose="05000000000000000000" pitchFamily="2" charset="2"/>
              </a:rPr>
              <a:t>Excellence is clearer for all: students set more ambitious long-term goals but more reasonable immediate expectations</a:t>
            </a:r>
          </a:p>
          <a:p>
            <a:pPr marL="285750" marR="0" lvl="0" indent="-285750" algn="l" rtl="0">
              <a:spcBef>
                <a:spcPts val="0"/>
              </a:spcBef>
              <a:spcAft>
                <a:spcPts val="0"/>
              </a:spcAft>
              <a:buClr>
                <a:srgbClr val="7030A0"/>
              </a:buClr>
              <a:buFont typeface="Wingdings" panose="05000000000000000000" pitchFamily="2" charset="2"/>
              <a:buChar char="«"/>
            </a:pPr>
            <a:r>
              <a:rPr lang="en-GB" sz="1000" dirty="0">
                <a:solidFill>
                  <a:schemeClr val="tx1"/>
                </a:solidFill>
                <a:latin typeface="Calibri"/>
                <a:cs typeface="Calibri"/>
                <a:sym typeface="Wingdings" panose="05000000000000000000" pitchFamily="2" charset="2"/>
              </a:rPr>
              <a:t>Greater sense of community and participation</a:t>
            </a:r>
          </a:p>
        </p:txBody>
      </p:sp>
      <p:sp>
        <p:nvSpPr>
          <p:cNvPr id="108" name="Google Shape;108;p1"/>
          <p:cNvSpPr/>
          <p:nvPr/>
        </p:nvSpPr>
        <p:spPr>
          <a:xfrm>
            <a:off x="9569704" y="5923255"/>
            <a:ext cx="2476164" cy="826575"/>
          </a:xfrm>
          <a:prstGeom prst="roundRect">
            <a:avLst>
              <a:gd name="adj" fmla="val 7402"/>
            </a:avLst>
          </a:prstGeom>
          <a:solidFill>
            <a:srgbClr val="FFF2C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b="1" dirty="0">
                <a:solidFill>
                  <a:srgbClr val="7030A0"/>
                </a:solidFill>
                <a:latin typeface="Calibri"/>
                <a:ea typeface="Calibri"/>
                <a:cs typeface="Calibri"/>
                <a:sym typeface="Calibri"/>
              </a:rPr>
              <a:t>Please leave your feedback…</a:t>
            </a:r>
          </a:p>
          <a:p>
            <a:pPr marL="0" marR="0" lvl="0" indent="0" algn="l" rtl="0">
              <a:spcBef>
                <a:spcPts val="0"/>
              </a:spcBef>
              <a:spcAft>
                <a:spcPts val="0"/>
              </a:spcAft>
              <a:buNone/>
            </a:pPr>
            <a:r>
              <a:rPr lang="en-GB" sz="1000" dirty="0">
                <a:solidFill>
                  <a:schemeClr val="tx1">
                    <a:lumMod val="65000"/>
                    <a:lumOff val="35000"/>
                  </a:schemeClr>
                </a:solidFill>
                <a:latin typeface="Calibri"/>
                <a:ea typeface="Calibri"/>
                <a:cs typeface="Calibri"/>
                <a:sym typeface="Calibri"/>
              </a:rPr>
              <a:t>We would love to hear your thoughts, ideas and questions </a:t>
            </a:r>
            <a:r>
              <a:rPr lang="en-GB" sz="1000" dirty="0">
                <a:solidFill>
                  <a:schemeClr val="tx1">
                    <a:lumMod val="65000"/>
                    <a:lumOff val="35000"/>
                  </a:schemeClr>
                </a:solidFill>
                <a:latin typeface="Calibri"/>
                <a:ea typeface="Calibri"/>
                <a:cs typeface="Calibri"/>
                <a:sym typeface="Calibri"/>
                <a:hlinkClick r:id="rId28"/>
              </a:rPr>
              <a:t>here</a:t>
            </a:r>
            <a:r>
              <a:rPr lang="en-GB" sz="1000" dirty="0">
                <a:solidFill>
                  <a:schemeClr val="tx1">
                    <a:lumMod val="65000"/>
                    <a:lumOff val="35000"/>
                  </a:schemeClr>
                </a:solidFill>
                <a:latin typeface="Calibri"/>
                <a:ea typeface="Calibri"/>
                <a:cs typeface="Calibri"/>
                <a:sym typeface="Calibri"/>
              </a:rPr>
              <a:t>. Do leave your details if you’d like to join in and we’ll be in touch.</a:t>
            </a:r>
            <a:endParaRPr sz="1000" dirty="0">
              <a:solidFill>
                <a:schemeClr val="tx1">
                  <a:lumMod val="65000"/>
                  <a:lumOff val="35000"/>
                </a:schemeClr>
              </a:solidFill>
              <a:latin typeface="Calibri"/>
              <a:ea typeface="Calibri"/>
              <a:cs typeface="Calibri"/>
              <a:sym typeface="Calibri"/>
            </a:endParaRPr>
          </a:p>
        </p:txBody>
      </p:sp>
      <p:sp>
        <p:nvSpPr>
          <p:cNvPr id="112" name="Google Shape;112;p1"/>
          <p:cNvSpPr/>
          <p:nvPr/>
        </p:nvSpPr>
        <p:spPr>
          <a:xfrm>
            <a:off x="83085" y="6418572"/>
            <a:ext cx="2947073" cy="255821"/>
          </a:xfrm>
          <a:prstGeom prst="roundRect">
            <a:avLst>
              <a:gd name="adj" fmla="val 5550"/>
            </a:avLst>
          </a:prstGeom>
          <a:noFill/>
          <a:ln>
            <a:noFill/>
          </a:ln>
        </p:spPr>
        <p:txBody>
          <a:bodyPr spcFirstLastPara="1" wrap="square" lIns="91425" tIns="0" rIns="91425" bIns="45700" anchor="t" anchorCtr="0">
            <a:noAutofit/>
          </a:bodyPr>
          <a:lstStyle/>
          <a:p>
            <a:pPr marL="0" marR="0" lvl="0" indent="0" algn="l" rtl="0">
              <a:spcBef>
                <a:spcPts val="0"/>
              </a:spcBef>
              <a:spcAft>
                <a:spcPts val="0"/>
              </a:spcAft>
              <a:buNone/>
            </a:pPr>
            <a:r>
              <a:rPr lang="en-GB" sz="800">
                <a:solidFill>
                  <a:schemeClr val="tx1">
                    <a:lumMod val="65000"/>
                    <a:lumOff val="35000"/>
                  </a:schemeClr>
                </a:solidFill>
                <a:latin typeface="Calibri"/>
                <a:ea typeface="Calibri"/>
                <a:cs typeface="Calibri"/>
                <a:sym typeface="Calibri"/>
              </a:rPr>
              <a:t>Acknowledgements: Zina Zelter, Carey Beth Hockett, John Spathaky, Allen Lieb, DMU Centre for Academic Innovation (CAI), all of Jane’s former students and colleagues for their help</a:t>
            </a:r>
            <a:endParaRPr>
              <a:solidFill>
                <a:schemeClr val="tx1">
                  <a:lumMod val="65000"/>
                  <a:lumOff val="35000"/>
                </a:schemeClr>
              </a:solidFill>
            </a:endParaRPr>
          </a:p>
        </p:txBody>
      </p:sp>
      <p:pic>
        <p:nvPicPr>
          <p:cNvPr id="115" name="Google Shape;115;p1" descr="De Montfort University - Wikipedia"/>
          <p:cNvPicPr preferRelativeResize="0"/>
          <p:nvPr/>
        </p:nvPicPr>
        <p:blipFill rotWithShape="1">
          <a:blip r:embed="rId29">
            <a:alphaModFix/>
          </a:blip>
          <a:srcRect/>
          <a:stretch/>
        </p:blipFill>
        <p:spPr>
          <a:xfrm>
            <a:off x="218781" y="108170"/>
            <a:ext cx="840000" cy="360000"/>
          </a:xfrm>
          <a:prstGeom prst="rect">
            <a:avLst/>
          </a:prstGeom>
          <a:noFill/>
          <a:ln>
            <a:noFill/>
          </a:ln>
        </p:spPr>
      </p:pic>
      <p:sp>
        <p:nvSpPr>
          <p:cNvPr id="116" name="Google Shape;116;p1"/>
          <p:cNvSpPr/>
          <p:nvPr/>
        </p:nvSpPr>
        <p:spPr>
          <a:xfrm>
            <a:off x="4914483" y="1161262"/>
            <a:ext cx="2332598" cy="1983306"/>
          </a:xfrm>
          <a:prstGeom prst="ellipse">
            <a:avLst/>
          </a:prstGeom>
          <a:solidFill>
            <a:srgbClr val="FFE5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7" name="Google Shape;117;p1"/>
          <p:cNvSpPr/>
          <p:nvPr/>
        </p:nvSpPr>
        <p:spPr>
          <a:xfrm>
            <a:off x="6875533" y="2315721"/>
            <a:ext cx="2548792" cy="1983306"/>
          </a:xfrm>
          <a:prstGeom prst="ellipse">
            <a:avLst/>
          </a:prstGeom>
          <a:solidFill>
            <a:srgbClr val="FDE4C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8" name="Google Shape;118;p1"/>
          <p:cNvSpPr/>
          <p:nvPr/>
        </p:nvSpPr>
        <p:spPr>
          <a:xfrm>
            <a:off x="2930253" y="2298151"/>
            <a:ext cx="2332598" cy="1983306"/>
          </a:xfrm>
          <a:prstGeom prst="ellipse">
            <a:avLst/>
          </a:prstGeom>
          <a:solidFill>
            <a:srgbClr val="E5E0E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9" name="Google Shape;119;p1"/>
          <p:cNvSpPr/>
          <p:nvPr/>
        </p:nvSpPr>
        <p:spPr>
          <a:xfrm>
            <a:off x="3694830" y="4350688"/>
            <a:ext cx="2360374" cy="1983306"/>
          </a:xfrm>
          <a:prstGeom prst="ellipse">
            <a:avLst/>
          </a:prstGeom>
          <a:solidFill>
            <a:srgbClr val="E8F5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0" name="Google Shape;120;p1"/>
          <p:cNvSpPr/>
          <p:nvPr/>
        </p:nvSpPr>
        <p:spPr>
          <a:xfrm>
            <a:off x="6119271" y="4359068"/>
            <a:ext cx="2382972" cy="1983306"/>
          </a:xfrm>
          <a:prstGeom prst="ellipse">
            <a:avLst/>
          </a:prstGeom>
          <a:solidFill>
            <a:srgbClr val="F2F6E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1" name="Google Shape;121;p1"/>
          <p:cNvSpPr/>
          <p:nvPr/>
        </p:nvSpPr>
        <p:spPr>
          <a:xfrm>
            <a:off x="5195514" y="1144248"/>
            <a:ext cx="1635898" cy="351083"/>
          </a:xfrm>
          <a:prstGeom prst="roundRect">
            <a:avLst>
              <a:gd name="adj" fmla="val 50000"/>
            </a:avLst>
          </a:prstGeom>
          <a:solidFill>
            <a:srgbClr val="FFABD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solidFill>
                  <a:schemeClr val="lt1"/>
                </a:solidFill>
                <a:latin typeface="Calibri"/>
                <a:ea typeface="Calibri"/>
                <a:cs typeface="Calibri"/>
                <a:sym typeface="Calibri"/>
              </a:rPr>
              <a:t>   Positivity</a:t>
            </a:r>
            <a:endParaRPr sz="1300" dirty="0">
              <a:solidFill>
                <a:schemeClr val="lt1"/>
              </a:solidFill>
              <a:latin typeface="Calibri"/>
              <a:ea typeface="Calibri"/>
              <a:cs typeface="Calibri"/>
              <a:sym typeface="Calibri"/>
            </a:endParaRPr>
          </a:p>
        </p:txBody>
      </p:sp>
      <p:sp>
        <p:nvSpPr>
          <p:cNvPr id="122" name="Google Shape;122;p1"/>
          <p:cNvSpPr/>
          <p:nvPr/>
        </p:nvSpPr>
        <p:spPr>
          <a:xfrm>
            <a:off x="7211310" y="2195676"/>
            <a:ext cx="1549935" cy="392324"/>
          </a:xfrm>
          <a:prstGeom prst="roundRect">
            <a:avLst>
              <a:gd name="adj" fmla="val 50000"/>
            </a:avLst>
          </a:prstGeom>
          <a:solidFill>
            <a:srgbClr val="FAC0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solidFill>
                  <a:schemeClr val="lt1"/>
                </a:solidFill>
                <a:latin typeface="Calibri"/>
                <a:ea typeface="Calibri"/>
                <a:cs typeface="Calibri"/>
                <a:sym typeface="Calibri"/>
              </a:rPr>
              <a:t>   Practice</a:t>
            </a:r>
            <a:endParaRPr sz="1300" dirty="0">
              <a:solidFill>
                <a:schemeClr val="lt1"/>
              </a:solidFill>
              <a:latin typeface="Calibri"/>
              <a:ea typeface="Calibri"/>
              <a:cs typeface="Calibri"/>
              <a:sym typeface="Calibri"/>
            </a:endParaRPr>
          </a:p>
        </p:txBody>
      </p:sp>
      <p:sp>
        <p:nvSpPr>
          <p:cNvPr id="123" name="Google Shape;123;p1"/>
          <p:cNvSpPr/>
          <p:nvPr/>
        </p:nvSpPr>
        <p:spPr>
          <a:xfrm>
            <a:off x="3371620" y="2199706"/>
            <a:ext cx="1340176" cy="351083"/>
          </a:xfrm>
          <a:prstGeom prst="roundRect">
            <a:avLst>
              <a:gd name="adj" fmla="val 50000"/>
            </a:avLst>
          </a:prstGeom>
          <a:solidFill>
            <a:srgbClr val="B3A2C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a:solidFill>
                  <a:schemeClr val="lt1"/>
                </a:solidFill>
                <a:latin typeface="Calibri"/>
                <a:ea typeface="Calibri"/>
                <a:cs typeface="Calibri"/>
                <a:sym typeface="Calibri"/>
              </a:rPr>
              <a:t>     Person</a:t>
            </a:r>
            <a:endParaRPr sz="1300">
              <a:solidFill>
                <a:schemeClr val="lt1"/>
              </a:solidFill>
              <a:latin typeface="Calibri"/>
              <a:ea typeface="Calibri"/>
              <a:cs typeface="Calibri"/>
              <a:sym typeface="Calibri"/>
            </a:endParaRPr>
          </a:p>
        </p:txBody>
      </p:sp>
      <p:sp>
        <p:nvSpPr>
          <p:cNvPr id="124" name="Google Shape;124;p1"/>
          <p:cNvSpPr/>
          <p:nvPr/>
        </p:nvSpPr>
        <p:spPr>
          <a:xfrm>
            <a:off x="4045897" y="4339964"/>
            <a:ext cx="1569169" cy="351083"/>
          </a:xfrm>
          <a:prstGeom prst="roundRect">
            <a:avLst>
              <a:gd name="adj" fmla="val 50000"/>
            </a:avLst>
          </a:prstGeom>
          <a:solidFill>
            <a:srgbClr val="93CDD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solidFill>
                  <a:schemeClr val="lt1"/>
                </a:solidFill>
                <a:latin typeface="Calibri"/>
                <a:ea typeface="Calibri"/>
                <a:cs typeface="Calibri"/>
                <a:sym typeface="Calibri"/>
              </a:rPr>
              <a:t>    Partners</a:t>
            </a:r>
            <a:endParaRPr sz="1300" dirty="0">
              <a:solidFill>
                <a:schemeClr val="lt1"/>
              </a:solidFill>
              <a:latin typeface="Calibri"/>
              <a:ea typeface="Calibri"/>
              <a:cs typeface="Calibri"/>
              <a:sym typeface="Calibri"/>
            </a:endParaRPr>
          </a:p>
        </p:txBody>
      </p:sp>
      <p:sp>
        <p:nvSpPr>
          <p:cNvPr id="125" name="Google Shape;125;p1"/>
          <p:cNvSpPr/>
          <p:nvPr/>
        </p:nvSpPr>
        <p:spPr>
          <a:xfrm>
            <a:off x="6532057" y="4337389"/>
            <a:ext cx="1578319" cy="351083"/>
          </a:xfrm>
          <a:prstGeom prst="roundRect">
            <a:avLst>
              <a:gd name="adj" fmla="val 50000"/>
            </a:avLst>
          </a:prstGeom>
          <a:solidFill>
            <a:srgbClr val="C3D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solidFill>
                  <a:schemeClr val="lt1"/>
                </a:solidFill>
                <a:latin typeface="Calibri"/>
                <a:ea typeface="Calibri"/>
                <a:cs typeface="Calibri"/>
                <a:sym typeface="Calibri"/>
              </a:rPr>
              <a:t>     Progress</a:t>
            </a:r>
            <a:endParaRPr sz="1300" dirty="0">
              <a:solidFill>
                <a:schemeClr val="lt1"/>
              </a:solidFill>
              <a:latin typeface="Calibri"/>
              <a:ea typeface="Calibri"/>
              <a:cs typeface="Calibri"/>
              <a:sym typeface="Calibri"/>
            </a:endParaRPr>
          </a:p>
        </p:txBody>
      </p:sp>
      <p:sp>
        <p:nvSpPr>
          <p:cNvPr id="70" name="Google Shape;144;p1">
            <a:extLst>
              <a:ext uri="{FF2B5EF4-FFF2-40B4-BE49-F238E27FC236}">
                <a16:creationId xmlns:a16="http://schemas.microsoft.com/office/drawing/2014/main" id="{F8F5429F-1755-43D2-8526-564C7DD31332}"/>
              </a:ext>
            </a:extLst>
          </p:cNvPr>
          <p:cNvSpPr txBox="1"/>
          <p:nvPr/>
        </p:nvSpPr>
        <p:spPr>
          <a:xfrm>
            <a:off x="3105655" y="2609624"/>
            <a:ext cx="2060707" cy="1692731"/>
          </a:xfrm>
          <a:prstGeom prst="rect">
            <a:avLst/>
          </a:prstGeom>
          <a:noFill/>
          <a:ln>
            <a:noFill/>
          </a:ln>
        </p:spPr>
        <p:txBody>
          <a:bodyPr spcFirstLastPara="1" wrap="square" lIns="91425" tIns="45700" rIns="91425" bIns="45700" anchor="t" anchorCtr="0">
            <a:spAutoFit/>
          </a:bodyPr>
          <a:lstStyle/>
          <a:p>
            <a:pPr marL="171450" marR="0" lvl="0" indent="-171450" rtl="0">
              <a:spcBef>
                <a:spcPts val="0"/>
              </a:spcBef>
              <a:spcAft>
                <a:spcPts val="0"/>
              </a:spcAft>
              <a:buFont typeface="Wingdings" panose="05000000000000000000" pitchFamily="2" charset="2"/>
              <a:buChar char="«"/>
            </a:pPr>
            <a:r>
              <a:rPr lang="en-GB" sz="1000" dirty="0">
                <a:solidFill>
                  <a:schemeClr val="dk1"/>
                </a:solidFill>
                <a:latin typeface="Calibri"/>
                <a:cs typeface="Calibri"/>
                <a:sym typeface="Calibri"/>
              </a:rPr>
              <a:t>Know your students better</a:t>
            </a:r>
          </a:p>
          <a:p>
            <a:pPr marR="0" lvl="0" rtl="0">
              <a:spcBef>
                <a:spcPts val="0"/>
              </a:spcBef>
              <a:spcAft>
                <a:spcPts val="0"/>
              </a:spcAft>
            </a:pPr>
            <a:endParaRPr lang="en-GB" sz="1000" dirty="0">
              <a:solidFill>
                <a:schemeClr val="dk1"/>
              </a:solidFill>
              <a:latin typeface="Calibri"/>
              <a:cs typeface="Calibri"/>
              <a:sym typeface="Calibri"/>
            </a:endParaRPr>
          </a:p>
          <a:p>
            <a:pPr marL="171450" marR="0" lvl="0" indent="-171450" rtl="0">
              <a:spcBef>
                <a:spcPts val="0"/>
              </a:spcBef>
              <a:spcAft>
                <a:spcPts val="0"/>
              </a:spcAft>
              <a:buFont typeface="Wingdings" panose="05000000000000000000" pitchFamily="2" charset="2"/>
              <a:buChar char="«"/>
            </a:pPr>
            <a:r>
              <a:rPr lang="en-US" sz="1000" dirty="0">
                <a:latin typeface="Calibri"/>
                <a:cs typeface="Calibri"/>
                <a:sym typeface="Calibri"/>
              </a:rPr>
              <a:t>Don’t just teach a STEM subject; teach your </a:t>
            </a:r>
            <a:r>
              <a:rPr lang="en-US" sz="1000" i="1" dirty="0">
                <a:latin typeface="Calibri"/>
                <a:cs typeface="Calibri"/>
                <a:sym typeface="Calibri"/>
              </a:rPr>
              <a:t>students </a:t>
            </a:r>
            <a:r>
              <a:rPr lang="en-US" sz="1000" dirty="0">
                <a:latin typeface="Calibri"/>
                <a:cs typeface="Calibri"/>
                <a:sym typeface="Calibri"/>
              </a:rPr>
              <a:t>with</a:t>
            </a:r>
            <a:r>
              <a:rPr lang="en-US" sz="1000" i="1" dirty="0">
                <a:latin typeface="Calibri"/>
                <a:cs typeface="Calibri"/>
                <a:sym typeface="Calibri"/>
              </a:rPr>
              <a:t> </a:t>
            </a:r>
            <a:r>
              <a:rPr lang="en-US" sz="1000" dirty="0">
                <a:solidFill>
                  <a:srgbClr val="7030A0"/>
                </a:solidFill>
                <a:latin typeface="Calibri"/>
                <a:cs typeface="Calibri"/>
                <a:sym typeface="Calibri"/>
                <a:hlinkClick r:id="rId30">
                  <a:extLst>
                    <a:ext uri="{A12FA001-AC4F-418D-AE19-62706E023703}">
                      <ahyp:hlinkClr xmlns:ahyp="http://schemas.microsoft.com/office/drawing/2018/hyperlinkcolor" val="tx"/>
                    </a:ext>
                  </a:extLst>
                </a:hlinkClick>
              </a:rPr>
              <a:t>compassionate pedagogy</a:t>
            </a:r>
            <a:endParaRPr lang="en-US" sz="1000" dirty="0">
              <a:solidFill>
                <a:srgbClr val="7030A0"/>
              </a:solidFill>
              <a:latin typeface="Calibri"/>
              <a:cs typeface="Calibri"/>
              <a:sym typeface="Calibri"/>
            </a:endParaRPr>
          </a:p>
          <a:p>
            <a:pPr marL="171450" marR="0" lvl="0" indent="-171450" rtl="0">
              <a:spcBef>
                <a:spcPts val="0"/>
              </a:spcBef>
              <a:spcAft>
                <a:spcPts val="0"/>
              </a:spcAft>
              <a:buFont typeface="Wingdings" panose="05000000000000000000" pitchFamily="2" charset="2"/>
              <a:buChar char="«"/>
            </a:pPr>
            <a:endParaRPr lang="en-US" sz="1000" dirty="0">
              <a:solidFill>
                <a:srgbClr val="7030A0"/>
              </a:solidFill>
              <a:latin typeface="Calibri"/>
              <a:cs typeface="Calibri"/>
              <a:sym typeface="Calibri"/>
            </a:endParaRPr>
          </a:p>
          <a:p>
            <a:pPr marL="171450" indent="-171450">
              <a:buFont typeface="Wingdings" panose="05000000000000000000" pitchFamily="2" charset="2"/>
              <a:buChar char="«"/>
            </a:pPr>
            <a:r>
              <a:rPr lang="en-US" sz="1000" dirty="0">
                <a:solidFill>
                  <a:schemeClr val="dk1"/>
                </a:solidFill>
                <a:latin typeface="Calibri"/>
                <a:cs typeface="Calibri"/>
                <a:sym typeface="Calibri"/>
              </a:rPr>
              <a:t>Embed employability skills &amp; personal development into the STEM curriculum</a:t>
            </a:r>
            <a:endParaRPr lang="en-US" dirty="0"/>
          </a:p>
          <a:p>
            <a:pPr marL="171450" marR="0" lvl="0" indent="-171450" rtl="0">
              <a:spcBef>
                <a:spcPts val="0"/>
              </a:spcBef>
              <a:spcAft>
                <a:spcPts val="0"/>
              </a:spcAft>
              <a:buFont typeface="Wingdings" panose="05000000000000000000" pitchFamily="2" charset="2"/>
              <a:buChar char="«"/>
            </a:pPr>
            <a:endParaRPr dirty="0"/>
          </a:p>
        </p:txBody>
      </p:sp>
      <p:grpSp>
        <p:nvGrpSpPr>
          <p:cNvPr id="6" name="Group 5">
            <a:extLst>
              <a:ext uri="{FF2B5EF4-FFF2-40B4-BE49-F238E27FC236}">
                <a16:creationId xmlns:a16="http://schemas.microsoft.com/office/drawing/2014/main" id="{1C07D736-8DFD-43C1-AA27-104B0981FE18}"/>
              </a:ext>
            </a:extLst>
          </p:cNvPr>
          <p:cNvGrpSpPr/>
          <p:nvPr/>
        </p:nvGrpSpPr>
        <p:grpSpPr>
          <a:xfrm>
            <a:off x="8769349" y="2522522"/>
            <a:ext cx="741706" cy="807608"/>
            <a:chOff x="8175618" y="1222541"/>
            <a:chExt cx="1106995" cy="1195555"/>
          </a:xfrm>
        </p:grpSpPr>
        <p:sp>
          <p:nvSpPr>
            <p:cNvPr id="5" name="Rectangle 4">
              <a:extLst>
                <a:ext uri="{FF2B5EF4-FFF2-40B4-BE49-F238E27FC236}">
                  <a16:creationId xmlns:a16="http://schemas.microsoft.com/office/drawing/2014/main" id="{0EA9B455-C925-46A5-B196-F29C3524A4E7}"/>
                </a:ext>
              </a:extLst>
            </p:cNvPr>
            <p:cNvSpPr/>
            <p:nvPr/>
          </p:nvSpPr>
          <p:spPr>
            <a:xfrm>
              <a:off x="8490152" y="1855064"/>
              <a:ext cx="322308" cy="2215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Student science beaker character cartoon Vector Image">
              <a:extLst>
                <a:ext uri="{FF2B5EF4-FFF2-40B4-BE49-F238E27FC236}">
                  <a16:creationId xmlns:a16="http://schemas.microsoft.com/office/drawing/2014/main" id="{F7E1B70E-EC8B-4E3F-AE84-C599612619AF}"/>
                </a:ext>
              </a:extLst>
            </p:cNvPr>
            <p:cNvPicPr>
              <a:picLocks noChangeAspect="1" noChangeArrowheads="1"/>
            </p:cNvPicPr>
            <p:nvPr/>
          </p:nvPicPr>
          <p:blipFill>
            <a:blip r:embed="rId31">
              <a:extLst>
                <a:ext uri="{BEBA8EAE-BF5A-486C-A8C5-ECC9F3942E4B}">
                  <a14:imgProps xmlns:a14="http://schemas.microsoft.com/office/drawing/2010/main">
                    <a14:imgLayer r:embed="rId32">
                      <a14:imgEffect>
                        <a14:backgroundRemoval t="8241" b="90000" l="8200" r="90000">
                          <a14:foregroundMark x1="65100" y1="9074" x2="51600" y2="8241"/>
                          <a14:foregroundMark x1="83600" y1="84907" x2="83600" y2="70463"/>
                          <a14:foregroundMark x1="88600" y1="70463" x2="77700" y2="84630"/>
                          <a14:foregroundMark x1="21900" y1="55463" x2="10700" y2="38519"/>
                          <a14:foregroundMark x1="14800" y1="58426" x2="20100" y2="37500"/>
                          <a14:foregroundMark x1="20100" y1="31574" x2="8200" y2="19259"/>
                          <a14:foregroundMark x1="25800" y1="37222" x2="25800" y2="37222"/>
                          <a14:foregroundMark x1="25800" y1="37222" x2="23300" y2="37500"/>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8175618" y="1222541"/>
              <a:ext cx="1106995" cy="1195555"/>
            </a:xfrm>
            <a:prstGeom prst="rect">
              <a:avLst/>
            </a:prstGeom>
            <a:noFill/>
            <a:extLst>
              <a:ext uri="{909E8E84-426E-40DD-AFC4-6F175D3DCCD1}">
                <a14:hiddenFill xmlns:a14="http://schemas.microsoft.com/office/drawing/2010/main">
                  <a:solidFill>
                    <a:srgbClr val="FFFFFF"/>
                  </a:solidFill>
                </a14:hiddenFill>
              </a:ext>
            </a:extLst>
          </p:spPr>
        </p:pic>
      </p:grpSp>
      <p:pic>
        <p:nvPicPr>
          <p:cNvPr id="2" name="Picture 1">
            <a:extLst>
              <a:ext uri="{FF2B5EF4-FFF2-40B4-BE49-F238E27FC236}">
                <a16:creationId xmlns:a16="http://schemas.microsoft.com/office/drawing/2014/main" id="{2257F910-747C-4C70-B82E-6C9786C56D11}"/>
              </a:ext>
            </a:extLst>
          </p:cNvPr>
          <p:cNvPicPr>
            <a:picLocks noChangeAspect="1"/>
          </p:cNvPicPr>
          <p:nvPr/>
        </p:nvPicPr>
        <p:blipFill rotWithShape="1">
          <a:blip r:embed="rId33"/>
          <a:srcRect t="50682" b="15988"/>
          <a:stretch/>
        </p:blipFill>
        <p:spPr>
          <a:xfrm>
            <a:off x="4274580" y="6032730"/>
            <a:ext cx="1200874" cy="225141"/>
          </a:xfrm>
          <a:prstGeom prst="rect">
            <a:avLst/>
          </a:prstGeom>
        </p:spPr>
      </p:pic>
      <p:pic>
        <p:nvPicPr>
          <p:cNvPr id="1034" name="Picture 10" descr="Rainbow Ladder Stock Illustrations – 331 Rainbow Ladder Stock  Illustrations, Vectors &amp;amp; Clipart - Dreamstime">
            <a:extLst>
              <a:ext uri="{FF2B5EF4-FFF2-40B4-BE49-F238E27FC236}">
                <a16:creationId xmlns:a16="http://schemas.microsoft.com/office/drawing/2014/main" id="{6B1631B6-2FF9-4FAE-B81F-64BA4E21B59B}"/>
              </a:ext>
            </a:extLst>
          </p:cNvPr>
          <p:cNvPicPr>
            <a:picLocks noChangeAspect="1" noChangeArrowheads="1"/>
          </p:cNvPicPr>
          <p:nvPr/>
        </p:nvPicPr>
        <p:blipFill>
          <a:blip r:embed="rId34">
            <a:extLst>
              <a:ext uri="{BEBA8EAE-BF5A-486C-A8C5-ECC9F3942E4B}">
                <a14:imgProps xmlns:a14="http://schemas.microsoft.com/office/drawing/2010/main">
                  <a14:imgLayer r:embed="rId35">
                    <a14:imgEffect>
                      <a14:backgroundRemoval t="7167" b="90667" l="4500" r="95125">
                        <a14:foregroundMark x1="90625" y1="8833" x2="62000" y2="7333"/>
                        <a14:foregroundMark x1="7375" y1="61167" x2="7375" y2="61167"/>
                        <a14:foregroundMark x1="7000" y1="68000" x2="29250" y2="87500"/>
                        <a14:foregroundMark x1="4500" y1="61333" x2="4500" y2="61333"/>
                        <a14:foregroundMark x1="27750" y1="90833" x2="18375" y2="81500"/>
                        <a14:foregroundMark x1="6250" y1="66500" x2="6250" y2="69500"/>
                        <a14:foregroundMark x1="29625" y1="87833" x2="53500" y2="73833"/>
                        <a14:foregroundMark x1="53500" y1="73833" x2="68625" y2="60833"/>
                        <a14:foregroundMark x1="68625" y1="60833" x2="79750" y2="55333"/>
                        <a14:foregroundMark x1="87500" y1="56500" x2="55875" y2="27667"/>
                        <a14:foregroundMark x1="88250" y1="54833" x2="87375" y2="22500"/>
                        <a14:foregroundMark x1="95125" y1="8000" x2="95125" y2="8000"/>
                      </a14:backgroundRemoval>
                    </a14:imgEffect>
                  </a14:imgLayer>
                </a14:imgProps>
              </a:ext>
              <a:ext uri="{28A0092B-C50C-407E-A947-70E740481C1C}">
                <a14:useLocalDpi xmlns:a14="http://schemas.microsoft.com/office/drawing/2010/main" val="0"/>
              </a:ext>
            </a:extLst>
          </a:blip>
          <a:srcRect/>
          <a:stretch>
            <a:fillRect/>
          </a:stretch>
        </p:blipFill>
        <p:spPr bwMode="auto">
          <a:xfrm>
            <a:off x="8173999" y="5261714"/>
            <a:ext cx="822184" cy="61663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7" name="Table 86">
            <a:extLst>
              <a:ext uri="{FF2B5EF4-FFF2-40B4-BE49-F238E27FC236}">
                <a16:creationId xmlns:a16="http://schemas.microsoft.com/office/drawing/2014/main" id="{4502456B-0994-4BBF-BF3D-8709305421E5}"/>
              </a:ext>
            </a:extLst>
          </p:cNvPr>
          <p:cNvGraphicFramePr>
            <a:graphicFrameLocks noGrp="1"/>
          </p:cNvGraphicFramePr>
          <p:nvPr>
            <p:extLst>
              <p:ext uri="{D42A27DB-BD31-4B8C-83A1-F6EECF244321}">
                <p14:modId xmlns:p14="http://schemas.microsoft.com/office/powerpoint/2010/main" val="2134929914"/>
              </p:ext>
            </p:extLst>
          </p:nvPr>
        </p:nvGraphicFramePr>
        <p:xfrm>
          <a:off x="9555859" y="1638608"/>
          <a:ext cx="2548792" cy="2279632"/>
        </p:xfrm>
        <a:graphic>
          <a:graphicData uri="http://schemas.openxmlformats.org/drawingml/2006/table">
            <a:tbl>
              <a:tblPr firstRow="1" bandRow="1">
                <a:tableStyleId>{5C22544A-7EE6-4342-B048-85BDC9FD1C3A}</a:tableStyleId>
              </a:tblPr>
              <a:tblGrid>
                <a:gridCol w="705741">
                  <a:extLst>
                    <a:ext uri="{9D8B030D-6E8A-4147-A177-3AD203B41FA5}">
                      <a16:colId xmlns:a16="http://schemas.microsoft.com/office/drawing/2014/main" val="3922600567"/>
                    </a:ext>
                  </a:extLst>
                </a:gridCol>
                <a:gridCol w="1843051">
                  <a:extLst>
                    <a:ext uri="{9D8B030D-6E8A-4147-A177-3AD203B41FA5}">
                      <a16:colId xmlns:a16="http://schemas.microsoft.com/office/drawing/2014/main" val="3253057440"/>
                    </a:ext>
                  </a:extLst>
                </a:gridCol>
              </a:tblGrid>
              <a:tr h="411660">
                <a:tc>
                  <a:txBody>
                    <a:bodyPr/>
                    <a:lstStyle/>
                    <a:p>
                      <a:pPr algn="ctr"/>
                      <a:r>
                        <a:rPr lang="en-GB" sz="1000">
                          <a:solidFill>
                            <a:schemeClr val="tx1">
                              <a:lumMod val="65000"/>
                              <a:lumOff val="35000"/>
                            </a:schemeClr>
                          </a:solidFill>
                          <a:latin typeface="Calibri" panose="020F0502020204030204" pitchFamily="34" charset="0"/>
                          <a:cs typeface="Calibri" panose="020F0502020204030204" pitchFamily="34" charset="0"/>
                        </a:rPr>
                        <a:t>STAR </a:t>
                      </a:r>
                    </a:p>
                    <a:p>
                      <a:pPr algn="ctr"/>
                      <a:r>
                        <a:rPr lang="en-GB" sz="1000">
                          <a:solidFill>
                            <a:schemeClr val="tx1">
                              <a:lumMod val="65000"/>
                              <a:lumOff val="35000"/>
                            </a:schemeClr>
                          </a:solidFill>
                          <a:latin typeface="Calibri" panose="020F0502020204030204" pitchFamily="34" charset="0"/>
                          <a:cs typeface="Calibri" panose="020F0502020204030204" pitchFamily="34" charset="0"/>
                        </a:rPr>
                        <a:t>point</a:t>
                      </a:r>
                    </a:p>
                  </a:txBody>
                  <a:tcPr anchor="ctr">
                    <a:solidFill>
                      <a:srgbClr val="E7E6E6"/>
                    </a:solidFill>
                  </a:tcPr>
                </a:tc>
                <a:tc>
                  <a:txBody>
                    <a:bodyPr/>
                    <a:lstStyle/>
                    <a:p>
                      <a:pPr algn="ctr"/>
                      <a:r>
                        <a:rPr lang="en-GB" sz="1000">
                          <a:solidFill>
                            <a:schemeClr val="tx1">
                              <a:lumMod val="65000"/>
                              <a:lumOff val="35000"/>
                            </a:schemeClr>
                          </a:solidFill>
                          <a:latin typeface="Calibri" panose="020F0502020204030204" pitchFamily="34" charset="0"/>
                          <a:cs typeface="Calibri" panose="020F0502020204030204" pitchFamily="34" charset="0"/>
                        </a:rPr>
                        <a:t>Related pedagogic theory and ideas with examples</a:t>
                      </a:r>
                    </a:p>
                  </a:txBody>
                  <a:tcPr anchor="ctr">
                    <a:solidFill>
                      <a:srgbClr val="E7E6E6"/>
                    </a:solidFill>
                  </a:tcPr>
                </a:tc>
                <a:extLst>
                  <a:ext uri="{0D108BD9-81ED-4DB2-BD59-A6C34878D82A}">
                    <a16:rowId xmlns:a16="http://schemas.microsoft.com/office/drawing/2014/main" val="1300188310"/>
                  </a:ext>
                </a:extLst>
              </a:tr>
              <a:tr h="339626">
                <a:tc>
                  <a:txBody>
                    <a:bodyPr/>
                    <a:lstStyle/>
                    <a:p>
                      <a:pPr algn="ctr"/>
                      <a:r>
                        <a:rPr lang="en-GB" sz="1000" b="1">
                          <a:latin typeface="Calibri" panose="020F0502020204030204" pitchFamily="34" charset="0"/>
                          <a:cs typeface="Calibri" panose="020F0502020204030204" pitchFamily="34" charset="0"/>
                        </a:rPr>
                        <a:t>Positivity</a:t>
                      </a:r>
                    </a:p>
                  </a:txBody>
                  <a:tcPr anchor="ctr">
                    <a:solidFill>
                      <a:srgbClr val="FFE5F2"/>
                    </a:solidFill>
                  </a:tcPr>
                </a:tc>
                <a:tc>
                  <a:txBody>
                    <a:bodyPr/>
                    <a:lstStyle/>
                    <a:p>
                      <a:pPr algn="ctr"/>
                      <a:r>
                        <a:rPr lang="en-GB" sz="1000">
                          <a:latin typeface="Calibri" panose="020F0502020204030204" pitchFamily="34" charset="0"/>
                          <a:cs typeface="Calibri" panose="020F0502020204030204" pitchFamily="34" charset="0"/>
                          <a:hlinkClick r:id="rId36"/>
                        </a:rPr>
                        <a:t>UDL</a:t>
                      </a:r>
                      <a:r>
                        <a:rPr lang="en-GB" sz="1000">
                          <a:latin typeface="Calibri" panose="020F0502020204030204" pitchFamily="34" charset="0"/>
                          <a:cs typeface="Calibri" panose="020F0502020204030204" pitchFamily="34" charset="0"/>
                        </a:rPr>
                        <a:t>, </a:t>
                      </a:r>
                      <a:r>
                        <a:rPr lang="en-GB" sz="1000">
                          <a:latin typeface="Calibri" panose="020F0502020204030204" pitchFamily="34" charset="0"/>
                          <a:cs typeface="Calibri" panose="020F0502020204030204" pitchFamily="34" charset="0"/>
                          <a:hlinkClick r:id="rId37"/>
                        </a:rPr>
                        <a:t>game-based learning</a:t>
                      </a:r>
                      <a:r>
                        <a:rPr lang="en-GB" sz="1000">
                          <a:latin typeface="Calibri" panose="020F0502020204030204" pitchFamily="34" charset="0"/>
                          <a:cs typeface="Calibri" panose="020F0502020204030204" pitchFamily="34" charset="0"/>
                        </a:rPr>
                        <a:t>, </a:t>
                      </a:r>
                      <a:r>
                        <a:rPr lang="en-GB" sz="1000" err="1">
                          <a:latin typeface="Calibri" panose="020F0502020204030204" pitchFamily="34" charset="0"/>
                          <a:cs typeface="Calibri" panose="020F0502020204030204" pitchFamily="34" charset="0"/>
                        </a:rPr>
                        <a:t>Vgotsky’s</a:t>
                      </a:r>
                      <a:r>
                        <a:rPr lang="en-GB" sz="1000">
                          <a:latin typeface="Calibri" panose="020F0502020204030204" pitchFamily="34" charset="0"/>
                          <a:cs typeface="Calibri" panose="020F0502020204030204" pitchFamily="34" charset="0"/>
                        </a:rPr>
                        <a:t> ZPD</a:t>
                      </a:r>
                    </a:p>
                  </a:txBody>
                  <a:tcPr>
                    <a:solidFill>
                      <a:srgbClr val="FFE5F2"/>
                    </a:solidFill>
                  </a:tcPr>
                </a:tc>
                <a:extLst>
                  <a:ext uri="{0D108BD9-81ED-4DB2-BD59-A6C34878D82A}">
                    <a16:rowId xmlns:a16="http://schemas.microsoft.com/office/drawing/2014/main" val="3096057316"/>
                  </a:ext>
                </a:extLst>
              </a:tr>
              <a:tr h="339626">
                <a:tc>
                  <a:txBody>
                    <a:bodyPr/>
                    <a:lstStyle/>
                    <a:p>
                      <a:pPr algn="ctr"/>
                      <a:r>
                        <a:rPr lang="en-GB" sz="1000" b="1">
                          <a:latin typeface="Calibri" panose="020F0502020204030204" pitchFamily="34" charset="0"/>
                          <a:cs typeface="Calibri" panose="020F0502020204030204" pitchFamily="34" charset="0"/>
                        </a:rPr>
                        <a:t>Practice</a:t>
                      </a:r>
                    </a:p>
                  </a:txBody>
                  <a:tcPr anchor="ctr">
                    <a:solidFill>
                      <a:srgbClr val="FDE4CF"/>
                    </a:solidFill>
                  </a:tcPr>
                </a:tc>
                <a:tc>
                  <a:txBody>
                    <a:bodyPr/>
                    <a:lstStyle/>
                    <a:p>
                      <a:pPr algn="ctr"/>
                      <a:r>
                        <a:rPr lang="en-GB" sz="1000">
                          <a:latin typeface="Calibri" panose="020F0502020204030204" pitchFamily="34" charset="0"/>
                          <a:cs typeface="Calibri" panose="020F0502020204030204" pitchFamily="34" charset="0"/>
                        </a:rPr>
                        <a:t>Constructivism, </a:t>
                      </a:r>
                      <a:r>
                        <a:rPr lang="en-GB" sz="1000">
                          <a:latin typeface="Calibri" panose="020F0502020204030204" pitchFamily="34" charset="0"/>
                          <a:cs typeface="Calibri" panose="020F0502020204030204" pitchFamily="34" charset="0"/>
                          <a:hlinkClick r:id="rId38"/>
                        </a:rPr>
                        <a:t>the spacing effect</a:t>
                      </a:r>
                      <a:r>
                        <a:rPr lang="en-GB" sz="1000">
                          <a:latin typeface="Calibri" panose="020F0502020204030204" pitchFamily="34" charset="0"/>
                          <a:cs typeface="Calibri" panose="020F0502020204030204" pitchFamily="34" charset="0"/>
                        </a:rPr>
                        <a:t>, </a:t>
                      </a:r>
                      <a:r>
                        <a:rPr lang="en-GB" sz="1000">
                          <a:latin typeface="Calibri" panose="020F0502020204030204" pitchFamily="34" charset="0"/>
                          <a:cs typeface="Calibri" panose="020F0502020204030204" pitchFamily="34" charset="0"/>
                          <a:hlinkClick r:id="rId39"/>
                        </a:rPr>
                        <a:t>retrieval practice</a:t>
                      </a:r>
                      <a:endParaRPr lang="en-GB" sz="1000">
                        <a:latin typeface="Calibri" panose="020F0502020204030204" pitchFamily="34" charset="0"/>
                        <a:cs typeface="Calibri" panose="020F0502020204030204" pitchFamily="34" charset="0"/>
                      </a:endParaRPr>
                    </a:p>
                  </a:txBody>
                  <a:tcPr>
                    <a:solidFill>
                      <a:srgbClr val="FDE4CF"/>
                    </a:solidFill>
                  </a:tcPr>
                </a:tc>
                <a:extLst>
                  <a:ext uri="{0D108BD9-81ED-4DB2-BD59-A6C34878D82A}">
                    <a16:rowId xmlns:a16="http://schemas.microsoft.com/office/drawing/2014/main" val="1867089535"/>
                  </a:ext>
                </a:extLst>
              </a:tr>
              <a:tr h="339626">
                <a:tc>
                  <a:txBody>
                    <a:bodyPr/>
                    <a:lstStyle/>
                    <a:p>
                      <a:pPr algn="ctr"/>
                      <a:r>
                        <a:rPr lang="en-GB" sz="1000" b="1">
                          <a:latin typeface="Calibri" panose="020F0502020204030204" pitchFamily="34" charset="0"/>
                          <a:cs typeface="Calibri" panose="020F0502020204030204" pitchFamily="34" charset="0"/>
                        </a:rPr>
                        <a:t>Progress</a:t>
                      </a:r>
                    </a:p>
                  </a:txBody>
                  <a:tcPr anchor="ctr">
                    <a:solidFill>
                      <a:srgbClr val="F2F6EA"/>
                    </a:solidFill>
                  </a:tcPr>
                </a:tc>
                <a:tc>
                  <a:txBody>
                    <a:bodyPr/>
                    <a:lstStyle/>
                    <a:p>
                      <a:pPr algn="ctr"/>
                      <a:r>
                        <a:rPr lang="en-GB" sz="1000">
                          <a:latin typeface="Calibri" panose="020F0502020204030204" pitchFamily="34" charset="0"/>
                          <a:cs typeface="Calibri" panose="020F0502020204030204" pitchFamily="34" charset="0"/>
                          <a:hlinkClick r:id="rId40"/>
                        </a:rPr>
                        <a:t>Bloom’s taxonomy</a:t>
                      </a:r>
                      <a:r>
                        <a:rPr lang="en-GB" sz="1000">
                          <a:latin typeface="Calibri" panose="020F0502020204030204" pitchFamily="34" charset="0"/>
                          <a:cs typeface="Calibri" panose="020F0502020204030204" pitchFamily="34" charset="0"/>
                        </a:rPr>
                        <a:t>, </a:t>
                      </a:r>
                      <a:r>
                        <a:rPr lang="en-GB" sz="1000">
                          <a:latin typeface="Calibri" panose="020F0502020204030204" pitchFamily="34" charset="0"/>
                          <a:cs typeface="Calibri" panose="020F0502020204030204" pitchFamily="34" charset="0"/>
                          <a:hlinkClick r:id="rId41"/>
                        </a:rPr>
                        <a:t>threshold concepts</a:t>
                      </a:r>
                      <a:r>
                        <a:rPr lang="en-GB" sz="1000">
                          <a:latin typeface="Calibri" panose="020F0502020204030204" pitchFamily="34" charset="0"/>
                          <a:cs typeface="Calibri" panose="020F0502020204030204" pitchFamily="34" charset="0"/>
                        </a:rPr>
                        <a:t>, differentiation</a:t>
                      </a:r>
                    </a:p>
                  </a:txBody>
                  <a:tcPr>
                    <a:solidFill>
                      <a:srgbClr val="F2F6EA"/>
                    </a:solidFill>
                  </a:tcPr>
                </a:tc>
                <a:extLst>
                  <a:ext uri="{0D108BD9-81ED-4DB2-BD59-A6C34878D82A}">
                    <a16:rowId xmlns:a16="http://schemas.microsoft.com/office/drawing/2014/main" val="3390490495"/>
                  </a:ext>
                </a:extLst>
              </a:tr>
              <a:tr h="339626">
                <a:tc>
                  <a:txBody>
                    <a:bodyPr/>
                    <a:lstStyle/>
                    <a:p>
                      <a:pPr algn="ctr"/>
                      <a:r>
                        <a:rPr lang="en-GB" sz="1000" b="1">
                          <a:latin typeface="Calibri" panose="020F0502020204030204" pitchFamily="34" charset="0"/>
                          <a:cs typeface="Calibri" panose="020F0502020204030204" pitchFamily="34" charset="0"/>
                        </a:rPr>
                        <a:t>Partners</a:t>
                      </a:r>
                    </a:p>
                  </a:txBody>
                  <a:tcPr anchor="ctr">
                    <a:solidFill>
                      <a:srgbClr val="E8F5F8"/>
                    </a:solidFill>
                  </a:tcPr>
                </a:tc>
                <a:tc>
                  <a:txBody>
                    <a:bodyPr/>
                    <a:lstStyle/>
                    <a:p>
                      <a:pPr algn="ctr"/>
                      <a:r>
                        <a:rPr lang="en-GB" sz="1000">
                          <a:latin typeface="Calibri" panose="020F0502020204030204" pitchFamily="34" charset="0"/>
                          <a:cs typeface="Calibri" panose="020F0502020204030204" pitchFamily="34" charset="0"/>
                          <a:hlinkClick r:id="rId42"/>
                        </a:rPr>
                        <a:t>Co-creation</a:t>
                      </a:r>
                      <a:r>
                        <a:rPr lang="en-GB" sz="1000">
                          <a:latin typeface="Calibri" panose="020F0502020204030204" pitchFamily="34" charset="0"/>
                          <a:cs typeface="Calibri" panose="020F0502020204030204" pitchFamily="34" charset="0"/>
                        </a:rPr>
                        <a:t>, </a:t>
                      </a:r>
                      <a:r>
                        <a:rPr lang="en-GB" sz="1000">
                          <a:latin typeface="Calibri" panose="020F0502020204030204" pitchFamily="34" charset="0"/>
                          <a:cs typeface="Calibri" panose="020F0502020204030204" pitchFamily="34" charset="0"/>
                          <a:hlinkClick r:id="rId43"/>
                        </a:rPr>
                        <a:t>near-peer</a:t>
                      </a:r>
                      <a:r>
                        <a:rPr lang="en-GB" sz="1000">
                          <a:latin typeface="Calibri" panose="020F0502020204030204" pitchFamily="34" charset="0"/>
                          <a:cs typeface="Calibri" panose="020F0502020204030204" pitchFamily="34" charset="0"/>
                        </a:rPr>
                        <a:t> teaching</a:t>
                      </a:r>
                    </a:p>
                  </a:txBody>
                  <a:tcPr>
                    <a:solidFill>
                      <a:srgbClr val="E8F5F8"/>
                    </a:solidFill>
                  </a:tcPr>
                </a:tc>
                <a:extLst>
                  <a:ext uri="{0D108BD9-81ED-4DB2-BD59-A6C34878D82A}">
                    <a16:rowId xmlns:a16="http://schemas.microsoft.com/office/drawing/2014/main" val="1789345976"/>
                  </a:ext>
                </a:extLst>
              </a:tr>
              <a:tr h="339626">
                <a:tc>
                  <a:txBody>
                    <a:bodyPr/>
                    <a:lstStyle/>
                    <a:p>
                      <a:pPr algn="ctr"/>
                      <a:r>
                        <a:rPr lang="en-GB" sz="1000" b="1">
                          <a:latin typeface="Calibri" panose="020F0502020204030204" pitchFamily="34" charset="0"/>
                          <a:cs typeface="Calibri" panose="020F0502020204030204" pitchFamily="34" charset="0"/>
                        </a:rPr>
                        <a:t>Person</a:t>
                      </a:r>
                    </a:p>
                  </a:txBody>
                  <a:tcPr anchor="ctr">
                    <a:solidFill>
                      <a:srgbClr val="E5E0EC"/>
                    </a:solidFill>
                  </a:tcPr>
                </a:tc>
                <a:tc>
                  <a:txBody>
                    <a:bodyPr/>
                    <a:lstStyle/>
                    <a:p>
                      <a:pPr algn="ctr"/>
                      <a:r>
                        <a:rPr lang="en-GB" sz="1000">
                          <a:latin typeface="Calibri" panose="020F0502020204030204" pitchFamily="34" charset="0"/>
                          <a:cs typeface="Calibri" panose="020F0502020204030204" pitchFamily="34" charset="0"/>
                          <a:hlinkClick r:id="rId44"/>
                        </a:rPr>
                        <a:t>Humanist learning</a:t>
                      </a:r>
                      <a:r>
                        <a:rPr lang="en-GB" sz="1000">
                          <a:latin typeface="Calibri" panose="020F0502020204030204" pitchFamily="34" charset="0"/>
                          <a:cs typeface="Calibri" panose="020F0502020204030204" pitchFamily="34" charset="0"/>
                        </a:rPr>
                        <a:t>, self-efficacy</a:t>
                      </a:r>
                    </a:p>
                  </a:txBody>
                  <a:tcPr>
                    <a:solidFill>
                      <a:srgbClr val="E5E0EC"/>
                    </a:solidFill>
                  </a:tcPr>
                </a:tc>
                <a:extLst>
                  <a:ext uri="{0D108BD9-81ED-4DB2-BD59-A6C34878D82A}">
                    <a16:rowId xmlns:a16="http://schemas.microsoft.com/office/drawing/2014/main" val="3776599324"/>
                  </a:ext>
                </a:extLst>
              </a:tr>
            </a:tbl>
          </a:graphicData>
        </a:graphic>
      </p:graphicFrame>
      <p:grpSp>
        <p:nvGrpSpPr>
          <p:cNvPr id="14" name="Group 13">
            <a:extLst>
              <a:ext uri="{FF2B5EF4-FFF2-40B4-BE49-F238E27FC236}">
                <a16:creationId xmlns:a16="http://schemas.microsoft.com/office/drawing/2014/main" id="{29521A3C-8630-4AF7-84C0-B8C418520941}"/>
              </a:ext>
            </a:extLst>
          </p:cNvPr>
          <p:cNvGrpSpPr/>
          <p:nvPr/>
        </p:nvGrpSpPr>
        <p:grpSpPr>
          <a:xfrm>
            <a:off x="6916801" y="1550832"/>
            <a:ext cx="640555" cy="662310"/>
            <a:chOff x="5003808" y="2251821"/>
            <a:chExt cx="640555" cy="662310"/>
          </a:xfrm>
        </p:grpSpPr>
        <p:pic>
          <p:nvPicPr>
            <p:cNvPr id="147" name="Google Shape;147;p1" descr="Science beaker with speech bubble ⬇ Vector Image by © lineartestpilot |  Vector Stock 20947759"/>
            <p:cNvPicPr preferRelativeResize="0"/>
            <p:nvPr/>
          </p:nvPicPr>
          <p:blipFill rotWithShape="1">
            <a:blip r:embed="rId45">
              <a:alphaModFix/>
            </a:blip>
            <a:srcRect/>
            <a:stretch/>
          </p:blipFill>
          <p:spPr>
            <a:xfrm>
              <a:off x="5003808" y="2251821"/>
              <a:ext cx="640555" cy="662310"/>
            </a:xfrm>
            <a:prstGeom prst="rect">
              <a:avLst/>
            </a:prstGeom>
            <a:noFill/>
            <a:ln>
              <a:noFill/>
            </a:ln>
          </p:spPr>
        </p:pic>
        <p:sp>
          <p:nvSpPr>
            <p:cNvPr id="12" name="TextBox 11">
              <a:extLst>
                <a:ext uri="{FF2B5EF4-FFF2-40B4-BE49-F238E27FC236}">
                  <a16:creationId xmlns:a16="http://schemas.microsoft.com/office/drawing/2014/main" id="{18FED574-320C-464C-BE80-F7D40FD367FC}"/>
                </a:ext>
              </a:extLst>
            </p:cNvPr>
            <p:cNvSpPr txBox="1"/>
            <p:nvPr/>
          </p:nvSpPr>
          <p:spPr>
            <a:xfrm>
              <a:off x="5165356" y="2288828"/>
              <a:ext cx="426414" cy="276999"/>
            </a:xfrm>
            <a:prstGeom prst="rect">
              <a:avLst/>
            </a:prstGeom>
            <a:noFill/>
          </p:spPr>
          <p:txBody>
            <a:bodyPr wrap="square" rtlCol="0">
              <a:spAutoFit/>
            </a:bodyPr>
            <a:lstStyle/>
            <a:p>
              <a:pPr algn="ctr"/>
              <a:r>
                <a:rPr lang="en-GB" sz="600" b="1" dirty="0"/>
                <a:t>YOU CAN!</a:t>
              </a:r>
            </a:p>
          </p:txBody>
        </p:sp>
      </p:grpSp>
      <p:pic>
        <p:nvPicPr>
          <p:cNvPr id="13" name="Picture 4" descr="Tributes paid to inspirational DMU lecturer who continued teaching while  fighting cancer">
            <a:extLst>
              <a:ext uri="{FF2B5EF4-FFF2-40B4-BE49-F238E27FC236}">
                <a16:creationId xmlns:a16="http://schemas.microsoft.com/office/drawing/2014/main" id="{EFF83303-2AFC-463C-B2FA-58DA89FF2640}"/>
              </a:ext>
            </a:extLst>
          </p:cNvPr>
          <p:cNvPicPr>
            <a:picLocks noChangeAspect="1" noChangeArrowheads="1"/>
          </p:cNvPicPr>
          <p:nvPr/>
        </p:nvPicPr>
        <p:blipFill>
          <a:blip r:embed="rId46">
            <a:extLst>
              <a:ext uri="{28A0092B-C50C-407E-A947-70E740481C1C}">
                <a14:useLocalDpi xmlns:a14="http://schemas.microsoft.com/office/drawing/2010/main" val="0"/>
              </a:ext>
            </a:extLst>
          </a:blip>
          <a:srcRect/>
          <a:stretch>
            <a:fillRect/>
          </a:stretch>
        </p:blipFill>
        <p:spPr bwMode="auto">
          <a:xfrm>
            <a:off x="1434672" y="4885470"/>
            <a:ext cx="1128701" cy="846526"/>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DB3082A8-D4DE-4ABB-972A-434AB5282E17}"/>
              </a:ext>
            </a:extLst>
          </p:cNvPr>
          <p:cNvSpPr/>
          <p:nvPr/>
        </p:nvSpPr>
        <p:spPr>
          <a:xfrm>
            <a:off x="664837" y="5850963"/>
            <a:ext cx="1783568" cy="400110"/>
          </a:xfrm>
          <a:prstGeom prst="rect">
            <a:avLst/>
          </a:prstGeom>
        </p:spPr>
        <p:txBody>
          <a:bodyPr wrap="square">
            <a:spAutoFit/>
          </a:bodyPr>
          <a:lstStyle/>
          <a:p>
            <a:r>
              <a:rPr lang="en-GB" sz="1000">
                <a:solidFill>
                  <a:srgbClr val="7F7F7F"/>
                </a:solidFill>
                <a:latin typeface="Calibri"/>
                <a:ea typeface="Calibri"/>
                <a:cs typeface="Calibri"/>
                <a:sym typeface="Calibri"/>
              </a:rPr>
              <a:t>Listen to Aidan’s reflections about Jane and her teaching</a:t>
            </a:r>
            <a:endParaRPr lang="en-GB" sz="1000"/>
          </a:p>
        </p:txBody>
      </p:sp>
      <p:pic>
        <p:nvPicPr>
          <p:cNvPr id="11" name="Aidan's reflections of Jane">
            <a:hlinkClick r:id="" action="ppaction://media"/>
            <a:extLst>
              <a:ext uri="{FF2B5EF4-FFF2-40B4-BE49-F238E27FC236}">
                <a16:creationId xmlns:a16="http://schemas.microsoft.com/office/drawing/2014/main" id="{A352FFC3-77CD-464B-AEAE-9CC0967F04E4}"/>
              </a:ext>
            </a:extLst>
          </p:cNvPr>
          <p:cNvPicPr>
            <a:picLocks noChangeAspect="1"/>
          </p:cNvPicPr>
          <p:nvPr>
            <a:audioFile r:link="rId2"/>
            <p:extLst>
              <p:ext uri="{DAA4B4D4-6D71-4841-9C94-3DE7FCFB9230}">
                <p14:media xmlns:p14="http://schemas.microsoft.com/office/powerpoint/2010/main" r:embed="rId1"/>
              </p:ext>
            </p:extLst>
          </p:nvPr>
        </p:nvPicPr>
        <p:blipFill>
          <a:blip r:embed="rId47"/>
          <a:stretch>
            <a:fillRect/>
          </a:stretch>
        </p:blipFill>
        <p:spPr>
          <a:xfrm>
            <a:off x="245205" y="5847818"/>
            <a:ext cx="406400" cy="406400"/>
          </a:xfrm>
          <a:prstGeom prst="rect">
            <a:avLst/>
          </a:prstGeom>
          <a:solidFill>
            <a:schemeClr val="bg1"/>
          </a:solidFill>
          <a:ln>
            <a:solidFill>
              <a:schemeClr val="tx1"/>
            </a:solidFill>
          </a:ln>
        </p:spPr>
      </p:pic>
      <p:pic>
        <p:nvPicPr>
          <p:cNvPr id="19" name="Positivity">
            <a:hlinkClick r:id="" action="ppaction://media"/>
            <a:extLst>
              <a:ext uri="{FF2B5EF4-FFF2-40B4-BE49-F238E27FC236}">
                <a16:creationId xmlns:a16="http://schemas.microsoft.com/office/drawing/2014/main" id="{9F14C45D-2B5F-42C9-8590-2B963D4F060A}"/>
              </a:ext>
            </a:extLst>
          </p:cNvPr>
          <p:cNvPicPr>
            <a:picLocks noChangeAspect="1"/>
          </p:cNvPicPr>
          <p:nvPr>
            <a:audioFile r:link="rId4"/>
            <p:extLst>
              <p:ext uri="{DAA4B4D4-6D71-4841-9C94-3DE7FCFB9230}">
                <p14:media xmlns:p14="http://schemas.microsoft.com/office/powerpoint/2010/main" r:embed="rId3"/>
              </p:ext>
            </p:extLst>
          </p:nvPr>
        </p:nvPicPr>
        <p:blipFill>
          <a:blip r:embed="rId47"/>
          <a:stretch>
            <a:fillRect/>
          </a:stretch>
        </p:blipFill>
        <p:spPr>
          <a:xfrm>
            <a:off x="5297716" y="1167068"/>
            <a:ext cx="313587" cy="313587"/>
          </a:xfrm>
          <a:prstGeom prst="rect">
            <a:avLst/>
          </a:prstGeom>
        </p:spPr>
      </p:pic>
      <p:pic>
        <p:nvPicPr>
          <p:cNvPr id="20" name="Partners">
            <a:hlinkClick r:id="" action="ppaction://media"/>
            <a:extLst>
              <a:ext uri="{FF2B5EF4-FFF2-40B4-BE49-F238E27FC236}">
                <a16:creationId xmlns:a16="http://schemas.microsoft.com/office/drawing/2014/main" id="{9AF90B92-3970-4E48-8337-3BC697D75B27}"/>
              </a:ext>
            </a:extLst>
          </p:cNvPr>
          <p:cNvPicPr>
            <a:picLocks noChangeAspect="1"/>
          </p:cNvPicPr>
          <p:nvPr>
            <a:audioFile r:link="rId6"/>
            <p:extLst>
              <p:ext uri="{DAA4B4D4-6D71-4841-9C94-3DE7FCFB9230}">
                <p14:media xmlns:p14="http://schemas.microsoft.com/office/powerpoint/2010/main" r:embed="rId5"/>
              </p:ext>
            </p:extLst>
          </p:nvPr>
        </p:nvPicPr>
        <p:blipFill>
          <a:blip r:embed="rId47"/>
          <a:stretch>
            <a:fillRect/>
          </a:stretch>
        </p:blipFill>
        <p:spPr>
          <a:xfrm>
            <a:off x="4100484" y="4357608"/>
            <a:ext cx="342555" cy="342555"/>
          </a:xfrm>
          <a:prstGeom prst="rect">
            <a:avLst/>
          </a:prstGeom>
        </p:spPr>
      </p:pic>
      <p:pic>
        <p:nvPicPr>
          <p:cNvPr id="22" name="Recorded Sound">
            <a:hlinkClick r:id="" action="ppaction://media"/>
            <a:extLst>
              <a:ext uri="{FF2B5EF4-FFF2-40B4-BE49-F238E27FC236}">
                <a16:creationId xmlns:a16="http://schemas.microsoft.com/office/drawing/2014/main" id="{3EEB1568-7FD7-4CBF-9636-927B9678A617}"/>
              </a:ext>
            </a:extLst>
          </p:cNvPr>
          <p:cNvPicPr>
            <a:picLocks noChangeAspect="1"/>
          </p:cNvPicPr>
          <p:nvPr>
            <a:audioFile r:link="rId8"/>
            <p:extLst>
              <p:ext uri="{DAA4B4D4-6D71-4841-9C94-3DE7FCFB9230}">
                <p14:media xmlns:p14="http://schemas.microsoft.com/office/powerpoint/2010/main" r:embed="rId7"/>
              </p:ext>
            </p:extLst>
          </p:nvPr>
        </p:nvPicPr>
        <p:blipFill>
          <a:blip r:embed="rId47"/>
          <a:stretch>
            <a:fillRect/>
          </a:stretch>
        </p:blipFill>
        <p:spPr>
          <a:xfrm>
            <a:off x="3442335" y="2224338"/>
            <a:ext cx="328617" cy="328617"/>
          </a:xfrm>
          <a:prstGeom prst="rect">
            <a:avLst/>
          </a:prstGeom>
        </p:spPr>
      </p:pic>
      <p:pic>
        <p:nvPicPr>
          <p:cNvPr id="23" name="Practice">
            <a:hlinkClick r:id="" action="ppaction://media"/>
            <a:extLst>
              <a:ext uri="{FF2B5EF4-FFF2-40B4-BE49-F238E27FC236}">
                <a16:creationId xmlns:a16="http://schemas.microsoft.com/office/drawing/2014/main" id="{3E48B942-B7C3-434C-AE51-90F679A4BFCF}"/>
              </a:ext>
            </a:extLst>
          </p:cNvPr>
          <p:cNvPicPr>
            <a:picLocks noChangeAspect="1"/>
          </p:cNvPicPr>
          <p:nvPr>
            <a:audioFile r:link="rId10"/>
            <p:extLst>
              <p:ext uri="{DAA4B4D4-6D71-4841-9C94-3DE7FCFB9230}">
                <p14:media xmlns:p14="http://schemas.microsoft.com/office/powerpoint/2010/main" r:embed="rId9"/>
              </p:ext>
            </p:extLst>
          </p:nvPr>
        </p:nvPicPr>
        <p:blipFill>
          <a:blip r:embed="rId47"/>
          <a:stretch>
            <a:fillRect/>
          </a:stretch>
        </p:blipFill>
        <p:spPr>
          <a:xfrm>
            <a:off x="7260306" y="2213212"/>
            <a:ext cx="372611" cy="372611"/>
          </a:xfrm>
          <a:prstGeom prst="rect">
            <a:avLst/>
          </a:prstGeom>
        </p:spPr>
      </p:pic>
      <p:pic>
        <p:nvPicPr>
          <p:cNvPr id="24" name="Progress">
            <a:hlinkClick r:id="" action="ppaction://media"/>
            <a:extLst>
              <a:ext uri="{FF2B5EF4-FFF2-40B4-BE49-F238E27FC236}">
                <a16:creationId xmlns:a16="http://schemas.microsoft.com/office/drawing/2014/main" id="{8A70AD6E-4E45-4551-AE4D-9E47E72F8331}"/>
              </a:ext>
            </a:extLst>
          </p:cNvPr>
          <p:cNvPicPr>
            <a:picLocks noChangeAspect="1"/>
          </p:cNvPicPr>
          <p:nvPr>
            <a:audioFile r:link="rId12"/>
            <p:extLst>
              <p:ext uri="{DAA4B4D4-6D71-4841-9C94-3DE7FCFB9230}">
                <p14:media xmlns:p14="http://schemas.microsoft.com/office/powerpoint/2010/main" r:embed="rId11"/>
              </p:ext>
            </p:extLst>
          </p:nvPr>
        </p:nvPicPr>
        <p:blipFill>
          <a:blip r:embed="rId47"/>
          <a:stretch>
            <a:fillRect/>
          </a:stretch>
        </p:blipFill>
        <p:spPr>
          <a:xfrm>
            <a:off x="6604150" y="4352727"/>
            <a:ext cx="331912" cy="331912"/>
          </a:xfrm>
          <a:prstGeom prst="rect">
            <a:avLst/>
          </a:prstGeom>
        </p:spPr>
      </p:pic>
      <p:sp>
        <p:nvSpPr>
          <p:cNvPr id="72" name="Google Shape;144;p1">
            <a:extLst>
              <a:ext uri="{FF2B5EF4-FFF2-40B4-BE49-F238E27FC236}">
                <a16:creationId xmlns:a16="http://schemas.microsoft.com/office/drawing/2014/main" id="{30EB39A9-9ECA-4CCF-B41D-06B15FF9BB4C}"/>
              </a:ext>
            </a:extLst>
          </p:cNvPr>
          <p:cNvSpPr txBox="1"/>
          <p:nvPr/>
        </p:nvSpPr>
        <p:spPr>
          <a:xfrm>
            <a:off x="5068065" y="1478571"/>
            <a:ext cx="2060707" cy="1631175"/>
          </a:xfrm>
          <a:prstGeom prst="rect">
            <a:avLst/>
          </a:prstGeom>
          <a:noFill/>
          <a:ln>
            <a:noFill/>
          </a:ln>
        </p:spPr>
        <p:txBody>
          <a:bodyPr spcFirstLastPara="1" wrap="square" lIns="91425" tIns="45700" rIns="91425" bIns="45700" anchor="t" anchorCtr="0">
            <a:spAutoFit/>
          </a:bodyPr>
          <a:lstStyle/>
          <a:p>
            <a:pPr marL="171450" indent="-171450">
              <a:buFont typeface="Wingdings" panose="05000000000000000000" pitchFamily="2" charset="2"/>
              <a:buChar char="«"/>
            </a:pPr>
            <a:r>
              <a:rPr lang="en-GB" sz="1000" dirty="0">
                <a:solidFill>
                  <a:srgbClr val="FF65B2"/>
                </a:solidFill>
                <a:latin typeface="Calibri"/>
                <a:ea typeface="Calibri"/>
                <a:cs typeface="Calibri"/>
                <a:sym typeface="Calibri"/>
                <a:hlinkClick r:id="rId48">
                  <a:extLst>
                    <a:ext uri="{A12FA001-AC4F-418D-AE19-62706E023703}">
                      <ahyp:hlinkClr xmlns:ahyp="http://schemas.microsoft.com/office/drawing/2018/hyperlinkcolor" val="tx"/>
                    </a:ext>
                  </a:extLst>
                </a:hlinkClick>
              </a:rPr>
              <a:t>Active learning</a:t>
            </a:r>
            <a:r>
              <a:rPr lang="en-GB" sz="1000" dirty="0">
                <a:solidFill>
                  <a:srgbClr val="FF65B2"/>
                </a:solidFill>
                <a:latin typeface="Calibri"/>
                <a:ea typeface="Calibri"/>
                <a:cs typeface="Calibri"/>
                <a:sym typeface="Calibri"/>
              </a:rPr>
              <a:t>,</a:t>
            </a:r>
            <a:r>
              <a:rPr lang="en-GB" sz="1000" dirty="0">
                <a:solidFill>
                  <a:schemeClr val="dk1"/>
                </a:solidFill>
                <a:latin typeface="Calibri"/>
                <a:ea typeface="Calibri"/>
                <a:cs typeface="Calibri"/>
                <a:sym typeface="Calibri"/>
              </a:rPr>
              <a:t> </a:t>
            </a:r>
            <a:r>
              <a:rPr lang="en-GB" sz="1000" dirty="0">
                <a:solidFill>
                  <a:srgbClr val="FF65B2"/>
                </a:solidFill>
                <a:latin typeface="Calibri"/>
                <a:ea typeface="Calibri"/>
                <a:cs typeface="Calibri"/>
                <a:sym typeface="Calibri"/>
                <a:hlinkClick r:id="rId49">
                  <a:extLst>
                    <a:ext uri="{A12FA001-AC4F-418D-AE19-62706E023703}">
                      <ahyp:hlinkClr xmlns:ahyp="http://schemas.microsoft.com/office/drawing/2018/hyperlinkcolor" val="tx"/>
                    </a:ext>
                  </a:extLst>
                </a:hlinkClick>
              </a:rPr>
              <a:t>games</a:t>
            </a:r>
            <a:r>
              <a:rPr lang="en-GB" sz="1000" dirty="0">
                <a:solidFill>
                  <a:schemeClr val="dk1"/>
                </a:solidFill>
                <a:latin typeface="Calibri"/>
                <a:ea typeface="Calibri"/>
                <a:cs typeface="Calibri"/>
                <a:sym typeface="Calibri"/>
              </a:rPr>
              <a:t> and rewards make learning fun</a:t>
            </a:r>
          </a:p>
          <a:p>
            <a:endParaRPr lang="en-US" sz="1000" dirty="0">
              <a:solidFill>
                <a:schemeClr val="dk1"/>
              </a:solidFill>
            </a:endParaRPr>
          </a:p>
          <a:p>
            <a:pPr marL="171450" indent="-171450">
              <a:buFont typeface="Wingdings" panose="05000000000000000000" pitchFamily="2" charset="2"/>
              <a:buChar char="«"/>
            </a:pPr>
            <a:r>
              <a:rPr lang="en-US" sz="1000" dirty="0">
                <a:solidFill>
                  <a:schemeClr val="dk1"/>
                </a:solidFill>
                <a:latin typeface="Calibri"/>
                <a:ea typeface="Calibri"/>
                <a:cs typeface="Calibri"/>
                <a:sym typeface="Calibri"/>
              </a:rPr>
              <a:t>Aspirational, inclusive language demands excellence from all  - </a:t>
            </a:r>
            <a:br>
              <a:rPr lang="en-US" sz="1000" dirty="0">
                <a:solidFill>
                  <a:schemeClr val="dk1"/>
                </a:solidFill>
                <a:latin typeface="Calibri"/>
                <a:ea typeface="Calibri"/>
                <a:cs typeface="Calibri"/>
                <a:sym typeface="Calibri"/>
              </a:rPr>
            </a:br>
            <a:r>
              <a:rPr lang="en-US" sz="1000" dirty="0">
                <a:solidFill>
                  <a:schemeClr val="dk1"/>
                </a:solidFill>
                <a:latin typeface="Calibri"/>
                <a:ea typeface="Calibri"/>
                <a:cs typeface="Calibri"/>
                <a:sym typeface="Calibri"/>
              </a:rPr>
              <a:t>not just “the best students”</a:t>
            </a:r>
          </a:p>
          <a:p>
            <a:pPr marL="171450" indent="-171450">
              <a:buFont typeface="Wingdings" panose="05000000000000000000" pitchFamily="2" charset="2"/>
              <a:buChar char="«"/>
            </a:pPr>
            <a:endParaRPr lang="en-US" sz="1000" dirty="0">
              <a:solidFill>
                <a:schemeClr val="dk1"/>
              </a:solidFill>
              <a:latin typeface="Calibri"/>
              <a:cs typeface="Calibri"/>
              <a:sym typeface="Calibri"/>
            </a:endParaRPr>
          </a:p>
          <a:p>
            <a:pPr marL="171450" indent="-171450">
              <a:buFont typeface="Wingdings" panose="05000000000000000000" pitchFamily="2" charset="2"/>
              <a:buChar char="«"/>
            </a:pPr>
            <a:r>
              <a:rPr lang="en-US" sz="1000" dirty="0">
                <a:solidFill>
                  <a:schemeClr val="dk1"/>
                </a:solidFill>
                <a:latin typeface="Calibri"/>
                <a:ea typeface="Calibri"/>
                <a:cs typeface="Calibri"/>
                <a:sym typeface="Calibri"/>
              </a:rPr>
              <a:t>Ladder mark schemes and </a:t>
            </a:r>
            <a:br>
              <a:rPr lang="en-US" sz="1000" dirty="0">
                <a:solidFill>
                  <a:schemeClr val="dk1"/>
                </a:solidFill>
                <a:latin typeface="Calibri"/>
                <a:ea typeface="Calibri"/>
                <a:cs typeface="Calibri"/>
                <a:sym typeface="Calibri"/>
              </a:rPr>
            </a:br>
            <a:r>
              <a:rPr lang="en-US" sz="1000" dirty="0">
                <a:solidFill>
                  <a:schemeClr val="dk1"/>
                </a:solidFill>
                <a:latin typeface="Calibri"/>
                <a:ea typeface="Calibri"/>
                <a:cs typeface="Calibri"/>
                <a:sym typeface="Calibri"/>
              </a:rPr>
              <a:t>feed-forward raise aspirations  </a:t>
            </a:r>
            <a:endParaRPr lang="en-US" sz="1000" dirty="0"/>
          </a:p>
          <a:p>
            <a:pPr marL="171450" indent="-171450">
              <a:buFont typeface="Wingdings" panose="05000000000000000000" pitchFamily="2" charset="2"/>
              <a:buChar char="«"/>
            </a:pPr>
            <a:endParaRPr lang="en-US" sz="1000" dirty="0"/>
          </a:p>
        </p:txBody>
      </p:sp>
      <p:sp>
        <p:nvSpPr>
          <p:cNvPr id="73" name="Google Shape;144;p1">
            <a:extLst>
              <a:ext uri="{FF2B5EF4-FFF2-40B4-BE49-F238E27FC236}">
                <a16:creationId xmlns:a16="http://schemas.microsoft.com/office/drawing/2014/main" id="{C9453474-8B04-4515-8E51-3D86CB14FEA8}"/>
              </a:ext>
            </a:extLst>
          </p:cNvPr>
          <p:cNvSpPr txBox="1"/>
          <p:nvPr/>
        </p:nvSpPr>
        <p:spPr>
          <a:xfrm>
            <a:off x="7084938" y="2595187"/>
            <a:ext cx="2240643" cy="1631175"/>
          </a:xfrm>
          <a:prstGeom prst="rect">
            <a:avLst/>
          </a:prstGeom>
          <a:noFill/>
          <a:ln>
            <a:noFill/>
          </a:ln>
        </p:spPr>
        <p:txBody>
          <a:bodyPr spcFirstLastPara="1" wrap="square" lIns="91425" tIns="45700" rIns="91425" bIns="45700" anchor="t" anchorCtr="0">
            <a:spAutoFit/>
          </a:bodyPr>
          <a:lstStyle/>
          <a:p>
            <a:pPr marL="171450" indent="-171450">
              <a:buFont typeface="Wingdings" panose="05000000000000000000" pitchFamily="2" charset="2"/>
              <a:buChar char="«"/>
            </a:pPr>
            <a:r>
              <a:rPr lang="en-US" sz="1000" dirty="0">
                <a:solidFill>
                  <a:schemeClr val="dk1"/>
                </a:solidFill>
                <a:latin typeface="Calibri"/>
                <a:ea typeface="Calibri"/>
                <a:cs typeface="Calibri"/>
                <a:sym typeface="Calibri"/>
              </a:rPr>
              <a:t>Daily practice, review and </a:t>
            </a:r>
            <a:br>
              <a:rPr lang="en-US" sz="1000" dirty="0">
                <a:solidFill>
                  <a:schemeClr val="dk1"/>
                </a:solidFill>
                <a:latin typeface="Calibri"/>
                <a:ea typeface="Calibri"/>
                <a:cs typeface="Calibri"/>
                <a:sym typeface="Calibri"/>
              </a:rPr>
            </a:br>
            <a:r>
              <a:rPr lang="en-US" sz="1000" dirty="0">
                <a:solidFill>
                  <a:schemeClr val="dk1"/>
                </a:solidFill>
                <a:latin typeface="Calibri"/>
                <a:ea typeface="Calibri"/>
                <a:cs typeface="Calibri"/>
                <a:sym typeface="Calibri"/>
              </a:rPr>
              <a:t>repetition e.g. daily question, </a:t>
            </a:r>
            <a:r>
              <a:rPr lang="en-US" sz="1000" dirty="0" err="1">
                <a:solidFill>
                  <a:schemeClr val="accent2">
                    <a:lumMod val="75000"/>
                  </a:schemeClr>
                </a:solidFill>
                <a:latin typeface="Calibri"/>
                <a:ea typeface="Calibri"/>
                <a:cs typeface="Calibri"/>
                <a:sym typeface="Calibri"/>
                <a:hlinkClick r:id="rId50">
                  <a:extLst>
                    <a:ext uri="{A12FA001-AC4F-418D-AE19-62706E023703}">
                      <ahyp:hlinkClr xmlns:ahyp="http://schemas.microsoft.com/office/drawing/2018/hyperlinkcolor" val="tx"/>
                    </a:ext>
                  </a:extLst>
                </a:hlinkClick>
              </a:rPr>
              <a:t>bioBREAKFAST</a:t>
            </a:r>
            <a:endParaRPr lang="en-US" sz="1000" dirty="0">
              <a:solidFill>
                <a:schemeClr val="accent2">
                  <a:lumMod val="75000"/>
                </a:schemeClr>
              </a:solidFill>
              <a:latin typeface="Calibri"/>
              <a:ea typeface="Calibri"/>
              <a:cs typeface="Calibri"/>
              <a:sym typeface="Calibri"/>
            </a:endParaRPr>
          </a:p>
          <a:p>
            <a:pPr marL="171450" indent="-171450">
              <a:buFont typeface="Wingdings" panose="05000000000000000000" pitchFamily="2" charset="2"/>
              <a:buChar char="«"/>
            </a:pPr>
            <a:endParaRPr lang="en-US" sz="1000" dirty="0">
              <a:solidFill>
                <a:schemeClr val="accent2">
                  <a:lumMod val="75000"/>
                </a:schemeClr>
              </a:solidFill>
              <a:latin typeface="Calibri"/>
              <a:cs typeface="Calibri"/>
              <a:sym typeface="Calibri"/>
            </a:endParaRPr>
          </a:p>
          <a:p>
            <a:pPr marL="171450" indent="-171450">
              <a:buFont typeface="Wingdings" panose="05000000000000000000" pitchFamily="2" charset="2"/>
              <a:buChar char="«"/>
            </a:pPr>
            <a:r>
              <a:rPr lang="en-US" sz="1000" dirty="0">
                <a:solidFill>
                  <a:schemeClr val="dk1"/>
                </a:solidFill>
                <a:latin typeface="Calibri"/>
                <a:ea typeface="Calibri"/>
                <a:cs typeface="Calibri"/>
                <a:sym typeface="Calibri"/>
              </a:rPr>
              <a:t>How can you get your students “</a:t>
            </a:r>
            <a:r>
              <a:rPr lang="en-US" sz="1000" dirty="0" err="1">
                <a:solidFill>
                  <a:schemeClr val="accent2">
                    <a:lumMod val="75000"/>
                  </a:schemeClr>
                </a:solidFill>
                <a:latin typeface="Calibri"/>
                <a:ea typeface="Calibri"/>
                <a:cs typeface="Calibri"/>
                <a:sym typeface="Calibri"/>
                <a:hlinkClick r:id="rId51">
                  <a:extLst>
                    <a:ext uri="{A12FA001-AC4F-418D-AE19-62706E023703}">
                      <ahyp:hlinkClr xmlns:ahyp="http://schemas.microsoft.com/office/drawing/2018/hyperlinkcolor" val="tx"/>
                    </a:ext>
                  </a:extLst>
                </a:hlinkClick>
              </a:rPr>
              <a:t>practising</a:t>
            </a:r>
            <a:r>
              <a:rPr lang="en-US" sz="1000" dirty="0">
                <a:solidFill>
                  <a:schemeClr val="accent2">
                    <a:lumMod val="75000"/>
                  </a:schemeClr>
                </a:solidFill>
                <a:latin typeface="Calibri"/>
                <a:ea typeface="Calibri"/>
                <a:cs typeface="Calibri"/>
                <a:sym typeface="Calibri"/>
                <a:hlinkClick r:id="rId51">
                  <a:extLst>
                    <a:ext uri="{A12FA001-AC4F-418D-AE19-62706E023703}">
                      <ahyp:hlinkClr xmlns:ahyp="http://schemas.microsoft.com/office/drawing/2018/hyperlinkcolor" val="tx"/>
                    </a:ext>
                  </a:extLst>
                </a:hlinkClick>
              </a:rPr>
              <a:t> deliberately</a:t>
            </a:r>
            <a:r>
              <a:rPr lang="en-US" sz="1000" dirty="0">
                <a:solidFill>
                  <a:schemeClr val="dk1"/>
                </a:solidFill>
                <a:latin typeface="Calibri"/>
                <a:ea typeface="Calibri"/>
                <a:cs typeface="Calibri"/>
                <a:sym typeface="Calibri"/>
              </a:rPr>
              <a:t>”?</a:t>
            </a:r>
          </a:p>
          <a:p>
            <a:pPr marL="171450" indent="-171450">
              <a:buFont typeface="Wingdings" panose="05000000000000000000" pitchFamily="2" charset="2"/>
              <a:buChar char="«"/>
            </a:pPr>
            <a:endParaRPr lang="en-US" sz="1000" dirty="0">
              <a:solidFill>
                <a:schemeClr val="dk1"/>
              </a:solidFill>
              <a:latin typeface="Calibri"/>
              <a:ea typeface="Calibri"/>
              <a:cs typeface="Calibri"/>
              <a:sym typeface="Calibri"/>
            </a:endParaRPr>
          </a:p>
          <a:p>
            <a:pPr marL="171450" indent="-171450">
              <a:buFont typeface="Wingdings" panose="05000000000000000000" pitchFamily="2" charset="2"/>
              <a:buChar char="«"/>
            </a:pPr>
            <a:r>
              <a:rPr lang="en-US" sz="1000" dirty="0">
                <a:solidFill>
                  <a:schemeClr val="accent2">
                    <a:lumMod val="75000"/>
                  </a:schemeClr>
                </a:solidFill>
                <a:latin typeface="Calibri"/>
                <a:ea typeface="Calibri"/>
                <a:cs typeface="Calibri"/>
                <a:sym typeface="Calibri"/>
                <a:hlinkClick r:id="rId52">
                  <a:extLst>
                    <a:ext uri="{A12FA001-AC4F-418D-AE19-62706E023703}">
                      <ahyp:hlinkClr xmlns:ahyp="http://schemas.microsoft.com/office/drawing/2018/hyperlinkcolor" val="tx"/>
                    </a:ext>
                  </a:extLst>
                </a:hlinkClick>
              </a:rPr>
              <a:t>Flipped classroom</a:t>
            </a:r>
            <a:r>
              <a:rPr lang="en-US" sz="1000" dirty="0">
                <a:solidFill>
                  <a:schemeClr val="dk1"/>
                </a:solidFill>
                <a:latin typeface="Calibri"/>
                <a:ea typeface="Calibri"/>
                <a:cs typeface="Calibri"/>
                <a:sym typeface="Calibri"/>
              </a:rPr>
              <a:t>: use live sessions for review, troubleshooting and</a:t>
            </a:r>
            <a:br>
              <a:rPr lang="en-US" sz="1000" dirty="0">
                <a:solidFill>
                  <a:schemeClr val="dk1"/>
                </a:solidFill>
                <a:latin typeface="Calibri"/>
                <a:ea typeface="Calibri"/>
                <a:cs typeface="Calibri"/>
                <a:sym typeface="Calibri"/>
              </a:rPr>
            </a:br>
            <a:r>
              <a:rPr lang="en-US" sz="1000" dirty="0">
                <a:solidFill>
                  <a:schemeClr val="dk1"/>
                </a:solidFill>
                <a:latin typeface="Calibri"/>
                <a:ea typeface="Calibri"/>
                <a:cs typeface="Calibri"/>
                <a:sym typeface="Calibri"/>
              </a:rPr>
              <a:t>     working on key concepts</a:t>
            </a:r>
            <a:endParaRPr lang="en-US" sz="1000" dirty="0"/>
          </a:p>
        </p:txBody>
      </p:sp>
      <p:sp>
        <p:nvSpPr>
          <p:cNvPr id="74" name="Google Shape;144;p1">
            <a:extLst>
              <a:ext uri="{FF2B5EF4-FFF2-40B4-BE49-F238E27FC236}">
                <a16:creationId xmlns:a16="http://schemas.microsoft.com/office/drawing/2014/main" id="{A31217EF-7A3D-41AE-958B-023B07358FEA}"/>
              </a:ext>
            </a:extLst>
          </p:cNvPr>
          <p:cNvSpPr txBox="1"/>
          <p:nvPr/>
        </p:nvSpPr>
        <p:spPr>
          <a:xfrm>
            <a:off x="6240138" y="4726423"/>
            <a:ext cx="2240644" cy="1323399"/>
          </a:xfrm>
          <a:prstGeom prst="rect">
            <a:avLst/>
          </a:prstGeom>
          <a:noFill/>
          <a:ln>
            <a:noFill/>
          </a:ln>
        </p:spPr>
        <p:txBody>
          <a:bodyPr spcFirstLastPara="1" wrap="square" lIns="91425" tIns="45700" rIns="91425" bIns="45700" anchor="t" anchorCtr="0">
            <a:spAutoFit/>
          </a:bodyPr>
          <a:lstStyle/>
          <a:p>
            <a:pPr marL="171450" indent="-171450">
              <a:buFont typeface="Wingdings" panose="05000000000000000000" pitchFamily="2" charset="2"/>
              <a:buChar char="«"/>
            </a:pPr>
            <a:r>
              <a:rPr lang="en-US" sz="1000" dirty="0">
                <a:solidFill>
                  <a:schemeClr val="dk1"/>
                </a:solidFill>
                <a:latin typeface="Calibri"/>
                <a:ea typeface="Calibri"/>
                <a:cs typeface="Calibri"/>
                <a:sym typeface="Calibri"/>
              </a:rPr>
              <a:t>Students track progress and </a:t>
            </a:r>
            <a:br>
              <a:rPr lang="en-US" sz="1000" dirty="0">
                <a:solidFill>
                  <a:schemeClr val="dk1"/>
                </a:solidFill>
                <a:latin typeface="Calibri"/>
                <a:ea typeface="Calibri"/>
                <a:cs typeface="Calibri"/>
                <a:sym typeface="Calibri"/>
              </a:rPr>
            </a:br>
            <a:r>
              <a:rPr lang="en-US" sz="1000" dirty="0">
                <a:solidFill>
                  <a:schemeClr val="dk1"/>
                </a:solidFill>
                <a:latin typeface="Calibri"/>
                <a:ea typeface="Calibri"/>
                <a:cs typeface="Calibri"/>
                <a:sym typeface="Calibri"/>
              </a:rPr>
              <a:t>self-identify areas to work on</a:t>
            </a:r>
            <a:r>
              <a:rPr lang="en-GB" sz="1000" dirty="0">
                <a:solidFill>
                  <a:schemeClr val="dk1"/>
                </a:solidFill>
                <a:latin typeface="Calibri"/>
                <a:ea typeface="Calibri"/>
                <a:cs typeface="Calibri"/>
                <a:sym typeface="Calibri"/>
              </a:rPr>
              <a:t> </a:t>
            </a:r>
            <a:endParaRPr lang="en-GB" sz="1000" dirty="0">
              <a:solidFill>
                <a:schemeClr val="dk1"/>
              </a:solidFill>
              <a:latin typeface="Calibri"/>
              <a:cs typeface="Calibri"/>
            </a:endParaRPr>
          </a:p>
          <a:p>
            <a:pPr marL="171450" indent="-171450">
              <a:buFont typeface="Wingdings" panose="05000000000000000000" pitchFamily="2" charset="2"/>
              <a:buChar char="«"/>
            </a:pPr>
            <a:endParaRPr lang="en-US" sz="1000" dirty="0">
              <a:solidFill>
                <a:schemeClr val="dk1"/>
              </a:solidFill>
              <a:latin typeface="Calibri"/>
              <a:cs typeface="Calibri"/>
              <a:sym typeface="Calibri"/>
            </a:endParaRPr>
          </a:p>
          <a:p>
            <a:pPr marL="171450" indent="-171450">
              <a:buFont typeface="Wingdings" panose="05000000000000000000" pitchFamily="2" charset="2"/>
              <a:buChar char="«"/>
            </a:pPr>
            <a:r>
              <a:rPr lang="en-US" sz="1000" dirty="0">
                <a:solidFill>
                  <a:srgbClr val="85A644"/>
                </a:solidFill>
                <a:latin typeface="Calibri"/>
                <a:ea typeface="Calibri"/>
                <a:cs typeface="Calibri"/>
                <a:sym typeface="Calibri"/>
                <a:hlinkClick r:id="rId53">
                  <a:extLst>
                    <a:ext uri="{A12FA001-AC4F-418D-AE19-62706E023703}">
                      <ahyp:hlinkClr xmlns:ahyp="http://schemas.microsoft.com/office/drawing/2018/hyperlinkcolor" val="tx"/>
                    </a:ext>
                  </a:extLst>
                </a:hlinkClick>
              </a:rPr>
              <a:t>Checkpoints</a:t>
            </a:r>
            <a:r>
              <a:rPr lang="en-US" sz="1000" dirty="0">
                <a:solidFill>
                  <a:schemeClr val="dk1"/>
                </a:solidFill>
                <a:latin typeface="Calibri"/>
                <a:ea typeface="Calibri"/>
                <a:cs typeface="Calibri"/>
                <a:sym typeface="Calibri"/>
              </a:rPr>
              <a:t> or </a:t>
            </a:r>
            <a:r>
              <a:rPr lang="en-US" sz="1000" dirty="0">
                <a:solidFill>
                  <a:srgbClr val="85A644"/>
                </a:solidFill>
                <a:latin typeface="Calibri"/>
                <a:ea typeface="Calibri"/>
                <a:cs typeface="Calibri"/>
                <a:sym typeface="Calibri"/>
                <a:hlinkClick r:id="rId54">
                  <a:extLst>
                    <a:ext uri="{A12FA001-AC4F-418D-AE19-62706E023703}">
                      <ahyp:hlinkClr xmlns:ahyp="http://schemas.microsoft.com/office/drawing/2018/hyperlinkcolor" val="tx"/>
                    </a:ext>
                  </a:extLst>
                </a:hlinkClick>
              </a:rPr>
              <a:t>hinge-points</a:t>
            </a:r>
            <a:r>
              <a:rPr lang="en-US" sz="1000" dirty="0">
                <a:solidFill>
                  <a:schemeClr val="dk1"/>
                </a:solidFill>
                <a:latin typeface="Calibri"/>
                <a:ea typeface="Calibri"/>
                <a:cs typeface="Calibri"/>
                <a:sym typeface="Calibri"/>
              </a:rPr>
              <a:t>: is your foundation firm enough to build?</a:t>
            </a:r>
            <a:endParaRPr lang="en-US" sz="1000" dirty="0"/>
          </a:p>
          <a:p>
            <a:pPr marL="171450" indent="-171450">
              <a:buFont typeface="Wingdings" panose="05000000000000000000" pitchFamily="2" charset="2"/>
              <a:buChar char="«"/>
            </a:pPr>
            <a:endParaRPr lang="en-US" sz="1000" dirty="0"/>
          </a:p>
          <a:p>
            <a:pPr marL="171450" indent="-171450">
              <a:buFont typeface="Wingdings" panose="05000000000000000000" pitchFamily="2" charset="2"/>
              <a:buChar char="«"/>
            </a:pPr>
            <a:r>
              <a:rPr lang="en-US" sz="1000" dirty="0">
                <a:solidFill>
                  <a:schemeClr val="dk1"/>
                </a:solidFill>
                <a:latin typeface="Calibri"/>
                <a:ea typeface="Calibri"/>
                <a:cs typeface="Calibri"/>
                <a:sym typeface="Calibri"/>
              </a:rPr>
              <a:t>Differentiation provides support </a:t>
            </a:r>
            <a:br>
              <a:rPr lang="en-US" sz="1000" dirty="0">
                <a:solidFill>
                  <a:schemeClr val="dk1"/>
                </a:solidFill>
                <a:latin typeface="Calibri"/>
                <a:ea typeface="Calibri"/>
                <a:cs typeface="Calibri"/>
                <a:sym typeface="Calibri"/>
              </a:rPr>
            </a:br>
            <a:r>
              <a:rPr lang="en-US" sz="1000" dirty="0">
                <a:solidFill>
                  <a:schemeClr val="dk1"/>
                </a:solidFill>
                <a:latin typeface="Calibri"/>
                <a:ea typeface="Calibri"/>
                <a:cs typeface="Calibri"/>
                <a:sym typeface="Calibri"/>
              </a:rPr>
              <a:t>and challenge: “</a:t>
            </a:r>
            <a:r>
              <a:rPr lang="en-US" sz="1000" dirty="0">
                <a:solidFill>
                  <a:srgbClr val="85A644"/>
                </a:solidFill>
                <a:latin typeface="Calibri"/>
                <a:ea typeface="Calibri"/>
                <a:cs typeface="Calibri"/>
                <a:sym typeface="Calibri"/>
                <a:hlinkClick r:id="rId55">
                  <a:extLst>
                    <a:ext uri="{A12FA001-AC4F-418D-AE19-62706E023703}">
                      <ahyp:hlinkClr xmlns:ahyp="http://schemas.microsoft.com/office/drawing/2018/hyperlinkcolor" val="tx"/>
                    </a:ext>
                  </a:extLst>
                </a:hlinkClick>
              </a:rPr>
              <a:t>Goldilocks Zone</a:t>
            </a:r>
            <a:r>
              <a:rPr lang="en-US" sz="1000" dirty="0">
                <a:solidFill>
                  <a:schemeClr val="dk1"/>
                </a:solidFill>
                <a:latin typeface="Calibri"/>
                <a:ea typeface="Calibri"/>
                <a:cs typeface="Calibri"/>
                <a:sym typeface="Calibri"/>
              </a:rPr>
              <a:t>”</a:t>
            </a:r>
            <a:endParaRPr lang="en-US" sz="1000" dirty="0"/>
          </a:p>
        </p:txBody>
      </p:sp>
      <p:pic>
        <p:nvPicPr>
          <p:cNvPr id="4" name="Picture 3">
            <a:extLst>
              <a:ext uri="{FF2B5EF4-FFF2-40B4-BE49-F238E27FC236}">
                <a16:creationId xmlns:a16="http://schemas.microsoft.com/office/drawing/2014/main" id="{73040066-6B70-4DE5-84A7-37A70634FEE3}"/>
              </a:ext>
            </a:extLst>
          </p:cNvPr>
          <p:cNvPicPr>
            <a:picLocks noChangeAspect="1"/>
          </p:cNvPicPr>
          <p:nvPr/>
        </p:nvPicPr>
        <p:blipFill>
          <a:blip r:embed="rId56"/>
          <a:stretch>
            <a:fillRect/>
          </a:stretch>
        </p:blipFill>
        <p:spPr>
          <a:xfrm>
            <a:off x="8097913" y="4308391"/>
            <a:ext cx="1139420" cy="1241945"/>
          </a:xfrm>
          <a:prstGeom prst="rect">
            <a:avLst/>
          </a:prstGeom>
        </p:spPr>
      </p:pic>
      <p:sp>
        <p:nvSpPr>
          <p:cNvPr id="77" name="Google Shape;144;p1">
            <a:extLst>
              <a:ext uri="{FF2B5EF4-FFF2-40B4-BE49-F238E27FC236}">
                <a16:creationId xmlns:a16="http://schemas.microsoft.com/office/drawing/2014/main" id="{E616CD8F-CC37-4E9B-BA50-9D75E3E3D77B}"/>
              </a:ext>
            </a:extLst>
          </p:cNvPr>
          <p:cNvSpPr txBox="1"/>
          <p:nvPr/>
        </p:nvSpPr>
        <p:spPr>
          <a:xfrm>
            <a:off x="3806441" y="4704461"/>
            <a:ext cx="2343270" cy="1477287"/>
          </a:xfrm>
          <a:prstGeom prst="rect">
            <a:avLst/>
          </a:prstGeom>
          <a:noFill/>
          <a:ln>
            <a:noFill/>
          </a:ln>
        </p:spPr>
        <p:txBody>
          <a:bodyPr spcFirstLastPara="1" wrap="square" lIns="91425" tIns="45700" rIns="91425" bIns="45700" anchor="t" anchorCtr="0">
            <a:spAutoFit/>
          </a:bodyPr>
          <a:lstStyle/>
          <a:p>
            <a:pPr marL="171450" indent="-171450">
              <a:buFont typeface="Wingdings" panose="05000000000000000000" pitchFamily="2" charset="2"/>
              <a:buChar char="«"/>
            </a:pPr>
            <a:r>
              <a:rPr lang="en-US" sz="1000" dirty="0">
                <a:solidFill>
                  <a:schemeClr val="dk1"/>
                </a:solidFill>
                <a:latin typeface="Calibri"/>
                <a:ea typeface="Calibri"/>
                <a:cs typeface="Calibri"/>
                <a:sym typeface="Calibri"/>
              </a:rPr>
              <a:t>Mixed year and level peer working </a:t>
            </a:r>
            <a:br>
              <a:rPr lang="en-US" sz="1000" dirty="0">
                <a:solidFill>
                  <a:schemeClr val="dk1"/>
                </a:solidFill>
                <a:latin typeface="Calibri"/>
                <a:ea typeface="Calibri"/>
                <a:cs typeface="Calibri"/>
                <a:sym typeface="Calibri"/>
              </a:rPr>
            </a:br>
            <a:r>
              <a:rPr lang="en-US" sz="1000" dirty="0">
                <a:solidFill>
                  <a:schemeClr val="dk1"/>
                </a:solidFill>
                <a:latin typeface="Calibri"/>
                <a:ea typeface="Calibri"/>
                <a:cs typeface="Calibri"/>
                <a:sym typeface="Calibri"/>
              </a:rPr>
              <a:t>to raise aspirations: “real models”</a:t>
            </a:r>
            <a:endParaRPr lang="en-US" sz="1000" dirty="0"/>
          </a:p>
          <a:p>
            <a:pPr marL="171450" indent="-171450">
              <a:buFont typeface="Wingdings" panose="05000000000000000000" pitchFamily="2" charset="2"/>
              <a:buChar char="«"/>
            </a:pPr>
            <a:endParaRPr lang="en-US" sz="1000" dirty="0">
              <a:solidFill>
                <a:schemeClr val="dk1"/>
              </a:solidFill>
              <a:latin typeface="Calibri"/>
              <a:ea typeface="Calibri"/>
              <a:cs typeface="Calibri"/>
              <a:sym typeface="Calibri"/>
            </a:endParaRPr>
          </a:p>
          <a:p>
            <a:pPr marL="171450" indent="-171450">
              <a:buFont typeface="Wingdings" panose="05000000000000000000" pitchFamily="2" charset="2"/>
              <a:buChar char="«"/>
            </a:pPr>
            <a:r>
              <a:rPr lang="en-GB" sz="1000" dirty="0">
                <a:solidFill>
                  <a:schemeClr val="dk1"/>
                </a:solidFill>
                <a:latin typeface="Calibri"/>
                <a:cs typeface="Calibri"/>
                <a:sym typeface="Calibri"/>
              </a:rPr>
              <a:t>Student buddy families</a:t>
            </a:r>
          </a:p>
          <a:p>
            <a:pPr marL="171450" indent="-171450">
              <a:buFont typeface="Wingdings" panose="05000000000000000000" pitchFamily="2" charset="2"/>
              <a:buChar char="«"/>
            </a:pPr>
            <a:endParaRPr lang="en-GB" sz="1000" dirty="0">
              <a:solidFill>
                <a:schemeClr val="dk1"/>
              </a:solidFill>
              <a:latin typeface="Calibri"/>
              <a:cs typeface="Calibri"/>
              <a:sym typeface="Calibri"/>
            </a:endParaRPr>
          </a:p>
          <a:p>
            <a:pPr marL="171450" indent="-171450">
              <a:buFont typeface="Wingdings" panose="05000000000000000000" pitchFamily="2" charset="2"/>
              <a:buChar char="«"/>
            </a:pPr>
            <a:r>
              <a:rPr lang="en-GB" sz="1000" dirty="0">
                <a:solidFill>
                  <a:schemeClr val="dk1"/>
                </a:solidFill>
                <a:latin typeface="Calibri"/>
                <a:cs typeface="Calibri"/>
                <a:sym typeface="Calibri"/>
              </a:rPr>
              <a:t>Regular staff peer-observation</a:t>
            </a:r>
          </a:p>
          <a:p>
            <a:pPr marL="171450" indent="-171450">
              <a:buFont typeface="Wingdings" panose="05000000000000000000" pitchFamily="2" charset="2"/>
              <a:buChar char="«"/>
            </a:pPr>
            <a:endParaRPr lang="en-GB" sz="1000" dirty="0">
              <a:solidFill>
                <a:schemeClr val="dk1"/>
              </a:solidFill>
              <a:latin typeface="Calibri"/>
              <a:cs typeface="Calibri"/>
              <a:sym typeface="Calibri"/>
            </a:endParaRPr>
          </a:p>
          <a:p>
            <a:pPr marL="171450" indent="-171450">
              <a:buFont typeface="Wingdings" panose="05000000000000000000" pitchFamily="2" charset="2"/>
              <a:buChar char="«"/>
            </a:pPr>
            <a:r>
              <a:rPr lang="en-GB" sz="1000" dirty="0">
                <a:solidFill>
                  <a:srgbClr val="53B0C9"/>
                </a:solidFill>
                <a:latin typeface="Calibri"/>
                <a:ea typeface="Calibri"/>
                <a:cs typeface="Calibri"/>
                <a:sym typeface="Calibri"/>
                <a:hlinkClick r:id="rId57">
                  <a:extLst>
                    <a:ext uri="{A12FA001-AC4F-418D-AE19-62706E023703}">
                      <ahyp:hlinkClr xmlns:ahyp="http://schemas.microsoft.com/office/drawing/2018/hyperlinkcolor" val="tx"/>
                    </a:ext>
                  </a:extLst>
                </a:hlinkClick>
              </a:rPr>
              <a:t>Co-creation</a:t>
            </a:r>
            <a:r>
              <a:rPr lang="en-GB" sz="1000" dirty="0">
                <a:solidFill>
                  <a:schemeClr val="dk1"/>
                </a:solidFill>
                <a:latin typeface="Calibri"/>
                <a:ea typeface="Calibri"/>
                <a:cs typeface="Calibri"/>
                <a:sym typeface="Calibri"/>
              </a:rPr>
              <a:t> e.g. student lecturers</a:t>
            </a:r>
            <a:endParaRPr lang="en-GB" sz="1000" dirty="0"/>
          </a:p>
          <a:p>
            <a:pPr marL="171450" indent="-171450">
              <a:buFont typeface="Wingdings" panose="05000000000000000000" pitchFamily="2" charset="2"/>
              <a:buChar char="«"/>
            </a:pPr>
            <a:endParaRPr lang="en-GB" sz="1000" dirty="0"/>
          </a:p>
        </p:txBody>
      </p:sp>
      <p:pic>
        <p:nvPicPr>
          <p:cNvPr id="3" name="Picture 2" descr="Transparent Student Cartoon Png - Student Doing Work Cartoon, Png Download  , Transparent Png Image - PNGitem">
            <a:extLst>
              <a:ext uri="{FF2B5EF4-FFF2-40B4-BE49-F238E27FC236}">
                <a16:creationId xmlns:a16="http://schemas.microsoft.com/office/drawing/2014/main" id="{A044AE77-8DB2-4012-95E5-B5BBAECBE904}"/>
              </a:ext>
            </a:extLst>
          </p:cNvPr>
          <p:cNvPicPr>
            <a:picLocks noChangeAspect="1" noChangeArrowheads="1"/>
          </p:cNvPicPr>
          <p:nvPr/>
        </p:nvPicPr>
        <p:blipFill>
          <a:blip r:embed="rId58">
            <a:extLst>
              <a:ext uri="{BEBA8EAE-BF5A-486C-A8C5-ECC9F3942E4B}">
                <a14:imgProps xmlns:a14="http://schemas.microsoft.com/office/drawing/2010/main">
                  <a14:imgLayer r:embed="rId59">
                    <a14:imgEffect>
                      <a14:backgroundRemoval t="9900" b="91546" l="10000" r="90000">
                        <a14:foregroundMark x1="23140" y1="25806" x2="23256" y2="43715"/>
                        <a14:foregroundMark x1="22907" y1="43715" x2="21512" y2="46719"/>
                        <a14:foregroundMark x1="52442" y1="48387" x2="58140" y2="51279"/>
                        <a14:foregroundMark x1="70233" y1="56618" x2="70930" y2="72080"/>
                        <a14:foregroundMark x1="78256" y1="67853" x2="67674" y2="68076"/>
                        <a14:foregroundMark x1="65116" y1="60734" x2="68372" y2="69855"/>
                        <a14:foregroundMark x1="53023" y1="91546" x2="53023" y2="91546"/>
                        <a14:foregroundMark x1="64535" y1="59622" x2="75000" y2="70745"/>
                        <a14:foregroundMark x1="74070" y1="60734" x2="71860" y2="64961"/>
                        <a14:foregroundMark x1="57907" y1="46274" x2="40000" y2="54950"/>
                        <a14:backgroundMark x1="53023" y1="24249" x2="58837" y2="39711"/>
                        <a14:backgroundMark x1="58837" y1="39711" x2="58837" y2="40044"/>
                        <a14:backgroundMark x1="29884" y1="41379" x2="29884" y2="41379"/>
                        <a14:backgroundMark x1="30233" y1="59177" x2="30233" y2="59177"/>
                        <a14:backgroundMark x1="32093" y1="68743" x2="32093" y2="68743"/>
                        <a14:backgroundMark x1="47326" y1="66852" x2="47326" y2="66852"/>
                        <a14:backgroundMark x1="58837" y1="65628" x2="58837" y2="65628"/>
                        <a14:backgroundMark x1="64186" y1="54727" x2="64186" y2="54727"/>
                        <a14:backgroundMark x1="39651" y1="68743" x2="39651" y2="68743"/>
                        <a14:backgroundMark x1="39070" y1="65072" x2="39070" y2="65072"/>
                        <a14:backgroundMark x1="39651" y1="63515" x2="39651" y2="63515"/>
                        <a14:backgroundMark x1="14186" y1="57063" x2="14186" y2="57063"/>
                        <a14:backgroundMark x1="14186" y1="54171" x2="14186" y2="54171"/>
                        <a14:backgroundMark x1="82674" y1="53281" x2="82674" y2="53281"/>
                        <a14:backgroundMark x1="83488" y1="55840" x2="83488" y2="55840"/>
                        <a14:backgroundMark x1="38837" y1="9121" x2="53953" y2="29477"/>
                        <a14:backgroundMark x1="14884" y1="39822" x2="14884" y2="39822"/>
                        <a14:backgroundMark x1="14302" y1="68409" x2="14302" y2="68409"/>
                        <a14:backgroundMark x1="48605" y1="74750" x2="48605" y2="74750"/>
                        <a14:backgroundMark x1="40698" y1="88765" x2="40698" y2="88765"/>
                        <a14:backgroundMark x1="39651" y1="84205" x2="39651" y2="84205"/>
                        <a14:backgroundMark x1="39651" y1="75640" x2="39651" y2="75640"/>
                        <a14:backgroundMark x1="39651" y1="78087" x2="39651" y2="78087"/>
                        <a14:backgroundMark x1="81744" y1="49833" x2="81744" y2="49833"/>
                        <a14:backgroundMark x1="79070" y1="59956" x2="79070" y2="59956"/>
                        <a14:backgroundMark x1="82209" y1="65072" x2="82209" y2="65072"/>
                        <a14:backgroundMark x1="81047" y1="67408" x2="81047" y2="67408"/>
                        <a14:backgroundMark x1="70465" y1="75306" x2="70465" y2="75306"/>
                        <a14:backgroundMark x1="15233" y1="68632" x2="15233" y2="68632"/>
                        <a14:backgroundMark x1="29535" y1="57508" x2="29535" y2="57508"/>
                        <a14:backgroundMark x1="32093" y1="51947" x2="32093" y2="51947"/>
                        <a14:backgroundMark x1="39651" y1="70857" x2="39651" y2="70857"/>
                        <a14:backgroundMark x1="39651" y1="73192" x2="39651" y2="73192"/>
                        <a14:backgroundMark x1="39651" y1="80868" x2="39651" y2="80868"/>
                      </a14:backgroundRemoval>
                    </a14:imgEffect>
                  </a14:imgLayer>
                </a14:imgProps>
              </a:ext>
              <a:ext uri="{28A0092B-C50C-407E-A947-70E740481C1C}">
                <a14:useLocalDpi xmlns:a14="http://schemas.microsoft.com/office/drawing/2010/main" val="0"/>
              </a:ext>
            </a:extLst>
          </a:blip>
          <a:srcRect/>
          <a:stretch>
            <a:fillRect/>
          </a:stretch>
        </p:blipFill>
        <p:spPr bwMode="auto">
          <a:xfrm>
            <a:off x="5498274" y="4945125"/>
            <a:ext cx="583181" cy="6095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1708F9F5-69FE-4DED-AD41-FF7F7C8F651A}"/>
              </a:ext>
            </a:extLst>
          </p:cNvPr>
          <p:cNvPicPr>
            <a:picLocks noChangeAspect="1" noChangeArrowheads="1"/>
          </p:cNvPicPr>
          <p:nvPr/>
        </p:nvPicPr>
        <p:blipFill>
          <a:blip r:embed="rId60">
            <a:extLst>
              <a:ext uri="{28A0092B-C50C-407E-A947-70E740481C1C}">
                <a14:useLocalDpi xmlns:a14="http://schemas.microsoft.com/office/drawing/2010/main" val="0"/>
              </a:ext>
            </a:extLst>
          </a:blip>
          <a:srcRect/>
          <a:stretch>
            <a:fillRect/>
          </a:stretch>
        </p:blipFill>
        <p:spPr bwMode="auto">
          <a:xfrm>
            <a:off x="1911838" y="1217938"/>
            <a:ext cx="737700" cy="737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1884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3200"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1511" fill="hold"/>
                                        <p:tgtEl>
                                          <p:spTgt spid="19"/>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61217" fill="hold"/>
                                        <p:tgtEl>
                                          <p:spTgt spid="20"/>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56736" fill="hold"/>
                                        <p:tgtEl>
                                          <p:spTgt spid="22"/>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59267" fill="hold"/>
                                        <p:tgtEl>
                                          <p:spTgt spid="23"/>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48400"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11"/>
                </p:tgtEl>
              </p:cMediaNode>
            </p:audio>
            <p:audio>
              <p:cMediaNode vol="80000">
                <p:cTn id="28" fill="hold" display="0">
                  <p:stCondLst>
                    <p:cond delay="indefinite"/>
                  </p:stCondLst>
                  <p:endCondLst>
                    <p:cond evt="onStopAudio" delay="0">
                      <p:tgtEl>
                        <p:sldTgt/>
                      </p:tgtEl>
                    </p:cond>
                  </p:endCondLst>
                </p:cTn>
                <p:tgtEl>
                  <p:spTgt spid="19"/>
                </p:tgtEl>
              </p:cMediaNode>
            </p:audio>
            <p:audio>
              <p:cMediaNode vol="80000">
                <p:cTn id="29" fill="hold" display="0">
                  <p:stCondLst>
                    <p:cond delay="indefinite"/>
                  </p:stCondLst>
                  <p:endCondLst>
                    <p:cond evt="onStopAudio" delay="0">
                      <p:tgtEl>
                        <p:sldTgt/>
                      </p:tgtEl>
                    </p:cond>
                  </p:endCondLst>
                </p:cTn>
                <p:tgtEl>
                  <p:spTgt spid="20"/>
                </p:tgtEl>
              </p:cMediaNode>
            </p:audio>
            <p:audio>
              <p:cMediaNode vol="80000">
                <p:cTn id="30" fill="hold" display="0">
                  <p:stCondLst>
                    <p:cond delay="indefinite"/>
                  </p:stCondLst>
                  <p:endCondLst>
                    <p:cond evt="onStopAudio" delay="0">
                      <p:tgtEl>
                        <p:sldTgt/>
                      </p:tgtEl>
                    </p:cond>
                  </p:endCondLst>
                </p:cTn>
                <p:tgtEl>
                  <p:spTgt spid="22"/>
                </p:tgtEl>
              </p:cMediaNode>
            </p:audio>
            <p:audio>
              <p:cMediaNode vol="80000">
                <p:cTn id="31" fill="hold" display="0">
                  <p:stCondLst>
                    <p:cond delay="indefinite"/>
                  </p:stCondLst>
                  <p:endCondLst>
                    <p:cond evt="onStopAudio" delay="0">
                      <p:tgtEl>
                        <p:sldTgt/>
                      </p:tgtEl>
                    </p:cond>
                  </p:endCondLst>
                </p:cTn>
                <p:tgtEl>
                  <p:spTgt spid="23"/>
                </p:tgtEl>
              </p:cMediaNode>
            </p:audio>
            <p:audio>
              <p:cMediaNode vol="80000">
                <p:cTn id="32" fill="hold" display="0">
                  <p:stCondLst>
                    <p:cond delay="indefinite"/>
                  </p:stCondLst>
                  <p:endCondLst>
                    <p:cond evt="onStopAudio" delay="0">
                      <p:tgtEl>
                        <p:sldTgt/>
                      </p:tgtEl>
                    </p:cond>
                  </p:endCondLst>
                </p:cTn>
                <p:tgtEl>
                  <p:spTgt spid="24"/>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PRESGUID" val="37002574-bde3-46d3-9128-52265086ce95"/>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E1752E067AC8E4887EE42D2725A8328" ma:contentTypeVersion="10" ma:contentTypeDescription="Create a new document." ma:contentTypeScope="" ma:versionID="15f682d8e3c4b1f0fbab7efc10a923dc">
  <xsd:schema xmlns:xsd="http://www.w3.org/2001/XMLSchema" xmlns:xs="http://www.w3.org/2001/XMLSchema" xmlns:p="http://schemas.microsoft.com/office/2006/metadata/properties" xmlns:ns2="ef6794c4-9278-43c5-b03c-4ffd80cfd7c1" xmlns:ns3="d4e07136-391e-4ba4-8966-f58ba7a8f7d1" targetNamespace="http://schemas.microsoft.com/office/2006/metadata/properties" ma:root="true" ma:fieldsID="7e20fb1aac8733dd018960eefce03de9" ns2:_="" ns3:_="">
    <xsd:import namespace="ef6794c4-9278-43c5-b03c-4ffd80cfd7c1"/>
    <xsd:import namespace="d4e07136-391e-4ba4-8966-f58ba7a8f7d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6794c4-9278-43c5-b03c-4ffd80cfd7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4e07136-391e-4ba4-8966-f58ba7a8f7d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4F23DAA-4916-4252-ABA6-5708F2D13CA9}">
  <ds:schemaRefs>
    <ds:schemaRef ds:uri="http://schemas.microsoft.com/sharepoint/v3/contenttype/forms"/>
  </ds:schemaRefs>
</ds:datastoreItem>
</file>

<file path=customXml/itemProps2.xml><?xml version="1.0" encoding="utf-8"?>
<ds:datastoreItem xmlns:ds="http://schemas.openxmlformats.org/officeDocument/2006/customXml" ds:itemID="{C5EC8ADC-2B01-4980-9FBC-C4F88967DC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6794c4-9278-43c5-b03c-4ffd80cfd7c1"/>
    <ds:schemaRef ds:uri="d4e07136-391e-4ba4-8966-f58ba7a8f7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2F53501-185E-4C13-ADF3-88CE605FD21C}">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126</TotalTime>
  <Words>998</Words>
  <Application>Microsoft Office PowerPoint</Application>
  <PresentationFormat>Widescreen</PresentationFormat>
  <Paragraphs>69</Paragraphs>
  <Slides>1</Slides>
  <Notes>1</Notes>
  <HiddenSlides>0</HiddenSlides>
  <MMClips>6</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Wingdings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 Rushworth</dc:creator>
  <cp:lastModifiedBy>Trevor.Collins</cp:lastModifiedBy>
  <cp:revision>23</cp:revision>
  <dcterms:created xsi:type="dcterms:W3CDTF">2021-05-18T09:09:22Z</dcterms:created>
  <dcterms:modified xsi:type="dcterms:W3CDTF">2021-06-27T15:16:35Z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0x010100CE1752E067AC8E4887EE42D2725A8328</vt:lpwstr>
  </property>
</Properties>
</file>