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EF006D-BEAC-4000-9287-72E6F8380EA0}" v="7" dt="2021-06-27T15:17:20.2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02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ina Swali" userId="f20ac28a-5f58-4072-b29a-e44e5ebce2cd" providerId="ADAL" clId="{4DAF8F71-3F9A-40CB-A6C1-53CA3DD6817C}"/>
    <pc:docChg chg="custSel modSld">
      <pc:chgData name="Angelina Swali" userId="f20ac28a-5f58-4072-b29a-e44e5ebce2cd" providerId="ADAL" clId="{4DAF8F71-3F9A-40CB-A6C1-53CA3DD6817C}" dt="2021-06-24T10:19:21.081" v="568" actId="20577"/>
      <pc:docMkLst>
        <pc:docMk/>
      </pc:docMkLst>
      <pc:sldChg chg="addSp modSp mod">
        <pc:chgData name="Angelina Swali" userId="f20ac28a-5f58-4072-b29a-e44e5ebce2cd" providerId="ADAL" clId="{4DAF8F71-3F9A-40CB-A6C1-53CA3DD6817C}" dt="2021-06-24T10:19:21.081" v="568" actId="20577"/>
        <pc:sldMkLst>
          <pc:docMk/>
          <pc:sldMk cId="366968745" sldId="257"/>
        </pc:sldMkLst>
        <pc:spChg chg="add mod">
          <ac:chgData name="Angelina Swali" userId="f20ac28a-5f58-4072-b29a-e44e5ebce2cd" providerId="ADAL" clId="{4DAF8F71-3F9A-40CB-A6C1-53CA3DD6817C}" dt="2021-06-24T10:19:21.081" v="568" actId="20577"/>
          <ac:spMkLst>
            <pc:docMk/>
            <pc:sldMk cId="366968745" sldId="257"/>
            <ac:spMk id="2" creationId="{E5DE376F-C691-418E-A1E7-555781FE0C79}"/>
          </ac:spMkLst>
        </pc:spChg>
        <pc:spChg chg="mod">
          <ac:chgData name="Angelina Swali" userId="f20ac28a-5f58-4072-b29a-e44e5ebce2cd" providerId="ADAL" clId="{4DAF8F71-3F9A-40CB-A6C1-53CA3DD6817C}" dt="2021-06-10T13:14:55.861" v="418" actId="1035"/>
          <ac:spMkLst>
            <pc:docMk/>
            <pc:sldMk cId="366968745" sldId="257"/>
            <ac:spMk id="7" creationId="{5AEC4DED-15E5-4A2E-B733-DDE5537D94A5}"/>
          </ac:spMkLst>
        </pc:spChg>
        <pc:spChg chg="mod">
          <ac:chgData name="Angelina Swali" userId="f20ac28a-5f58-4072-b29a-e44e5ebce2cd" providerId="ADAL" clId="{4DAF8F71-3F9A-40CB-A6C1-53CA3DD6817C}" dt="2021-06-24T10:09:56.293" v="488" actId="1035"/>
          <ac:spMkLst>
            <pc:docMk/>
            <pc:sldMk cId="366968745" sldId="257"/>
            <ac:spMk id="10" creationId="{3BCC613C-E7AE-4A90-A75C-D6B7FA6A5ACE}"/>
          </ac:spMkLst>
        </pc:spChg>
        <pc:spChg chg="mod">
          <ac:chgData name="Angelina Swali" userId="f20ac28a-5f58-4072-b29a-e44e5ebce2cd" providerId="ADAL" clId="{4DAF8F71-3F9A-40CB-A6C1-53CA3DD6817C}" dt="2021-06-10T13:14:55.861" v="418" actId="1035"/>
          <ac:spMkLst>
            <pc:docMk/>
            <pc:sldMk cId="366968745" sldId="257"/>
            <ac:spMk id="12" creationId="{ACF51297-1B7B-4D04-ACEC-145EAB95D88A}"/>
          </ac:spMkLst>
        </pc:spChg>
        <pc:spChg chg="add mod">
          <ac:chgData name="Angelina Swali" userId="f20ac28a-5f58-4072-b29a-e44e5ebce2cd" providerId="ADAL" clId="{4DAF8F71-3F9A-40CB-A6C1-53CA3DD6817C}" dt="2021-06-24T10:09:50.121" v="476" actId="1035"/>
          <ac:spMkLst>
            <pc:docMk/>
            <pc:sldMk cId="366968745" sldId="257"/>
            <ac:spMk id="14" creationId="{E2D1F4CA-8885-4603-BCA3-4DECF8E808B4}"/>
          </ac:spMkLst>
        </pc:spChg>
        <pc:spChg chg="add mod">
          <ac:chgData name="Angelina Swali" userId="f20ac28a-5f58-4072-b29a-e44e5ebce2cd" providerId="ADAL" clId="{4DAF8F71-3F9A-40CB-A6C1-53CA3DD6817C}" dt="2021-06-24T10:09:50.121" v="476" actId="1035"/>
          <ac:spMkLst>
            <pc:docMk/>
            <pc:sldMk cId="366968745" sldId="257"/>
            <ac:spMk id="17" creationId="{A5D6346F-4F5A-4F79-AEA4-30328BA3FFD3}"/>
          </ac:spMkLst>
        </pc:spChg>
        <pc:picChg chg="mod">
          <ac:chgData name="Angelina Swali" userId="f20ac28a-5f58-4072-b29a-e44e5ebce2cd" providerId="ADAL" clId="{4DAF8F71-3F9A-40CB-A6C1-53CA3DD6817C}" dt="2021-06-10T13:14:55.861" v="418" actId="1035"/>
          <ac:picMkLst>
            <pc:docMk/>
            <pc:sldMk cId="366968745" sldId="257"/>
            <ac:picMk id="8" creationId="{8516B23C-2ED8-423D-B92A-F2549A45042F}"/>
          </ac:picMkLst>
        </pc:picChg>
        <pc:picChg chg="add mod">
          <ac:chgData name="Angelina Swali" userId="f20ac28a-5f58-4072-b29a-e44e5ebce2cd" providerId="ADAL" clId="{4DAF8F71-3F9A-40CB-A6C1-53CA3DD6817C}" dt="2021-06-24T10:09:50.121" v="476" actId="1035"/>
          <ac:picMkLst>
            <pc:docMk/>
            <pc:sldMk cId="366968745" sldId="257"/>
            <ac:picMk id="16" creationId="{A27E3BBC-7469-4746-9ECF-6F0203EF059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C7F63-B618-42E0-B760-78268D576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A773E8-0F5B-4D97-828D-CCE9E691F8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C526A-C277-49FD-A0EC-8F1E0F13F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10614-5994-4801-A767-DC7ABC96A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539A4-D171-4392-869B-542478D7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7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29C1F-23CA-464D-BC86-245438B15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5549F-12C3-4454-B8B9-F4BBB9B0C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DBDE5-7114-4902-AEE8-03A39ED9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24B5F-A0B3-4692-B1DB-BA4C8AF95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F29A1-2546-4054-99BC-3AD6B2260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93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DA92E-16F0-4EE7-9369-9527F074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6A1DEB-5874-426E-AE65-738BA3590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503B0-0458-4005-B940-3D51B1354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5A0CF-A9DF-47BF-9FCB-6574B053C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809F6-681C-497A-90ED-F3AD5F000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900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9EDD6-879F-4AC4-BE76-A31FD7812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E462A-758F-43CC-AF24-D91AFA81E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343E0-C963-490B-B0F0-71439B926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F205D-4D97-4470-9A12-2D157B230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0512C-33DA-498A-94DE-8BAE5161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9ABD9-426C-4CD1-80AB-D50926228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150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0C093-6B68-43FC-A4B8-0C7EB3369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05BDE-05E5-407D-8F00-AE5E32663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933DB9-189D-426D-83DB-87C2B67C8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66E0EF-D2EA-4D1F-AF6D-D6703D3CA3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2C8EE3-75C6-43C5-A54D-8104189201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83588A-F53C-442B-8934-C66D7B5BA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3C83B2-3C1D-4DF5-8A8F-97D6571F4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F0CF9B-F61F-4A6C-BED3-B0F6F2740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0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19EAD-3767-46B3-ACC4-167C3D85D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1FE24-1F14-4F53-8587-AAB9AD376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DF86A8-8EF6-4DFE-BA2F-BD0B9FC7B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0B38E6-E677-47DB-A83D-2CDBC928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463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B444C8-8E9E-492F-BBC2-BD9C18887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FCC899-4536-4034-B05B-3BA5FDD6B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FFDD5-CA51-4E12-A5C7-B9D677765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862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1032D-DD8E-4236-A18D-B96639507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9B8AC-3427-4F4D-A98C-15D501A9E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E5888-A1B6-48D7-9B90-7AE3ED0A18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84320-7444-4822-BF73-725C4844B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223A4-19DE-4AEC-A048-D8B86A6CD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EC9F3-8875-4ECB-A3DD-C46D943C6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644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4B38E-A0C2-4AF5-81E3-6EC994269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523026-DB28-486E-8245-F56E80D00E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3A523-2F18-4428-A471-F3AC5F79A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A68D86-77B3-449A-B70F-56E831E64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488483-5398-4B63-8D5B-5C6D0E8A2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3D44DC-1A84-4E53-ABA4-21BA87F0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042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A283-9393-471C-BAC0-A6EDEF355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42E960-CEFD-4579-B94B-A7A839DDB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81B62-9409-4DA5-82CB-7B918A01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B37B5-0BA2-4BB2-A31D-C70059C54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EE3B8-DA9E-4834-B9A0-BC127B7FF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31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06EE7E-5A91-451F-8D8B-AD4C102DBF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966203-AC2D-46E7-80D6-83525E591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BEBBA-A7A0-41EF-8B3B-D5999A85D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1F59-5110-49CB-BA02-EF92E2837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1B4CB-B396-4986-8906-26B93A68A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78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FB8327-E1CF-4CC8-8265-B0711DAC3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6DFBC-9949-43C5-975C-6403DC292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13044-0BC0-4659-84E1-D667D67DAF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3D178-5C3D-48E0-BED2-85459AD21AA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DD474-FAD9-4D18-A54D-F664EC237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B3C41-E907-4C65-B917-ED7977C5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158FE-276B-47AF-9EE5-7A92EAB612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441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9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D597F1-55D2-4B90-992C-536C6BA84CD0}"/>
              </a:ext>
            </a:extLst>
          </p:cNvPr>
          <p:cNvSpPr txBox="1"/>
          <p:nvPr/>
        </p:nvSpPr>
        <p:spPr>
          <a:xfrm>
            <a:off x="163348" y="209113"/>
            <a:ext cx="1186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				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171AAA-37DB-4849-802C-BAC50C57F7EE}"/>
              </a:ext>
            </a:extLst>
          </p:cNvPr>
          <p:cNvSpPr txBox="1"/>
          <p:nvPr/>
        </p:nvSpPr>
        <p:spPr>
          <a:xfrm>
            <a:off x="2570921" y="99901"/>
            <a:ext cx="9356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800" b="0" i="0" u="none" strike="noStrike" baseline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180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Encouraging and supporting group interaction and discourse in a one week session </a:t>
            </a:r>
            <a:endParaRPr lang="en-GB" sz="1800" b="0" i="0" u="none" strike="noStrike" baseline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1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A Swali, J Wayte, H Corbett and J Jia </a:t>
            </a:r>
            <a:endParaRPr lang="en-GB" sz="1800" b="0" i="0" u="none" strike="noStrike" baseline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1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School of Biosciences, University of Nottingham, Sutton Bonington Campus, LE12 5RD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930444A-89BC-4001-BCAD-66EBC7513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48" y="424696"/>
            <a:ext cx="2285989" cy="8481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EC4DED-15E5-4A2E-B733-DDE5537D94A5}"/>
              </a:ext>
            </a:extLst>
          </p:cNvPr>
          <p:cNvSpPr txBox="1"/>
          <p:nvPr/>
        </p:nvSpPr>
        <p:spPr>
          <a:xfrm>
            <a:off x="163348" y="1409797"/>
            <a:ext cx="31762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b="1" dirty="0"/>
              <a:t>Background:</a:t>
            </a:r>
          </a:p>
          <a:p>
            <a:pPr algn="just"/>
            <a:r>
              <a:rPr lang="en-GB" sz="1600" dirty="0"/>
              <a:t>Replacing an interactive classroom session with a week of online activities, to support the design and execution of scientific research projects. The aim was also to encourage group working and confidence during a one-year course impacted by the pandemic.</a:t>
            </a:r>
          </a:p>
          <a:p>
            <a:pPr algn="just"/>
            <a:endParaRPr lang="en-GB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16B23C-2ED8-423D-B92A-F2549A450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1467" y="1410202"/>
            <a:ext cx="5527094" cy="35162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CC613C-E7AE-4A90-A75C-D6B7FA6A5ACE}"/>
              </a:ext>
            </a:extLst>
          </p:cNvPr>
          <p:cNvSpPr txBox="1"/>
          <p:nvPr/>
        </p:nvSpPr>
        <p:spPr>
          <a:xfrm>
            <a:off x="3521467" y="4787301"/>
            <a:ext cx="5527094" cy="4693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300" dirty="0"/>
              <a:t>Figure 1: The Gilly Salmon 5 Stage Model</a:t>
            </a:r>
            <a:r>
              <a:rPr lang="en-GB" sz="1400" dirty="0"/>
              <a:t> </a:t>
            </a:r>
            <a:r>
              <a:rPr lang="en-GB" sz="1000" dirty="0"/>
              <a:t>(https://www.gillysalmon.com/five-stage-model.html#)</a:t>
            </a:r>
            <a:endParaRPr lang="en-GB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940877-C526-4832-BEC8-BDF335CD7FCF}"/>
              </a:ext>
            </a:extLst>
          </p:cNvPr>
          <p:cNvSpPr txBox="1"/>
          <p:nvPr/>
        </p:nvSpPr>
        <p:spPr>
          <a:xfrm>
            <a:off x="163348" y="4186981"/>
            <a:ext cx="3176200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Method:</a:t>
            </a:r>
          </a:p>
          <a:p>
            <a:r>
              <a:rPr lang="en-GB" sz="1600" dirty="0"/>
              <a:t>Gilly Salmon’s 5 stage model (see Fig. 1) was used to structure a developmental process. Students were motivated to take part in simple online conversations which became more scientific in nature. Through the steps, they learnt to collaborate and give each other feedback.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F51297-1B7B-4D04-ACEC-145EAB95D88A}"/>
              </a:ext>
            </a:extLst>
          </p:cNvPr>
          <p:cNvSpPr txBox="1"/>
          <p:nvPr/>
        </p:nvSpPr>
        <p:spPr>
          <a:xfrm>
            <a:off x="9298745" y="1409797"/>
            <a:ext cx="2628211" cy="30777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Result:</a:t>
            </a:r>
          </a:p>
          <a:p>
            <a:r>
              <a:rPr lang="en-GB" sz="1600" dirty="0"/>
              <a:t>Compared to previous years where students had a single classroom session, this online approach built up students’ expertise in learning and working together. Not only did they have a more pro-active final session, but their critical thinking and problem solving skills were more developed.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D1A1F1-9691-4D04-AAA3-CDDA83B118D0}"/>
              </a:ext>
            </a:extLst>
          </p:cNvPr>
          <p:cNvSpPr txBox="1"/>
          <p:nvPr/>
        </p:nvSpPr>
        <p:spPr>
          <a:xfrm>
            <a:off x="9298745" y="4768948"/>
            <a:ext cx="2628211" cy="18466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Conclusion:</a:t>
            </a:r>
          </a:p>
          <a:p>
            <a:r>
              <a:rPr lang="en-GB" sz="1600" dirty="0"/>
              <a:t>Taking students on a journey in the run-up to an online teaching session only requires 10 minutes/day of their time, but leads to a better outcome.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EA4096B2-A7C9-4CF7-87FE-697127F17C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DE376F-C691-418E-A1E7-555781FE0C79}"/>
              </a:ext>
            </a:extLst>
          </p:cNvPr>
          <p:cNvSpPr txBox="1"/>
          <p:nvPr/>
        </p:nvSpPr>
        <p:spPr>
          <a:xfrm>
            <a:off x="3511824" y="5327378"/>
            <a:ext cx="5536737" cy="14927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300" dirty="0"/>
              <a:t>The 5 steps used in this session:</a:t>
            </a:r>
          </a:p>
          <a:p>
            <a:r>
              <a:rPr lang="en-GB" sz="1300" dirty="0"/>
              <a:t>1) Students asked each other Qs designed to extract lots of </a:t>
            </a:r>
            <a:r>
              <a:rPr lang="en-GB" sz="1300"/>
              <a:t>useful information.</a:t>
            </a:r>
            <a:endParaRPr lang="en-GB" sz="1300" dirty="0"/>
          </a:p>
          <a:p>
            <a:r>
              <a:rPr lang="en-GB" sz="1300" dirty="0"/>
              <a:t>2) Provided each other with feedback on question construction.</a:t>
            </a:r>
          </a:p>
          <a:p>
            <a:r>
              <a:rPr lang="en-GB" sz="1300" dirty="0"/>
              <a:t>3) Moved onto framing scientific questions to problem solve, received tutor feedback on questions asked.</a:t>
            </a:r>
          </a:p>
          <a:p>
            <a:r>
              <a:rPr lang="en-GB" sz="1300" dirty="0"/>
              <a:t>4) Collaborated to write aims and objectives and provided feedback to peers.</a:t>
            </a:r>
          </a:p>
          <a:p>
            <a:r>
              <a:rPr lang="en-GB" sz="1300" dirty="0"/>
              <a:t>5) Constructed hypothesis in breakout rooms.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D1F4CA-8885-4603-BCA3-4DECF8E808B4}"/>
              </a:ext>
            </a:extLst>
          </p:cNvPr>
          <p:cNvSpPr txBox="1"/>
          <p:nvPr/>
        </p:nvSpPr>
        <p:spPr>
          <a:xfrm>
            <a:off x="163348" y="1363396"/>
            <a:ext cx="31762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b="1" dirty="0"/>
              <a:t>Background:</a:t>
            </a:r>
          </a:p>
          <a:p>
            <a:pPr algn="just"/>
            <a:r>
              <a:rPr lang="en-GB" sz="1600" dirty="0"/>
              <a:t>Replacing an interactive classroom session with a week of online activities, to support the design and execution of scientific research projects. The aim was also to encourage group working and confidence during a one-year course impacted by the pandemic.</a:t>
            </a:r>
          </a:p>
          <a:p>
            <a:pPr algn="just"/>
            <a:endParaRPr lang="en-GB" sz="14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27E3BBC-7469-4746-9ECF-6F0203EF05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1467" y="1363801"/>
            <a:ext cx="5527094" cy="35162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5D6346F-4F5A-4F79-AEA4-30328BA3FFD3}"/>
              </a:ext>
            </a:extLst>
          </p:cNvPr>
          <p:cNvSpPr txBox="1"/>
          <p:nvPr/>
        </p:nvSpPr>
        <p:spPr>
          <a:xfrm>
            <a:off x="9298745" y="1363396"/>
            <a:ext cx="2628211" cy="30777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Result:</a:t>
            </a:r>
          </a:p>
          <a:p>
            <a:r>
              <a:rPr lang="en-GB" sz="1600" dirty="0"/>
              <a:t>Compared to previous years where students had a single classroom session, this online approach built up students’ expertise in learning and working together. Not only did they have a more pro-active final session, but their critical thinking and problem solving skills were more developed.</a:t>
            </a:r>
          </a:p>
        </p:txBody>
      </p:sp>
    </p:spTree>
    <p:extLst>
      <p:ext uri="{BB962C8B-B14F-4D97-AF65-F5344CB8AC3E}">
        <p14:creationId xmlns:p14="http://schemas.microsoft.com/office/powerpoint/2010/main" val="36696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926"/>
    </mc:Choice>
    <mc:Fallback xmlns="">
      <p:transition spd="slow" advTm="315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7e26bb26-43ca-43db-be20-b2a6c2eb6f8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752E067AC8E4887EE42D2725A8328" ma:contentTypeVersion="10" ma:contentTypeDescription="Create a new document." ma:contentTypeScope="" ma:versionID="15f682d8e3c4b1f0fbab7efc10a923dc">
  <xsd:schema xmlns:xsd="http://www.w3.org/2001/XMLSchema" xmlns:xs="http://www.w3.org/2001/XMLSchema" xmlns:p="http://schemas.microsoft.com/office/2006/metadata/properties" xmlns:ns2="ef6794c4-9278-43c5-b03c-4ffd80cfd7c1" xmlns:ns3="d4e07136-391e-4ba4-8966-f58ba7a8f7d1" targetNamespace="http://schemas.microsoft.com/office/2006/metadata/properties" ma:root="true" ma:fieldsID="7e20fb1aac8733dd018960eefce03de9" ns2:_="" ns3:_="">
    <xsd:import namespace="ef6794c4-9278-43c5-b03c-4ffd80cfd7c1"/>
    <xsd:import namespace="d4e07136-391e-4ba4-8966-f58ba7a8f7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794c4-9278-43c5-b03c-4ffd80cfd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07136-391e-4ba4-8966-f58ba7a8f7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FD72E5-63E8-457F-8588-F8991578B22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A81B27F-5248-4C70-8028-5E2A3A70C9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9E9549-FF54-4AA4-9E13-E7208D6E84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6794c4-9278-43c5-b03c-4ffd80cfd7c1"/>
    <ds:schemaRef ds:uri="d4e07136-391e-4ba4-8966-f58ba7a8f7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413</Words>
  <Application>Microsoft Office PowerPoint</Application>
  <PresentationFormat>Widescreen</PresentationFormat>
  <Paragraphs>24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Angelina Swali</dc:creator>
  <cp:lastModifiedBy>Trevor.Collins</cp:lastModifiedBy>
  <cp:revision>5</cp:revision>
  <dcterms:created xsi:type="dcterms:W3CDTF">2021-03-31T10:44:32Z</dcterms:created>
  <dcterms:modified xsi:type="dcterms:W3CDTF">2021-06-27T15:17:20Z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0x010100CE1752E067AC8E4887EE42D2725A8328</vt:lpwstr>
  </property>
</Properties>
</file>