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31" r:id="rId5"/>
  </p:sldIdLst>
  <p:sldSz cx="12192000" cy="6858000"/>
  <p:notesSz cx="7010400" cy="92964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B7410C-342A-4DAB-82F7-91B5085FEAC2}" v="6" dt="2021-06-27T15:26:40.582"/>
    <p1510:client id="{7696AE9B-68A5-486D-8458-0C1AE87E10A4}" v="3" dt="2021-06-27T19:33:46.2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53" autoAdjust="0"/>
    <p:restoredTop sz="86410" autoAdjust="0"/>
  </p:normalViewPr>
  <p:slideViewPr>
    <p:cSldViewPr snapToGrid="0">
      <p:cViewPr varScale="1">
        <p:scale>
          <a:sx n="96" d="100"/>
          <a:sy n="96" d="100"/>
        </p:scale>
        <p:origin x="152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6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-4937"/>
    </p:cViewPr>
  </p:sorterViewPr>
  <p:notesViewPr>
    <p:cSldViewPr snapToGrid="0">
      <p:cViewPr varScale="1">
        <p:scale>
          <a:sx n="64" d="100"/>
          <a:sy n="64" d="100"/>
        </p:scale>
        <p:origin x="3149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evor.Collins" userId="7534b7c7-3e9f-4437-ba3a-d951ade88885" providerId="ADAL" clId="{7696AE9B-68A5-486D-8458-0C1AE87E10A4}"/>
    <pc:docChg chg="custSel modSld">
      <pc:chgData name="Trevor.Collins" userId="7534b7c7-3e9f-4437-ba3a-d951ade88885" providerId="ADAL" clId="{7696AE9B-68A5-486D-8458-0C1AE87E10A4}" dt="2021-06-27T19:33:39.050" v="0" actId="478"/>
      <pc:docMkLst>
        <pc:docMk/>
      </pc:docMkLst>
      <pc:sldChg chg="delSp mod delAnim">
        <pc:chgData name="Trevor.Collins" userId="7534b7c7-3e9f-4437-ba3a-d951ade88885" providerId="ADAL" clId="{7696AE9B-68A5-486D-8458-0C1AE87E10A4}" dt="2021-06-27T19:33:39.050" v="0" actId="478"/>
        <pc:sldMkLst>
          <pc:docMk/>
          <pc:sldMk cId="438572242" sldId="331"/>
        </pc:sldMkLst>
        <pc:picChg chg="del">
          <ac:chgData name="Trevor.Collins" userId="7534b7c7-3e9f-4437-ba3a-d951ade88885" providerId="ADAL" clId="{7696AE9B-68A5-486D-8458-0C1AE87E10A4}" dt="2021-06-27T19:33:39.050" v="0" actId="478"/>
          <ac:picMkLst>
            <pc:docMk/>
            <pc:sldMk cId="438572242" sldId="331"/>
            <ac:picMk id="3" creationId="{DC24DF2A-AB73-4538-A181-CB6171E257C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8CC96A8-6ED5-4539-87D6-AFCB6A9ADD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501CA9-6E9A-4637-835A-572E070E7F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9" y="1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431E61-F304-4060-A71B-12EF89F2AB62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A7BD09-F700-4294-844B-B16BB42D451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BD03D2-9D32-4973-B2F2-CBB43172B8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9" y="8829676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F62D12-9E5E-493C-BE47-C6A094F24C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103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B1C1C4-A2CA-4E67-A1F5-602634E2BCF5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755DF9-41A9-4B2A-8603-E47104E21A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099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55DF9-41A9-4B2A-8603-E47104E21A8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922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024934-070C-DA4D-AC21-0DC55BDEFACF}"/>
              </a:ext>
            </a:extLst>
          </p:cNvPr>
          <p:cNvSpPr/>
          <p:nvPr userDrawn="1"/>
        </p:nvSpPr>
        <p:spPr>
          <a:xfrm>
            <a:off x="10087429" y="319314"/>
            <a:ext cx="1266371" cy="928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Monday, 4th May 2020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eSTEeM 16th Project Cohort Induction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4F6A-8D54-49B9-8B0E-EEA58E4D3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869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Monday, 4th May 2020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eSTEeM 16th Project Cohort Induction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4F6A-8D54-49B9-8B0E-EEA58E4D3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747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Monday, 4th May 2020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eSTEeM 16th Project Cohort Induction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4F6A-8D54-49B9-8B0E-EEA58E4D334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2414B7-E694-DD45-8C62-70FE79ADDF1F}"/>
              </a:ext>
            </a:extLst>
          </p:cNvPr>
          <p:cNvSpPr/>
          <p:nvPr userDrawn="1"/>
        </p:nvSpPr>
        <p:spPr>
          <a:xfrm>
            <a:off x="10087429" y="319314"/>
            <a:ext cx="1266371" cy="928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358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68107"/>
            <a:ext cx="5181600" cy="480885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368107"/>
            <a:ext cx="5181600" cy="4808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Monday, 4th May 2020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eSTEeM 16th Project Cohort Induction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4F6A-8D54-49B9-8B0E-EEA58E4D3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80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Monday, 4th May 2020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eSTEeM 16th Project Cohort Induction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4F6A-8D54-49B9-8B0E-EEA58E4D3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158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Monday, 4th May 2020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eSTEeM 16th Project Cohort Induction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4F6A-8D54-49B9-8B0E-EEA58E4D3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539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Monday, 4th May 2020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eSTEeM 16th Project Cohort Induction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4F6A-8D54-49B9-8B0E-EEA58E4D3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443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Monday, 4th May 2020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eSTEeM 16th Project Cohort Induction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4F6A-8D54-49B9-8B0E-EEA58E4D3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9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Monday, 4th May 2020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eSTEeM 16th Project Cohort Induction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4F6A-8D54-49B9-8B0E-EEA58E4D3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764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Monday, 4th May 2020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eSTEeM 16th Project Cohort Induction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4F6A-8D54-49B9-8B0E-EEA58E4D3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544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Monday, 4th May 2020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eSTEeM 16th Project Cohort Induction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4F6A-8D54-49B9-8B0E-EEA58E4D3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70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35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51280"/>
            <a:ext cx="10515600" cy="4846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Monday, 4th May 2020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eSTEeM 16th Project Cohort Induction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D4F6A-8D54-49B9-8B0E-EEA58E4D334B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2" descr="Image result for open university logo">
            <a:extLst>
              <a:ext uri="{FF2B5EF4-FFF2-40B4-BE49-F238E27FC236}">
                <a16:creationId xmlns:a16="http://schemas.microsoft.com/office/drawing/2014/main" id="{73F5A3A6-890C-3C44-8E85-866FAD5E91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712" y="361703"/>
            <a:ext cx="1234088" cy="841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02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8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8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8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8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8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wendy.berndt@open.ac.uk" TargetMode="External"/><Relationship Id="rId3" Type="http://schemas.openxmlformats.org/officeDocument/2006/relationships/notesSlide" Target="../notesSlides/notesSlide1.xml"/><Relationship Id="rId7" Type="http://schemas.openxmlformats.org/officeDocument/2006/relationships/hyperlink" Target="mailto:emma.champion@open.ac.uk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hyperlink" Target="mailto:maria.townsend@open.ac.uk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BC9E42-CF55-F942-9572-3ACDE7694071}"/>
              </a:ext>
            </a:extLst>
          </p:cNvPr>
          <p:cNvSpPr txBox="1"/>
          <p:nvPr/>
        </p:nvSpPr>
        <p:spPr>
          <a:xfrm>
            <a:off x="5285678" y="66461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0355B4-B561-421A-8E06-D2A49AF43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7502" y="312158"/>
            <a:ext cx="1605196" cy="11004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46E7F0-9E49-4431-8EB9-672D860D99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219" y="5673617"/>
            <a:ext cx="2856161" cy="8739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AB4D2C9-4B78-4180-B172-5F4CBAF33392}"/>
              </a:ext>
            </a:extLst>
          </p:cNvPr>
          <p:cNvSpPr txBox="1"/>
          <p:nvPr/>
        </p:nvSpPr>
        <p:spPr>
          <a:xfrm>
            <a:off x="542130" y="1431733"/>
            <a:ext cx="4835913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/>
              <a:t>Aims</a:t>
            </a:r>
          </a:p>
          <a:p>
            <a:r>
              <a:rPr lang="en-GB" sz="1400" dirty="0"/>
              <a:t>To develop an understanding of:</a:t>
            </a:r>
            <a:br>
              <a:rPr lang="en-GB" sz="1400" dirty="0"/>
            </a:br>
            <a:r>
              <a:rPr lang="en-GB" sz="1400" dirty="0"/>
              <a:t>1. the value that students attach to less formal Q&amp;A tutorials to support assessment</a:t>
            </a:r>
            <a:br>
              <a:rPr lang="en-GB" sz="1400" dirty="0"/>
            </a:br>
            <a:r>
              <a:rPr lang="en-GB" sz="1400" dirty="0"/>
              <a:t>2. the experience tutors have when facilitating Q&amp;A tutorials.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C68040-482D-4994-950A-D21BFB21C751}"/>
              </a:ext>
            </a:extLst>
          </p:cNvPr>
          <p:cNvSpPr txBox="1"/>
          <p:nvPr/>
        </p:nvSpPr>
        <p:spPr>
          <a:xfrm>
            <a:off x="403219" y="2890807"/>
            <a:ext cx="3813718" cy="9848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/>
              <a:t>Anticipated outcomes</a:t>
            </a:r>
          </a:p>
          <a:p>
            <a:r>
              <a:rPr lang="en-GB" sz="1400" dirty="0"/>
              <a:t>1. increased student confidence with assignments</a:t>
            </a:r>
            <a:br>
              <a:rPr lang="en-GB" sz="1400" dirty="0"/>
            </a:br>
            <a:r>
              <a:rPr lang="en-GB" sz="1400" dirty="0"/>
              <a:t>2. inform tuition strategies </a:t>
            </a:r>
            <a:br>
              <a:rPr lang="en-GB" sz="1400" dirty="0"/>
            </a:br>
            <a:r>
              <a:rPr lang="en-GB" sz="1400" dirty="0"/>
              <a:t>3. provide best practice guide for tutors.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F4AA98-61A7-4E9C-A379-49DDF91DF7E7}"/>
              </a:ext>
            </a:extLst>
          </p:cNvPr>
          <p:cNvSpPr/>
          <p:nvPr/>
        </p:nvSpPr>
        <p:spPr>
          <a:xfrm>
            <a:off x="137531" y="132651"/>
            <a:ext cx="984809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rgbClr val="002060"/>
                </a:solidFill>
                <a:latin typeface="Arial" panose="020B0604020202020204" pitchFamily="34" charset="0"/>
              </a:rPr>
              <a:t>The value to students of Q&amp;A tutorials to support assessment on an Open University Level 1 module.</a:t>
            </a:r>
            <a:br>
              <a:rPr lang="en-GB" sz="1400" b="1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GB" sz="2000" b="1" dirty="0">
                <a:solidFill>
                  <a:srgbClr val="000000"/>
                </a:solidFill>
                <a:latin typeface="Arial" panose="020B0604020202020204" pitchFamily="34" charset="0"/>
                <a:hlinkClick r:id="rId6"/>
              </a:rPr>
              <a:t>Maria Townsend</a:t>
            </a:r>
            <a:r>
              <a:rPr lang="en-GB" sz="2000" b="1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GB" sz="2000" b="1" dirty="0">
                <a:solidFill>
                  <a:srgbClr val="000000"/>
                </a:solidFill>
                <a:latin typeface="Arial" panose="020B0604020202020204" pitchFamily="34" charset="0"/>
                <a:hlinkClick r:id="rId7"/>
              </a:rPr>
              <a:t>Emma Champion</a:t>
            </a:r>
            <a:r>
              <a:rPr lang="en-GB" sz="2000" b="1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GB" sz="2000" b="1" dirty="0">
                <a:solidFill>
                  <a:srgbClr val="000000"/>
                </a:solidFill>
                <a:latin typeface="Arial" panose="020B0604020202020204" pitchFamily="34" charset="0"/>
                <a:hlinkClick r:id="rId8"/>
              </a:rPr>
              <a:t>Wendy Berndt</a:t>
            </a:r>
            <a:endParaRPr lang="en-GB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C5FB7C-00B5-4AAF-8F4C-3C67E1B8DC84}"/>
              </a:ext>
            </a:extLst>
          </p:cNvPr>
          <p:cNvSpPr txBox="1"/>
          <p:nvPr/>
        </p:nvSpPr>
        <p:spPr>
          <a:xfrm>
            <a:off x="5896240" y="1441956"/>
            <a:ext cx="4195778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/>
              <a:t>Tutorial data</a:t>
            </a:r>
          </a:p>
          <a:p>
            <a:r>
              <a:rPr lang="en-GB" sz="1400" dirty="0"/>
              <a:t>1. around 800 individual attendances across 48 Q&amp;A tutorials</a:t>
            </a:r>
            <a:br>
              <a:rPr lang="en-GB" sz="1400" dirty="0"/>
            </a:br>
            <a:r>
              <a:rPr lang="en-GB" sz="1400" dirty="0"/>
              <a:t>2. average attendance per tutorial: 17 students</a:t>
            </a:r>
            <a:br>
              <a:rPr lang="en-GB" sz="1400" dirty="0"/>
            </a:br>
            <a:r>
              <a:rPr lang="en-GB" sz="1400" dirty="0"/>
              <a:t>3. 23% of students attended at least one tutorial</a:t>
            </a:r>
            <a:endParaRPr lang="en-GB" sz="1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83CF3C-9616-4356-AA9F-7D087ECF043E}"/>
              </a:ext>
            </a:extLst>
          </p:cNvPr>
          <p:cNvSpPr txBox="1"/>
          <p:nvPr/>
        </p:nvSpPr>
        <p:spPr>
          <a:xfrm>
            <a:off x="538975" y="4124213"/>
            <a:ext cx="4624326" cy="144655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/>
              <a:t>Observations from tutorials</a:t>
            </a:r>
          </a:p>
          <a:p>
            <a:r>
              <a:rPr lang="en-GB" sz="1400" dirty="0"/>
              <a:t>1. students mainly use the chat to ask questions</a:t>
            </a:r>
          </a:p>
          <a:p>
            <a:r>
              <a:rPr lang="en-GB" sz="1400" dirty="0"/>
              <a:t>2. students arrive at the start, stay to the end to listen to other questions and answers</a:t>
            </a:r>
          </a:p>
          <a:p>
            <a:r>
              <a:rPr lang="en-GB" sz="1400" dirty="0"/>
              <a:t>3. most students reported increased confidence in assignments</a:t>
            </a:r>
            <a:r>
              <a:rPr lang="en-GB" sz="1600" dirty="0"/>
              <a:t>.</a:t>
            </a:r>
            <a:endParaRPr lang="en-GB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6C8B1C-B25A-458C-9CC3-923A5A4F6A1C}"/>
              </a:ext>
            </a:extLst>
          </p:cNvPr>
          <p:cNvSpPr txBox="1"/>
          <p:nvPr/>
        </p:nvSpPr>
        <p:spPr>
          <a:xfrm>
            <a:off x="6505840" y="2872481"/>
            <a:ext cx="4195778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/>
              <a:t>Early student survey highlights</a:t>
            </a:r>
          </a:p>
          <a:p>
            <a:r>
              <a:rPr lang="en-GB" sz="1400" dirty="0"/>
              <a:t>1. </a:t>
            </a:r>
            <a:r>
              <a:rPr lang="en-GB" sz="1400" b="1" dirty="0"/>
              <a:t>95% </a:t>
            </a:r>
            <a:r>
              <a:rPr lang="en-GB" sz="1400" dirty="0"/>
              <a:t>more confident in completing assignments</a:t>
            </a:r>
          </a:p>
          <a:p>
            <a:r>
              <a:rPr lang="en-GB" sz="1400" dirty="0"/>
              <a:t>2. </a:t>
            </a:r>
            <a:r>
              <a:rPr lang="en-GB" sz="1400" b="1" dirty="0"/>
              <a:t>72% </a:t>
            </a:r>
            <a:r>
              <a:rPr lang="en-GB" sz="1400" dirty="0"/>
              <a:t>very likely to attend Q&amp;A tutorials in future</a:t>
            </a:r>
          </a:p>
          <a:p>
            <a:r>
              <a:rPr lang="en-GB" sz="1400" dirty="0"/>
              <a:t>3. </a:t>
            </a:r>
            <a:r>
              <a:rPr lang="en-GB" sz="1400" b="1" dirty="0"/>
              <a:t>68% </a:t>
            </a:r>
            <a:r>
              <a:rPr lang="en-GB" sz="1400" dirty="0"/>
              <a:t>very likely to recommend to others</a:t>
            </a:r>
          </a:p>
          <a:p>
            <a:r>
              <a:rPr lang="en-GB" sz="1400" dirty="0"/>
              <a:t>4. </a:t>
            </a:r>
            <a:r>
              <a:rPr lang="en-GB" sz="1400" b="1" dirty="0"/>
              <a:t>37% </a:t>
            </a:r>
            <a:r>
              <a:rPr lang="en-GB" sz="1400" dirty="0"/>
              <a:t>had a preference for their own tutor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6F7197-5249-4498-9FFF-D3C9447AA86D}"/>
              </a:ext>
            </a:extLst>
          </p:cNvPr>
          <p:cNvSpPr txBox="1"/>
          <p:nvPr/>
        </p:nvSpPr>
        <p:spPr>
          <a:xfrm>
            <a:off x="5493558" y="4303006"/>
            <a:ext cx="5001141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/>
              <a:t>Tutor reflection</a:t>
            </a:r>
          </a:p>
          <a:p>
            <a:r>
              <a:rPr lang="en-GB" sz="1400" dirty="0"/>
              <a:t>‘I confess I was a little doubtful at the outset… But it seems the lack of any formal tutor presentation changes the way students approach the tutorial – a switch from relatively passive consumption to much more active co-production.’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B3E49F-49B5-48DC-A1CE-40ABD4D7AB7A}"/>
              </a:ext>
            </a:extLst>
          </p:cNvPr>
          <p:cNvSpPr txBox="1"/>
          <p:nvPr/>
        </p:nvSpPr>
        <p:spPr>
          <a:xfrm>
            <a:off x="3586698" y="5631232"/>
            <a:ext cx="3813718" cy="830997"/>
          </a:xfrm>
          <a:prstGeom prst="rect">
            <a:avLst/>
          </a:prstGeom>
          <a:noFill/>
          <a:ln w="60325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/>
              <a:t>For one student:</a:t>
            </a:r>
          </a:p>
          <a:p>
            <a:r>
              <a:rPr lang="en-GB" sz="1600" b="1" dirty="0"/>
              <a:t>‘It is the best hour I spend each month since I have been with the OU’.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15AC04F2-344F-46FF-B483-70170AACFE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211" y="2743475"/>
            <a:ext cx="1486354" cy="13505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85722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PRESENTATIONINFO" val="{&quot;DocumentId&quot;:&quot;29ad3a3ebe5e404357d4ecaf534720f0&quot;,&quot;LanguageCode&quot;:&quot;en-US&quot;,&quot;SlideGuids&quot;:[&quot;c9357629-6185-4467-a39f-3b7c432b5c10&quot;,&quot;a4878e81-4d15-4d43-9531-39680c84ecfd&quot;,&quot;f5b398ea-cf7c-4b3e-8177-824a4a8ab1cf&quot;,&quot;c49b6e99-fa39-4211-a779-fc7790e6eed6&quot;,&quot;dd196faf-b12c-483b-aa38-b2c4502e2f6b&quot;,&quot;18aba1ed-efdf-4f22-8d7a-ad6c440525cb&quot;,&quot;7158b587-1b31-406f-8257-87dc7fa3f787&quot;,&quot;05797c85-1add-41f0-b160-1fadf135e4cf&quot;,&quot;adaa4fae-b221-436f-8dba-057a16a6d2e7&quot;,&quot;e72066f0-097a-49a3-a904-6929ad9723e8&quot;,&quot;34c97da7-b5dc-453c-a409-7a366c37ccaf&quot;,&quot;6cc20db3-ea89-47d1-a321-ca87e78ad727&quot;,&quot;6538ee61-a74c-46f4-87b8-1761415f06fa&quot;],&quot;TimeStamp&quot;:&quot;2018-10-04T22:54:38.6356615+01:00&quot;}"/>
  <p:tag name="PRESGUID" val="438287af-2227-45e9-a25e-5162e9f127f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c9357629-6185-4467-a39f-3b7c432b5c10&quot;,&quot;TimeStamp&quot;:&quot;2018-10-04T22:54:38.5658229+01:00&quot;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752E067AC8E4887EE42D2725A8328" ma:contentTypeVersion="10" ma:contentTypeDescription="Create a new document." ma:contentTypeScope="" ma:versionID="15f682d8e3c4b1f0fbab7efc10a923dc">
  <xsd:schema xmlns:xsd="http://www.w3.org/2001/XMLSchema" xmlns:xs="http://www.w3.org/2001/XMLSchema" xmlns:p="http://schemas.microsoft.com/office/2006/metadata/properties" xmlns:ns2="ef6794c4-9278-43c5-b03c-4ffd80cfd7c1" xmlns:ns3="d4e07136-391e-4ba4-8966-f58ba7a8f7d1" targetNamespace="http://schemas.microsoft.com/office/2006/metadata/properties" ma:root="true" ma:fieldsID="7e20fb1aac8733dd018960eefce03de9" ns2:_="" ns3:_="">
    <xsd:import namespace="ef6794c4-9278-43c5-b03c-4ffd80cfd7c1"/>
    <xsd:import namespace="d4e07136-391e-4ba4-8966-f58ba7a8f7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6794c4-9278-43c5-b03c-4ffd80cfd7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e07136-391e-4ba4-8966-f58ba7a8f7d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CDF042-2EAD-43C9-8878-6AA0D46369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276215-9388-43FC-83DA-AD50E0DE521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960B12B-7875-41B0-A3EC-478B3691FA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6794c4-9278-43c5-b03c-4ffd80cfd7c1"/>
    <ds:schemaRef ds:uri="d4e07136-391e-4ba4-8966-f58ba7a8f7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4293</TotalTime>
  <Words>286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Embedding and sustaining inclusive STEM practices</dc:title>
  <dc:creator>Trevor Collins</dc:creator>
  <cp:lastModifiedBy>Trevor.Collins</cp:lastModifiedBy>
  <cp:revision>502</cp:revision>
  <cp:lastPrinted>2018-10-16T09:27:54Z</cp:lastPrinted>
  <dcterms:created xsi:type="dcterms:W3CDTF">2017-05-06T04:58:44Z</dcterms:created>
  <dcterms:modified xsi:type="dcterms:W3CDTF">2021-06-27T19:33:46Z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0x010100CE1752E067AC8E4887EE42D2725A8328</vt:lpwstr>
  </property>
</Properties>
</file>