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4"/>
  </p:sldMasterIdLst>
  <p:sldIdLst>
    <p:sldId id="256" r:id="rId5"/>
  </p:sldIdLst>
  <p:sldSz cx="27000200" cy="19799300"/>
  <p:notesSz cx="6858000" cy="9144000"/>
  <p:custDataLst>
    <p:tags r:id="rId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yesha Hanif" initials="AH" lastIdx="1" clrIdx="0">
    <p:extLst>
      <p:ext uri="{19B8F6BF-5375-455C-9EA6-DF929625EA0E}">
        <p15:presenceInfo xmlns:p15="http://schemas.microsoft.com/office/powerpoint/2012/main" userId="c8b690adee7e796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A3FC"/>
    <a:srgbClr val="83008F"/>
    <a:srgbClr val="B638E2"/>
    <a:srgbClr val="ACF2C3"/>
    <a:srgbClr val="FCD4E6"/>
    <a:srgbClr val="B8B8B8"/>
    <a:srgbClr val="91FDFD"/>
    <a:srgbClr val="CAFAFA"/>
    <a:srgbClr val="FFE7B7"/>
    <a:srgbClr val="FFE2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23FFF9-AC58-4978-B49F-1E8B6AADF958}" v="7" dt="2021-06-27T15:26:52.8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7216" autoAdjust="0"/>
    <p:restoredTop sz="94660"/>
  </p:normalViewPr>
  <p:slideViewPr>
    <p:cSldViewPr snapToGrid="0">
      <p:cViewPr varScale="1">
        <p:scale>
          <a:sx n="30" d="100"/>
          <a:sy n="30" d="100"/>
        </p:scale>
        <p:origin x="1661" y="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tags" Target="tags/tag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 Of Students aware Of The Attainment Gap</c:v>
                </c:pt>
              </c:strCache>
            </c:strRef>
          </c:tx>
          <c:spPr>
            <a:effectLst>
              <a:softEdge rad="0"/>
            </a:effectLst>
          </c:spPr>
          <c:dPt>
            <c:idx val="0"/>
            <c:bubble3D val="0"/>
            <c:spPr>
              <a:solidFill>
                <a:srgbClr val="002060">
                  <a:alpha val="81024"/>
                </a:srgbClr>
              </a:solidFill>
              <a:ln w="19050">
                <a:solidFill>
                  <a:schemeClr val="lt1"/>
                </a:solidFill>
              </a:ln>
              <a:effectLst>
                <a:softEdge rad="0"/>
              </a:effectLst>
            </c:spPr>
            <c:extLst>
              <c:ext xmlns:c16="http://schemas.microsoft.com/office/drawing/2014/chart" uri="{C3380CC4-5D6E-409C-BE32-E72D297353CC}">
                <c16:uniqueId val="{00000003-2C24-AF41-834C-EA73809A8133}"/>
              </c:ext>
            </c:extLst>
          </c:dPt>
          <c:dPt>
            <c:idx val="1"/>
            <c:bubble3D val="0"/>
            <c:spPr>
              <a:solidFill>
                <a:srgbClr val="83008F">
                  <a:alpha val="78025"/>
                </a:srgbClr>
              </a:solidFill>
              <a:ln w="19050">
                <a:solidFill>
                  <a:schemeClr val="lt1"/>
                </a:solidFill>
              </a:ln>
              <a:effectLst>
                <a:softEdge rad="0"/>
              </a:effectLst>
            </c:spPr>
            <c:extLst>
              <c:ext xmlns:c16="http://schemas.microsoft.com/office/drawing/2014/chart" uri="{C3380CC4-5D6E-409C-BE32-E72D297353CC}">
                <c16:uniqueId val="{00000002-2C24-AF41-834C-EA73809A8133}"/>
              </c:ext>
            </c:extLst>
          </c:dPt>
          <c:dLbls>
            <c:delete val="1"/>
          </c:dLbls>
          <c:cat>
            <c:strRef>
              <c:f>Sheet1!$A$2:$A$3</c:f>
              <c:strCache>
                <c:ptCount val="2"/>
                <c:pt idx="0">
                  <c:v>Aware</c:v>
                </c:pt>
                <c:pt idx="1">
                  <c:v>Unaware</c:v>
                </c:pt>
              </c:strCache>
            </c:strRef>
          </c:cat>
          <c:val>
            <c:numRef>
              <c:f>Sheet1!$B$2:$B$3</c:f>
              <c:numCache>
                <c:formatCode>General</c:formatCode>
                <c:ptCount val="2"/>
                <c:pt idx="0">
                  <c:v>32</c:v>
                </c:pt>
                <c:pt idx="1">
                  <c:v>68</c:v>
                </c:pt>
              </c:numCache>
            </c:numRef>
          </c:val>
          <c:extLst>
            <c:ext xmlns:c16="http://schemas.microsoft.com/office/drawing/2014/chart" uri="{C3380CC4-5D6E-409C-BE32-E72D297353CC}">
              <c16:uniqueId val="{00000000-2C24-AF41-834C-EA73809A8133}"/>
            </c:ext>
          </c:extLst>
        </c:ser>
        <c:dLbls>
          <c:showLegendKey val="0"/>
          <c:showVal val="0"/>
          <c:showCatName val="0"/>
          <c:showSerName val="0"/>
          <c:showPercent val="1"/>
          <c:showBubbleSize val="0"/>
          <c:showLeaderLines val="1"/>
        </c:dLbls>
        <c:firstSliceAng val="0"/>
        <c:holeSize val="62"/>
      </c:doughnutChart>
      <c:spPr>
        <a:noFill/>
        <a:ln>
          <a:noFill/>
        </a:ln>
        <a:effectLst/>
      </c:spPr>
    </c:plotArea>
    <c:legend>
      <c:legendPos val="b"/>
      <c:legendEntry>
        <c:idx val="0"/>
        <c:txPr>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Would students be more comfortable speaking to an academic from the same ethnic background</c:v>
                </c:pt>
              </c:strCache>
            </c:strRef>
          </c:tx>
          <c:spPr>
            <a:solidFill>
              <a:schemeClr val="accent1"/>
            </a:solidFill>
            <a:ln>
              <a:noFill/>
            </a:ln>
            <a:effectLst/>
            <a:sp3d/>
          </c:spPr>
          <c:invertIfNegative val="0"/>
          <c:dPt>
            <c:idx val="0"/>
            <c:invertIfNegative val="0"/>
            <c:bubble3D val="0"/>
            <c:spPr>
              <a:solidFill>
                <a:srgbClr val="7030A0"/>
              </a:solidFill>
              <a:ln>
                <a:noFill/>
              </a:ln>
              <a:effectLst/>
              <a:sp3d/>
            </c:spPr>
            <c:extLst>
              <c:ext xmlns:c16="http://schemas.microsoft.com/office/drawing/2014/chart" uri="{C3380CC4-5D6E-409C-BE32-E72D297353CC}">
                <c16:uniqueId val="{00000004-8CA6-7749-83D6-05F9DB5AD56E}"/>
              </c:ext>
            </c:extLst>
          </c:dPt>
          <c:dPt>
            <c:idx val="1"/>
            <c:invertIfNegative val="0"/>
            <c:bubble3D val="0"/>
            <c:spPr>
              <a:solidFill>
                <a:srgbClr val="B638E2"/>
              </a:solidFill>
              <a:ln>
                <a:noFill/>
              </a:ln>
              <a:effectLst/>
              <a:sp3d/>
            </c:spPr>
            <c:extLst>
              <c:ext xmlns:c16="http://schemas.microsoft.com/office/drawing/2014/chart" uri="{C3380CC4-5D6E-409C-BE32-E72D297353CC}">
                <c16:uniqueId val="{00000005-8CA6-7749-83D6-05F9DB5AD56E}"/>
              </c:ext>
            </c:extLst>
          </c:dPt>
          <c:dPt>
            <c:idx val="2"/>
            <c:invertIfNegative val="0"/>
            <c:bubble3D val="0"/>
            <c:spPr>
              <a:solidFill>
                <a:srgbClr val="002060"/>
              </a:solidFill>
              <a:ln>
                <a:noFill/>
              </a:ln>
              <a:effectLst/>
              <a:sp3d/>
            </c:spPr>
            <c:extLst>
              <c:ext xmlns:c16="http://schemas.microsoft.com/office/drawing/2014/chart" uri="{C3380CC4-5D6E-409C-BE32-E72D297353CC}">
                <c16:uniqueId val="{00000006-8CA6-7749-83D6-05F9DB5AD56E}"/>
              </c:ext>
            </c:extLst>
          </c:dPt>
          <c:cat>
            <c:strRef>
              <c:f>Sheet1!$A$2:$A$4</c:f>
              <c:strCache>
                <c:ptCount val="3"/>
                <c:pt idx="0">
                  <c:v>Agree</c:v>
                </c:pt>
                <c:pt idx="1">
                  <c:v>Neutral</c:v>
                </c:pt>
                <c:pt idx="2">
                  <c:v>Disagree</c:v>
                </c:pt>
              </c:strCache>
            </c:strRef>
          </c:cat>
          <c:val>
            <c:numRef>
              <c:f>Sheet1!$B$2:$B$4</c:f>
              <c:numCache>
                <c:formatCode>0%</c:formatCode>
                <c:ptCount val="3"/>
                <c:pt idx="0">
                  <c:v>0.85</c:v>
                </c:pt>
                <c:pt idx="1">
                  <c:v>0.1</c:v>
                </c:pt>
                <c:pt idx="2">
                  <c:v>0.05</c:v>
                </c:pt>
              </c:numCache>
            </c:numRef>
          </c:val>
          <c:extLst>
            <c:ext xmlns:c16="http://schemas.microsoft.com/office/drawing/2014/chart" uri="{C3380CC4-5D6E-409C-BE32-E72D297353CC}">
              <c16:uniqueId val="{00000000-8CA6-7749-83D6-05F9DB5AD56E}"/>
            </c:ext>
          </c:extLst>
        </c:ser>
        <c:dLbls>
          <c:showLegendKey val="0"/>
          <c:showVal val="0"/>
          <c:showCatName val="0"/>
          <c:showSerName val="0"/>
          <c:showPercent val="0"/>
          <c:showBubbleSize val="0"/>
        </c:dLbls>
        <c:gapWidth val="150"/>
        <c:shape val="box"/>
        <c:axId val="1190319184"/>
        <c:axId val="1190194880"/>
        <c:axId val="0"/>
      </c:bar3DChart>
      <c:catAx>
        <c:axId val="11903191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190194880"/>
        <c:crosses val="autoZero"/>
        <c:auto val="1"/>
        <c:lblAlgn val="ctr"/>
        <c:lblOffset val="100"/>
        <c:noMultiLvlLbl val="0"/>
      </c:catAx>
      <c:valAx>
        <c:axId val="1190194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1903191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image" Target="../media/image10.jpg"/></Relationships>
</file>

<file path=ppt/diagrams/_rels/drawing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image" Target="../media/image10.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479907-A328-DD49-9E67-43A43F8DF094}" type="doc">
      <dgm:prSet loTypeId="urn:microsoft.com/office/officeart/2005/8/layout/vList3" loCatId="" qsTypeId="urn:microsoft.com/office/officeart/2005/8/quickstyle/simple1" qsCatId="simple" csTypeId="urn:microsoft.com/office/officeart/2005/8/colors/accent1_2" csCatId="accent1" phldr="1"/>
      <dgm:spPr/>
      <dgm:t>
        <a:bodyPr/>
        <a:lstStyle/>
        <a:p>
          <a:endParaRPr lang="en-GB"/>
        </a:p>
      </dgm:t>
    </dgm:pt>
    <dgm:pt modelId="{807753F6-1C76-9444-B28D-ECBAD5396B75}">
      <dgm:prSet custT="1"/>
      <dgm:spPr>
        <a:solidFill>
          <a:srgbClr val="83008F"/>
        </a:solidFill>
      </dgm:spPr>
      <dgm:t>
        <a:bodyPr/>
        <a:lstStyle/>
        <a:p>
          <a:r>
            <a:rPr lang="en-GB" sz="1800" b="1" i="1" baseline="0" dirty="0"/>
            <a:t>“</a:t>
          </a:r>
          <a:r>
            <a:rPr lang="en-GB" sz="1800" b="1" i="1" dirty="0"/>
            <a:t>from discussions with BME students they need more support with securing placements in technical disciplines </a:t>
          </a:r>
        </a:p>
      </dgm:t>
    </dgm:pt>
    <dgm:pt modelId="{E3033CEF-2918-564D-A7C3-F9AB9D7B2649}" type="parTrans" cxnId="{8BA8F208-0E20-D543-BF12-F0814C958636}">
      <dgm:prSet/>
      <dgm:spPr/>
      <dgm:t>
        <a:bodyPr/>
        <a:lstStyle/>
        <a:p>
          <a:endParaRPr lang="en-GB"/>
        </a:p>
      </dgm:t>
    </dgm:pt>
    <dgm:pt modelId="{D002ECB5-61D5-CE42-BEFD-589EAB9967CB}" type="sibTrans" cxnId="{8BA8F208-0E20-D543-BF12-F0814C958636}">
      <dgm:prSet/>
      <dgm:spPr/>
      <dgm:t>
        <a:bodyPr/>
        <a:lstStyle/>
        <a:p>
          <a:endParaRPr lang="en-GB"/>
        </a:p>
      </dgm:t>
    </dgm:pt>
    <dgm:pt modelId="{84997FFC-83CC-0B46-B4C6-478C96DED156}">
      <dgm:prSet custT="1"/>
      <dgm:spPr>
        <a:solidFill>
          <a:srgbClr val="7030A0"/>
        </a:solidFill>
      </dgm:spPr>
      <dgm:t>
        <a:bodyPr/>
        <a:lstStyle/>
        <a:p>
          <a:r>
            <a:rPr lang="en-GB" sz="1800" b="1" i="1" dirty="0">
              <a:solidFill>
                <a:schemeClr val="bg1"/>
              </a:solidFill>
            </a:rPr>
            <a:t>“</a:t>
          </a:r>
          <a:r>
            <a:rPr lang="en-GB" sz="1800" b="1" i="1" dirty="0"/>
            <a:t>I think our white colleagues need to educate themselves about other cultures and beliefs, as I feel often the view is the “white way” is the right way and therefore everyone is judged against that benchmark </a:t>
          </a:r>
          <a:r>
            <a:rPr lang="en-GB" sz="1800" b="1" i="1" dirty="0">
              <a:solidFill>
                <a:schemeClr val="bg1"/>
              </a:solidFill>
            </a:rPr>
            <a:t>” </a:t>
          </a:r>
          <a:endParaRPr lang="en-GB" sz="1800" b="1" dirty="0"/>
        </a:p>
      </dgm:t>
    </dgm:pt>
    <dgm:pt modelId="{3F0C0294-914D-1341-B559-A1C3158FEAA8}" type="parTrans" cxnId="{61B9F462-47BC-A94C-82AB-8F98BD3EC606}">
      <dgm:prSet/>
      <dgm:spPr/>
      <dgm:t>
        <a:bodyPr/>
        <a:lstStyle/>
        <a:p>
          <a:endParaRPr lang="en-GB"/>
        </a:p>
      </dgm:t>
    </dgm:pt>
    <dgm:pt modelId="{6A5CF28E-00B2-3D40-BF4B-3061D527662B}" type="sibTrans" cxnId="{61B9F462-47BC-A94C-82AB-8F98BD3EC606}">
      <dgm:prSet/>
      <dgm:spPr/>
      <dgm:t>
        <a:bodyPr/>
        <a:lstStyle/>
        <a:p>
          <a:endParaRPr lang="en-GB"/>
        </a:p>
      </dgm:t>
    </dgm:pt>
    <dgm:pt modelId="{A5DF0B6A-EA57-0E41-A103-AD0238889325}">
      <dgm:prSet custT="1"/>
      <dgm:spPr>
        <a:solidFill>
          <a:srgbClr val="002060"/>
        </a:solidFill>
      </dgm:spPr>
      <dgm:t>
        <a:bodyPr/>
        <a:lstStyle/>
        <a:p>
          <a:r>
            <a:rPr lang="en-GB" sz="1800" b="1" i="1" baseline="0" dirty="0"/>
            <a:t>“As HEI we need to increase the role of BME members of staff within the department. This should not be limited to open days. There is an increased need for BME role models”</a:t>
          </a:r>
          <a:endParaRPr lang="en-GB" sz="1800" b="1" dirty="0"/>
        </a:p>
      </dgm:t>
    </dgm:pt>
    <dgm:pt modelId="{1AEB1756-31DA-6A4D-BD7D-B49F318918CC}" type="parTrans" cxnId="{160333ED-3C98-C64F-BA51-AD8C5905A866}">
      <dgm:prSet/>
      <dgm:spPr/>
      <dgm:t>
        <a:bodyPr/>
        <a:lstStyle/>
        <a:p>
          <a:endParaRPr lang="en-GB"/>
        </a:p>
      </dgm:t>
    </dgm:pt>
    <dgm:pt modelId="{BC9A8F93-8163-B647-9A7C-5AA7D74EBF12}" type="sibTrans" cxnId="{160333ED-3C98-C64F-BA51-AD8C5905A866}">
      <dgm:prSet/>
      <dgm:spPr/>
      <dgm:t>
        <a:bodyPr/>
        <a:lstStyle/>
        <a:p>
          <a:endParaRPr lang="en-GB"/>
        </a:p>
      </dgm:t>
    </dgm:pt>
    <dgm:pt modelId="{9E473EE9-16BB-3241-AD7B-8DE950E3375E}" type="pres">
      <dgm:prSet presAssocID="{ED479907-A328-DD49-9E67-43A43F8DF094}" presName="linearFlow" presStyleCnt="0">
        <dgm:presLayoutVars>
          <dgm:dir/>
          <dgm:resizeHandles val="exact"/>
        </dgm:presLayoutVars>
      </dgm:prSet>
      <dgm:spPr/>
    </dgm:pt>
    <dgm:pt modelId="{27ECC2F2-DEA6-5B4E-9690-097E1E110BE3}" type="pres">
      <dgm:prSet presAssocID="{807753F6-1C76-9444-B28D-ECBAD5396B75}" presName="composite" presStyleCnt="0"/>
      <dgm:spPr/>
    </dgm:pt>
    <dgm:pt modelId="{A36237CA-9B09-2046-A432-44B23FDD9008}" type="pres">
      <dgm:prSet presAssocID="{807753F6-1C76-9444-B28D-ECBAD5396B75}" presName="imgShp" presStyleLbl="fgImgPlace1" presStyleIdx="0" presStyleCnt="3" custLinFactNeighborX="-51149" custLinFactNeighborY="5115"/>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solidFill>
            <a:srgbClr val="742671"/>
          </a:solidFill>
        </a:ln>
      </dgm:spPr>
    </dgm:pt>
    <dgm:pt modelId="{18575984-88E9-2A4F-BC37-BAB0432B86E6}" type="pres">
      <dgm:prSet presAssocID="{807753F6-1C76-9444-B28D-ECBAD5396B75}" presName="txShp" presStyleLbl="node1" presStyleIdx="0" presStyleCnt="3" custLinFactNeighborX="-8153" custLinFactNeighborY="6138">
        <dgm:presLayoutVars>
          <dgm:bulletEnabled val="1"/>
        </dgm:presLayoutVars>
      </dgm:prSet>
      <dgm:spPr/>
    </dgm:pt>
    <dgm:pt modelId="{C65B1DF8-FE0A-B644-B3C3-1196EEAF5468}" type="pres">
      <dgm:prSet presAssocID="{D002ECB5-61D5-CE42-BEFD-589EAB9967CB}" presName="spacing" presStyleCnt="0"/>
      <dgm:spPr/>
    </dgm:pt>
    <dgm:pt modelId="{6E44A94A-7CF4-8148-990E-8DE6BD19783B}" type="pres">
      <dgm:prSet presAssocID="{84997FFC-83CC-0B46-B4C6-478C96DED156}" presName="composite" presStyleCnt="0"/>
      <dgm:spPr/>
    </dgm:pt>
    <dgm:pt modelId="{B758F43F-3BC0-AC40-A32A-EDE81B20FFC3}" type="pres">
      <dgm:prSet presAssocID="{84997FFC-83CC-0B46-B4C6-478C96DED156}" presName="imgShp" presStyleLbl="fgImgPlace1" presStyleIdx="1" presStyleCnt="3" custLinFactNeighborX="19466" custLinFactNeighborY="-315"/>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a:solidFill>
            <a:srgbClr val="7426AA"/>
          </a:solidFill>
        </a:ln>
      </dgm:spPr>
    </dgm:pt>
    <dgm:pt modelId="{67637C0B-5FDF-1241-A916-A2FA5FF028CC}" type="pres">
      <dgm:prSet presAssocID="{84997FFC-83CC-0B46-B4C6-478C96DED156}" presName="txShp" presStyleLbl="node1" presStyleIdx="1" presStyleCnt="3" custLinFactNeighborX="3565" custLinFactNeighborY="-401">
        <dgm:presLayoutVars>
          <dgm:bulletEnabled val="1"/>
        </dgm:presLayoutVars>
      </dgm:prSet>
      <dgm:spPr/>
    </dgm:pt>
    <dgm:pt modelId="{14CE50D1-E9A1-3B4D-99F9-43078A83897A}" type="pres">
      <dgm:prSet presAssocID="{6A5CF28E-00B2-3D40-BF4B-3061D527662B}" presName="spacing" presStyleCnt="0"/>
      <dgm:spPr/>
    </dgm:pt>
    <dgm:pt modelId="{9CFD5596-1386-6545-AE03-87011C62C25E}" type="pres">
      <dgm:prSet presAssocID="{A5DF0B6A-EA57-0E41-A103-AD0238889325}" presName="composite" presStyleCnt="0"/>
      <dgm:spPr/>
    </dgm:pt>
    <dgm:pt modelId="{3D98EF01-71F6-594D-B170-78353A6B38B8}" type="pres">
      <dgm:prSet presAssocID="{A5DF0B6A-EA57-0E41-A103-AD0238889325}" presName="imgShp" presStyleLbl="fgImgPlace1" presStyleIdx="2" presStyleCnt="3" custLinFactNeighborX="95649" custLinFactNeighborY="-5317"/>
      <dgm:spPr>
        <a:blipFill>
          <a:blip xmlns:r="http://schemas.openxmlformats.org/officeDocument/2006/relationships" r:embed="rId3">
            <a:extLst>
              <a:ext uri="{28A0092B-C50C-407E-A947-70E740481C1C}">
                <a14:useLocalDpi xmlns:a14="http://schemas.microsoft.com/office/drawing/2010/main" val="0"/>
              </a:ext>
            </a:extLst>
          </a:blip>
          <a:srcRect/>
          <a:stretch>
            <a:fillRect l="-21000" r="-21000"/>
          </a:stretch>
        </a:blipFill>
        <a:ln>
          <a:solidFill>
            <a:srgbClr val="002060"/>
          </a:solidFill>
        </a:ln>
      </dgm:spPr>
    </dgm:pt>
    <dgm:pt modelId="{B8C0C74C-565E-F04D-94E6-E78B2BF6D391}" type="pres">
      <dgm:prSet presAssocID="{A5DF0B6A-EA57-0E41-A103-AD0238889325}" presName="txShp" presStyleLbl="node1" presStyleIdx="2" presStyleCnt="3" custLinFactNeighborX="15881" custLinFactNeighborY="-5317">
        <dgm:presLayoutVars>
          <dgm:bulletEnabled val="1"/>
        </dgm:presLayoutVars>
      </dgm:prSet>
      <dgm:spPr/>
    </dgm:pt>
  </dgm:ptLst>
  <dgm:cxnLst>
    <dgm:cxn modelId="{8BA8F208-0E20-D543-BF12-F0814C958636}" srcId="{ED479907-A328-DD49-9E67-43A43F8DF094}" destId="{807753F6-1C76-9444-B28D-ECBAD5396B75}" srcOrd="0" destOrd="0" parTransId="{E3033CEF-2918-564D-A7C3-F9AB9D7B2649}" sibTransId="{D002ECB5-61D5-CE42-BEFD-589EAB9967CB}"/>
    <dgm:cxn modelId="{0DA2A809-78DE-D748-8A90-916FAB719B0D}" type="presOf" srcId="{807753F6-1C76-9444-B28D-ECBAD5396B75}" destId="{18575984-88E9-2A4F-BC37-BAB0432B86E6}" srcOrd="0" destOrd="0" presId="urn:microsoft.com/office/officeart/2005/8/layout/vList3"/>
    <dgm:cxn modelId="{A923B929-A49F-CA4D-8E6E-B5BA13B2CB24}" type="presOf" srcId="{84997FFC-83CC-0B46-B4C6-478C96DED156}" destId="{67637C0B-5FDF-1241-A916-A2FA5FF028CC}" srcOrd="0" destOrd="0" presId="urn:microsoft.com/office/officeart/2005/8/layout/vList3"/>
    <dgm:cxn modelId="{7037DA5E-B6CF-7847-8A6D-9A5428BAD3AA}" type="presOf" srcId="{A5DF0B6A-EA57-0E41-A103-AD0238889325}" destId="{B8C0C74C-565E-F04D-94E6-E78B2BF6D391}" srcOrd="0" destOrd="0" presId="urn:microsoft.com/office/officeart/2005/8/layout/vList3"/>
    <dgm:cxn modelId="{61B9F462-47BC-A94C-82AB-8F98BD3EC606}" srcId="{ED479907-A328-DD49-9E67-43A43F8DF094}" destId="{84997FFC-83CC-0B46-B4C6-478C96DED156}" srcOrd="1" destOrd="0" parTransId="{3F0C0294-914D-1341-B559-A1C3158FEAA8}" sibTransId="{6A5CF28E-00B2-3D40-BF4B-3061D527662B}"/>
    <dgm:cxn modelId="{5817588E-2F16-A040-95BB-4F994F7030BC}" type="presOf" srcId="{ED479907-A328-DD49-9E67-43A43F8DF094}" destId="{9E473EE9-16BB-3241-AD7B-8DE950E3375E}" srcOrd="0" destOrd="0" presId="urn:microsoft.com/office/officeart/2005/8/layout/vList3"/>
    <dgm:cxn modelId="{160333ED-3C98-C64F-BA51-AD8C5905A866}" srcId="{ED479907-A328-DD49-9E67-43A43F8DF094}" destId="{A5DF0B6A-EA57-0E41-A103-AD0238889325}" srcOrd="2" destOrd="0" parTransId="{1AEB1756-31DA-6A4D-BD7D-B49F318918CC}" sibTransId="{BC9A8F93-8163-B647-9A7C-5AA7D74EBF12}"/>
    <dgm:cxn modelId="{EDB16DF4-5AFF-D349-A5F7-83F0C5055484}" type="presParOf" srcId="{9E473EE9-16BB-3241-AD7B-8DE950E3375E}" destId="{27ECC2F2-DEA6-5B4E-9690-097E1E110BE3}" srcOrd="0" destOrd="0" presId="urn:microsoft.com/office/officeart/2005/8/layout/vList3"/>
    <dgm:cxn modelId="{FC3DFEDA-32B7-BC4F-ACFB-13E80F94F657}" type="presParOf" srcId="{27ECC2F2-DEA6-5B4E-9690-097E1E110BE3}" destId="{A36237CA-9B09-2046-A432-44B23FDD9008}" srcOrd="0" destOrd="0" presId="urn:microsoft.com/office/officeart/2005/8/layout/vList3"/>
    <dgm:cxn modelId="{88959449-F8BD-CD40-8B7E-E85B69853E88}" type="presParOf" srcId="{27ECC2F2-DEA6-5B4E-9690-097E1E110BE3}" destId="{18575984-88E9-2A4F-BC37-BAB0432B86E6}" srcOrd="1" destOrd="0" presId="urn:microsoft.com/office/officeart/2005/8/layout/vList3"/>
    <dgm:cxn modelId="{5CC0D5F6-3653-AB4D-8939-C8B7DC3C1719}" type="presParOf" srcId="{9E473EE9-16BB-3241-AD7B-8DE950E3375E}" destId="{C65B1DF8-FE0A-B644-B3C3-1196EEAF5468}" srcOrd="1" destOrd="0" presId="urn:microsoft.com/office/officeart/2005/8/layout/vList3"/>
    <dgm:cxn modelId="{F0FCEFEA-26CF-6B4E-B4D8-2046E78F21BD}" type="presParOf" srcId="{9E473EE9-16BB-3241-AD7B-8DE950E3375E}" destId="{6E44A94A-7CF4-8148-990E-8DE6BD19783B}" srcOrd="2" destOrd="0" presId="urn:microsoft.com/office/officeart/2005/8/layout/vList3"/>
    <dgm:cxn modelId="{A35DE1FA-C46F-A647-BFE1-52791047B7C4}" type="presParOf" srcId="{6E44A94A-7CF4-8148-990E-8DE6BD19783B}" destId="{B758F43F-3BC0-AC40-A32A-EDE81B20FFC3}" srcOrd="0" destOrd="0" presId="urn:microsoft.com/office/officeart/2005/8/layout/vList3"/>
    <dgm:cxn modelId="{951D2C49-DC7C-E341-9E4E-82AA251E8B91}" type="presParOf" srcId="{6E44A94A-7CF4-8148-990E-8DE6BD19783B}" destId="{67637C0B-5FDF-1241-A916-A2FA5FF028CC}" srcOrd="1" destOrd="0" presId="urn:microsoft.com/office/officeart/2005/8/layout/vList3"/>
    <dgm:cxn modelId="{241C3E8C-F05A-9741-B38C-E14F60E76231}" type="presParOf" srcId="{9E473EE9-16BB-3241-AD7B-8DE950E3375E}" destId="{14CE50D1-E9A1-3B4D-99F9-43078A83897A}" srcOrd="3" destOrd="0" presId="urn:microsoft.com/office/officeart/2005/8/layout/vList3"/>
    <dgm:cxn modelId="{961CD79F-6E8B-BF45-BA6F-6AA31AB41643}" type="presParOf" srcId="{9E473EE9-16BB-3241-AD7B-8DE950E3375E}" destId="{9CFD5596-1386-6545-AE03-87011C62C25E}" srcOrd="4" destOrd="0" presId="urn:microsoft.com/office/officeart/2005/8/layout/vList3"/>
    <dgm:cxn modelId="{6D4F62A6-509E-2342-914D-D91F7066D990}" type="presParOf" srcId="{9CFD5596-1386-6545-AE03-87011C62C25E}" destId="{3D98EF01-71F6-594D-B170-78353A6B38B8}" srcOrd="0" destOrd="0" presId="urn:microsoft.com/office/officeart/2005/8/layout/vList3"/>
    <dgm:cxn modelId="{65C337BD-4507-C24F-A0D6-6E5D1E37A2B7}" type="presParOf" srcId="{9CFD5596-1386-6545-AE03-87011C62C25E}" destId="{B8C0C74C-565E-F04D-94E6-E78B2BF6D391}" srcOrd="1" destOrd="0" presId="urn:microsoft.com/office/officeart/2005/8/layout/vList3"/>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575984-88E9-2A4F-BC37-BAB0432B86E6}">
      <dsp:nvSpPr>
        <dsp:cNvPr id="0" name=""/>
        <dsp:cNvSpPr/>
      </dsp:nvSpPr>
      <dsp:spPr>
        <a:xfrm rot="10800000">
          <a:off x="1418280" y="76622"/>
          <a:ext cx="6501977" cy="1242681"/>
        </a:xfrm>
        <a:prstGeom prst="homePlate">
          <a:avLst/>
        </a:prstGeom>
        <a:solidFill>
          <a:srgbClr val="8300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7988" tIns="68580" rIns="128016" bIns="68580" numCol="1" spcCol="1270" anchor="ctr" anchorCtr="0">
          <a:noAutofit/>
        </a:bodyPr>
        <a:lstStyle/>
        <a:p>
          <a:pPr marL="0" lvl="0" indent="0" algn="ctr" defTabSz="800100">
            <a:lnSpc>
              <a:spcPct val="90000"/>
            </a:lnSpc>
            <a:spcBef>
              <a:spcPct val="0"/>
            </a:spcBef>
            <a:spcAft>
              <a:spcPct val="35000"/>
            </a:spcAft>
            <a:buNone/>
          </a:pPr>
          <a:r>
            <a:rPr lang="en-GB" sz="1800" b="1" i="1" kern="1200" baseline="0" dirty="0"/>
            <a:t>“</a:t>
          </a:r>
          <a:r>
            <a:rPr lang="en-GB" sz="1800" b="1" i="1" kern="1200" dirty="0"/>
            <a:t>from discussions with BME students they need more support with securing placements in technical disciplines </a:t>
          </a:r>
        </a:p>
      </dsp:txBody>
      <dsp:txXfrm rot="10800000">
        <a:off x="1728950" y="76622"/>
        <a:ext cx="6191307" cy="1242681"/>
      </dsp:txXfrm>
    </dsp:sp>
    <dsp:sp modelId="{A36237CA-9B09-2046-A432-44B23FDD9008}">
      <dsp:nvSpPr>
        <dsp:cNvPr id="0" name=""/>
        <dsp:cNvSpPr/>
      </dsp:nvSpPr>
      <dsp:spPr>
        <a:xfrm>
          <a:off x="691426" y="63909"/>
          <a:ext cx="1242681" cy="124268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rgbClr val="742671"/>
          </a:solidFill>
          <a:prstDash val="solid"/>
          <a:miter lim="800000"/>
        </a:ln>
        <a:effectLst/>
      </dsp:spPr>
      <dsp:style>
        <a:lnRef idx="2">
          <a:scrgbClr r="0" g="0" b="0"/>
        </a:lnRef>
        <a:fillRef idx="1">
          <a:scrgbClr r="0" g="0" b="0"/>
        </a:fillRef>
        <a:effectRef idx="0">
          <a:scrgbClr r="0" g="0" b="0"/>
        </a:effectRef>
        <a:fontRef idx="minor"/>
      </dsp:style>
    </dsp:sp>
    <dsp:sp modelId="{67637C0B-5FDF-1241-A916-A2FA5FF028CC}">
      <dsp:nvSpPr>
        <dsp:cNvPr id="0" name=""/>
        <dsp:cNvSpPr/>
      </dsp:nvSpPr>
      <dsp:spPr>
        <a:xfrm rot="10800000">
          <a:off x="2180181" y="1608994"/>
          <a:ext cx="6501977" cy="1242681"/>
        </a:xfrm>
        <a:prstGeom prst="homePlate">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7988" tIns="68580" rIns="128016" bIns="68580" numCol="1" spcCol="1270" anchor="ctr" anchorCtr="0">
          <a:noAutofit/>
        </a:bodyPr>
        <a:lstStyle/>
        <a:p>
          <a:pPr marL="0" lvl="0" indent="0" algn="ctr" defTabSz="800100">
            <a:lnSpc>
              <a:spcPct val="90000"/>
            </a:lnSpc>
            <a:spcBef>
              <a:spcPct val="0"/>
            </a:spcBef>
            <a:spcAft>
              <a:spcPct val="35000"/>
            </a:spcAft>
            <a:buNone/>
          </a:pPr>
          <a:r>
            <a:rPr lang="en-GB" sz="1800" b="1" i="1" kern="1200" dirty="0">
              <a:solidFill>
                <a:schemeClr val="bg1"/>
              </a:solidFill>
            </a:rPr>
            <a:t>“</a:t>
          </a:r>
          <a:r>
            <a:rPr lang="en-GB" sz="1800" b="1" i="1" kern="1200" dirty="0"/>
            <a:t>I think our white colleagues need to educate themselves about other cultures and beliefs, as I feel often the view is the “white way” is the right way and therefore everyone is judged against that benchmark </a:t>
          </a:r>
          <a:r>
            <a:rPr lang="en-GB" sz="1800" b="1" i="1" kern="1200" dirty="0">
              <a:solidFill>
                <a:schemeClr val="bg1"/>
              </a:solidFill>
            </a:rPr>
            <a:t>” </a:t>
          </a:r>
          <a:endParaRPr lang="en-GB" sz="1800" b="1" kern="1200" dirty="0"/>
        </a:p>
      </dsp:txBody>
      <dsp:txXfrm rot="10800000">
        <a:off x="2490851" y="1608994"/>
        <a:ext cx="6191307" cy="1242681"/>
      </dsp:txXfrm>
    </dsp:sp>
    <dsp:sp modelId="{B758F43F-3BC0-AC40-A32A-EDE81B20FFC3}">
      <dsp:nvSpPr>
        <dsp:cNvPr id="0" name=""/>
        <dsp:cNvSpPr/>
      </dsp:nvSpPr>
      <dsp:spPr>
        <a:xfrm>
          <a:off x="1568946" y="1610062"/>
          <a:ext cx="1242681" cy="1242681"/>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rgbClr val="7426AA"/>
          </a:solidFill>
          <a:prstDash val="solid"/>
          <a:miter lim="800000"/>
        </a:ln>
        <a:effectLst/>
      </dsp:spPr>
      <dsp:style>
        <a:lnRef idx="2">
          <a:scrgbClr r="0" g="0" b="0"/>
        </a:lnRef>
        <a:fillRef idx="1">
          <a:scrgbClr r="0" g="0" b="0"/>
        </a:fillRef>
        <a:effectRef idx="0">
          <a:scrgbClr r="0" g="0" b="0"/>
        </a:effectRef>
        <a:fontRef idx="minor"/>
      </dsp:style>
    </dsp:sp>
    <dsp:sp modelId="{B8C0C74C-565E-F04D-94E6-E78B2BF6D391}">
      <dsp:nvSpPr>
        <dsp:cNvPr id="0" name=""/>
        <dsp:cNvSpPr/>
      </dsp:nvSpPr>
      <dsp:spPr>
        <a:xfrm rot="10800000">
          <a:off x="2980965" y="3161534"/>
          <a:ext cx="6501977" cy="1242681"/>
        </a:xfrm>
        <a:prstGeom prst="homePlate">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7988" tIns="68580" rIns="128016" bIns="68580" numCol="1" spcCol="1270" anchor="ctr" anchorCtr="0">
          <a:noAutofit/>
        </a:bodyPr>
        <a:lstStyle/>
        <a:p>
          <a:pPr marL="0" lvl="0" indent="0" algn="ctr" defTabSz="800100">
            <a:lnSpc>
              <a:spcPct val="90000"/>
            </a:lnSpc>
            <a:spcBef>
              <a:spcPct val="0"/>
            </a:spcBef>
            <a:spcAft>
              <a:spcPct val="35000"/>
            </a:spcAft>
            <a:buNone/>
          </a:pPr>
          <a:r>
            <a:rPr lang="en-GB" sz="1800" b="1" i="1" kern="1200" baseline="0" dirty="0"/>
            <a:t>“As HEI we need to increase the role of BME members of staff within the department. This should not be limited to open days. There is an increased need for BME role models”</a:t>
          </a:r>
          <a:endParaRPr lang="en-GB" sz="1800" b="1" kern="1200" dirty="0"/>
        </a:p>
      </dsp:txBody>
      <dsp:txXfrm rot="10800000">
        <a:off x="3291635" y="3161534"/>
        <a:ext cx="6191307" cy="1242681"/>
      </dsp:txXfrm>
    </dsp:sp>
    <dsp:sp modelId="{3D98EF01-71F6-594D-B170-78353A6B38B8}">
      <dsp:nvSpPr>
        <dsp:cNvPr id="0" name=""/>
        <dsp:cNvSpPr/>
      </dsp:nvSpPr>
      <dsp:spPr>
        <a:xfrm>
          <a:off x="2515657" y="3161534"/>
          <a:ext cx="1242681" cy="1242681"/>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1000" r="-21000"/>
          </a:stretch>
        </a:blip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25015" y="3240303"/>
            <a:ext cx="22950170" cy="6893090"/>
          </a:xfrm>
        </p:spPr>
        <p:txBody>
          <a:bodyPr anchor="b"/>
          <a:lstStyle>
            <a:lvl1pPr algn="ctr">
              <a:defRPr sz="17322"/>
            </a:lvl1pPr>
          </a:lstStyle>
          <a:p>
            <a:r>
              <a:rPr lang="en-GB"/>
              <a:t>Click to edit Master title style</a:t>
            </a:r>
            <a:endParaRPr lang="en-US" dirty="0"/>
          </a:p>
        </p:txBody>
      </p:sp>
      <p:sp>
        <p:nvSpPr>
          <p:cNvPr id="3" name="Subtitle 2"/>
          <p:cNvSpPr>
            <a:spLocks noGrp="1"/>
          </p:cNvSpPr>
          <p:nvPr>
            <p:ph type="subTitle" idx="1"/>
          </p:nvPr>
        </p:nvSpPr>
        <p:spPr>
          <a:xfrm>
            <a:off x="3375025" y="10399217"/>
            <a:ext cx="20250150" cy="4780246"/>
          </a:xfrm>
        </p:spPr>
        <p:txBody>
          <a:bodyPr/>
          <a:lstStyle>
            <a:lvl1pPr marL="0" indent="0" algn="ctr">
              <a:buNone/>
              <a:defRPr sz="6929"/>
            </a:lvl1pPr>
            <a:lvl2pPr marL="1319936" indent="0" algn="ctr">
              <a:buNone/>
              <a:defRPr sz="5774"/>
            </a:lvl2pPr>
            <a:lvl3pPr marL="2639873" indent="0" algn="ctr">
              <a:buNone/>
              <a:defRPr sz="5197"/>
            </a:lvl3pPr>
            <a:lvl4pPr marL="3959809" indent="0" algn="ctr">
              <a:buNone/>
              <a:defRPr sz="4619"/>
            </a:lvl4pPr>
            <a:lvl5pPr marL="5279746" indent="0" algn="ctr">
              <a:buNone/>
              <a:defRPr sz="4619"/>
            </a:lvl5pPr>
            <a:lvl6pPr marL="6599682" indent="0" algn="ctr">
              <a:buNone/>
              <a:defRPr sz="4619"/>
            </a:lvl6pPr>
            <a:lvl7pPr marL="7919618" indent="0" algn="ctr">
              <a:buNone/>
              <a:defRPr sz="4619"/>
            </a:lvl7pPr>
            <a:lvl8pPr marL="9239555" indent="0" algn="ctr">
              <a:buNone/>
              <a:defRPr sz="4619"/>
            </a:lvl8pPr>
            <a:lvl9pPr marL="10559491" indent="0" algn="ctr">
              <a:buNone/>
              <a:defRPr sz="4619"/>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72300C63-017E-4892-A727-1C968842DC2F}" type="datetimeFigureOut">
              <a:rPr lang="en-GB" smtClean="0"/>
              <a:t>27/06/2021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F77CC9-D87F-41F1-AA81-DD4550300C75}" type="slidenum">
              <a:rPr lang="en-GB" smtClean="0"/>
              <a:t>‹#›</a:t>
            </a:fld>
            <a:endParaRPr lang="en-GB"/>
          </a:p>
        </p:txBody>
      </p:sp>
    </p:spTree>
    <p:extLst>
      <p:ext uri="{BB962C8B-B14F-4D97-AF65-F5344CB8AC3E}">
        <p14:creationId xmlns:p14="http://schemas.microsoft.com/office/powerpoint/2010/main" val="1966686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2300C63-017E-4892-A727-1C968842DC2F}" type="datetimeFigureOut">
              <a:rPr lang="en-GB" smtClean="0"/>
              <a:t>27/06/2021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F77CC9-D87F-41F1-AA81-DD4550300C75}" type="slidenum">
              <a:rPr lang="en-GB" smtClean="0"/>
              <a:t>‹#›</a:t>
            </a:fld>
            <a:endParaRPr lang="en-GB"/>
          </a:p>
        </p:txBody>
      </p:sp>
    </p:spTree>
    <p:extLst>
      <p:ext uri="{BB962C8B-B14F-4D97-AF65-F5344CB8AC3E}">
        <p14:creationId xmlns:p14="http://schemas.microsoft.com/office/powerpoint/2010/main" val="191699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42202" y="4936081"/>
            <a:ext cx="23287673" cy="8235957"/>
          </a:xfrm>
        </p:spPr>
        <p:txBody>
          <a:bodyPr anchor="b"/>
          <a:lstStyle>
            <a:lvl1pPr>
              <a:defRPr sz="17322"/>
            </a:lvl1pPr>
          </a:lstStyle>
          <a:p>
            <a:r>
              <a:rPr lang="en-GB"/>
              <a:t>Click to edit Master title style</a:t>
            </a:r>
            <a:endParaRPr lang="en-US" dirty="0"/>
          </a:p>
        </p:txBody>
      </p:sp>
      <p:sp>
        <p:nvSpPr>
          <p:cNvPr id="3" name="Text Placeholder 2"/>
          <p:cNvSpPr>
            <a:spLocks noGrp="1"/>
          </p:cNvSpPr>
          <p:nvPr>
            <p:ph type="body" idx="1"/>
          </p:nvPr>
        </p:nvSpPr>
        <p:spPr>
          <a:xfrm>
            <a:off x="1842202" y="13249954"/>
            <a:ext cx="23287673" cy="4331095"/>
          </a:xfrm>
        </p:spPr>
        <p:txBody>
          <a:bodyPr/>
          <a:lstStyle>
            <a:lvl1pPr marL="0" indent="0">
              <a:buNone/>
              <a:defRPr sz="6929">
                <a:solidFill>
                  <a:schemeClr val="tx1"/>
                </a:solidFill>
              </a:defRPr>
            </a:lvl1pPr>
            <a:lvl2pPr marL="1319936" indent="0">
              <a:buNone/>
              <a:defRPr sz="5774">
                <a:solidFill>
                  <a:schemeClr val="tx1">
                    <a:tint val="75000"/>
                  </a:schemeClr>
                </a:solidFill>
              </a:defRPr>
            </a:lvl2pPr>
            <a:lvl3pPr marL="2639873" indent="0">
              <a:buNone/>
              <a:defRPr sz="5197">
                <a:solidFill>
                  <a:schemeClr val="tx1">
                    <a:tint val="75000"/>
                  </a:schemeClr>
                </a:solidFill>
              </a:defRPr>
            </a:lvl3pPr>
            <a:lvl4pPr marL="3959809" indent="0">
              <a:buNone/>
              <a:defRPr sz="4619">
                <a:solidFill>
                  <a:schemeClr val="tx1">
                    <a:tint val="75000"/>
                  </a:schemeClr>
                </a:solidFill>
              </a:defRPr>
            </a:lvl4pPr>
            <a:lvl5pPr marL="5279746" indent="0">
              <a:buNone/>
              <a:defRPr sz="4619">
                <a:solidFill>
                  <a:schemeClr val="tx1">
                    <a:tint val="75000"/>
                  </a:schemeClr>
                </a:solidFill>
              </a:defRPr>
            </a:lvl5pPr>
            <a:lvl6pPr marL="6599682" indent="0">
              <a:buNone/>
              <a:defRPr sz="4619">
                <a:solidFill>
                  <a:schemeClr val="tx1">
                    <a:tint val="75000"/>
                  </a:schemeClr>
                </a:solidFill>
              </a:defRPr>
            </a:lvl6pPr>
            <a:lvl7pPr marL="7919618" indent="0">
              <a:buNone/>
              <a:defRPr sz="4619">
                <a:solidFill>
                  <a:schemeClr val="tx1">
                    <a:tint val="75000"/>
                  </a:schemeClr>
                </a:solidFill>
              </a:defRPr>
            </a:lvl7pPr>
            <a:lvl8pPr marL="9239555" indent="0">
              <a:buNone/>
              <a:defRPr sz="4619">
                <a:solidFill>
                  <a:schemeClr val="tx1">
                    <a:tint val="75000"/>
                  </a:schemeClr>
                </a:solidFill>
              </a:defRPr>
            </a:lvl8pPr>
            <a:lvl9pPr marL="10559491" indent="0">
              <a:buNone/>
              <a:defRPr sz="4619">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72300C63-017E-4892-A727-1C968842DC2F}" type="datetimeFigureOut">
              <a:rPr lang="en-GB" smtClean="0"/>
              <a:t>27/06/2021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F77CC9-D87F-41F1-AA81-DD4550300C75}" type="slidenum">
              <a:rPr lang="en-GB" smtClean="0"/>
              <a:t>‹#›</a:t>
            </a:fld>
            <a:endParaRPr lang="en-GB"/>
          </a:p>
        </p:txBody>
      </p:sp>
    </p:spTree>
    <p:extLst>
      <p:ext uri="{BB962C8B-B14F-4D97-AF65-F5344CB8AC3E}">
        <p14:creationId xmlns:p14="http://schemas.microsoft.com/office/powerpoint/2010/main" val="3705696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856264" y="5270647"/>
            <a:ext cx="11475085" cy="1256247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13668851" y="5270647"/>
            <a:ext cx="11475085" cy="1256247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72300C63-017E-4892-A727-1C968842DC2F}" type="datetimeFigureOut">
              <a:rPr lang="en-GB" smtClean="0"/>
              <a:t>27/06/2021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F77CC9-D87F-41F1-AA81-DD4550300C75}" type="slidenum">
              <a:rPr lang="en-GB" smtClean="0"/>
              <a:t>‹#›</a:t>
            </a:fld>
            <a:endParaRPr lang="en-GB"/>
          </a:p>
        </p:txBody>
      </p:sp>
    </p:spTree>
    <p:extLst>
      <p:ext uri="{BB962C8B-B14F-4D97-AF65-F5344CB8AC3E}">
        <p14:creationId xmlns:p14="http://schemas.microsoft.com/office/powerpoint/2010/main" val="3385386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59780" y="1054134"/>
            <a:ext cx="23287673" cy="3826949"/>
          </a:xfrm>
        </p:spPr>
        <p:txBody>
          <a:bodyPr/>
          <a:lstStyle/>
          <a:p>
            <a:r>
              <a:rPr lang="en-GB"/>
              <a:t>Click to edit Master title style</a:t>
            </a:r>
            <a:endParaRPr lang="en-US" dirty="0"/>
          </a:p>
        </p:txBody>
      </p:sp>
      <p:sp>
        <p:nvSpPr>
          <p:cNvPr id="3" name="Text Placeholder 2"/>
          <p:cNvSpPr>
            <a:spLocks noGrp="1"/>
          </p:cNvSpPr>
          <p:nvPr>
            <p:ph type="body" idx="1"/>
          </p:nvPr>
        </p:nvSpPr>
        <p:spPr>
          <a:xfrm>
            <a:off x="1859784" y="4853580"/>
            <a:ext cx="11422348" cy="2378664"/>
          </a:xfrm>
        </p:spPr>
        <p:txBody>
          <a:bodyPr anchor="b"/>
          <a:lstStyle>
            <a:lvl1pPr marL="0" indent="0">
              <a:buNone/>
              <a:defRPr sz="6929" b="1"/>
            </a:lvl1pPr>
            <a:lvl2pPr marL="1319936" indent="0">
              <a:buNone/>
              <a:defRPr sz="5774" b="1"/>
            </a:lvl2pPr>
            <a:lvl3pPr marL="2639873" indent="0">
              <a:buNone/>
              <a:defRPr sz="5197" b="1"/>
            </a:lvl3pPr>
            <a:lvl4pPr marL="3959809" indent="0">
              <a:buNone/>
              <a:defRPr sz="4619" b="1"/>
            </a:lvl4pPr>
            <a:lvl5pPr marL="5279746" indent="0">
              <a:buNone/>
              <a:defRPr sz="4619" b="1"/>
            </a:lvl5pPr>
            <a:lvl6pPr marL="6599682" indent="0">
              <a:buNone/>
              <a:defRPr sz="4619" b="1"/>
            </a:lvl6pPr>
            <a:lvl7pPr marL="7919618" indent="0">
              <a:buNone/>
              <a:defRPr sz="4619" b="1"/>
            </a:lvl7pPr>
            <a:lvl8pPr marL="9239555" indent="0">
              <a:buNone/>
              <a:defRPr sz="4619" b="1"/>
            </a:lvl8pPr>
            <a:lvl9pPr marL="10559491" indent="0">
              <a:buNone/>
              <a:defRPr sz="4619" b="1"/>
            </a:lvl9pPr>
          </a:lstStyle>
          <a:p>
            <a:pPr lvl="0"/>
            <a:r>
              <a:rPr lang="en-GB"/>
              <a:t>Click to edit Master text styles</a:t>
            </a:r>
          </a:p>
        </p:txBody>
      </p:sp>
      <p:sp>
        <p:nvSpPr>
          <p:cNvPr id="4" name="Content Placeholder 3"/>
          <p:cNvSpPr>
            <a:spLocks noGrp="1"/>
          </p:cNvSpPr>
          <p:nvPr>
            <p:ph sz="half" idx="2"/>
          </p:nvPr>
        </p:nvSpPr>
        <p:spPr>
          <a:xfrm>
            <a:off x="1859784" y="7232244"/>
            <a:ext cx="11422348" cy="1063754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13668853" y="4853580"/>
            <a:ext cx="11478602" cy="2378664"/>
          </a:xfrm>
        </p:spPr>
        <p:txBody>
          <a:bodyPr anchor="b"/>
          <a:lstStyle>
            <a:lvl1pPr marL="0" indent="0">
              <a:buNone/>
              <a:defRPr sz="6929" b="1"/>
            </a:lvl1pPr>
            <a:lvl2pPr marL="1319936" indent="0">
              <a:buNone/>
              <a:defRPr sz="5774" b="1"/>
            </a:lvl2pPr>
            <a:lvl3pPr marL="2639873" indent="0">
              <a:buNone/>
              <a:defRPr sz="5197" b="1"/>
            </a:lvl3pPr>
            <a:lvl4pPr marL="3959809" indent="0">
              <a:buNone/>
              <a:defRPr sz="4619" b="1"/>
            </a:lvl4pPr>
            <a:lvl5pPr marL="5279746" indent="0">
              <a:buNone/>
              <a:defRPr sz="4619" b="1"/>
            </a:lvl5pPr>
            <a:lvl6pPr marL="6599682" indent="0">
              <a:buNone/>
              <a:defRPr sz="4619" b="1"/>
            </a:lvl6pPr>
            <a:lvl7pPr marL="7919618" indent="0">
              <a:buNone/>
              <a:defRPr sz="4619" b="1"/>
            </a:lvl7pPr>
            <a:lvl8pPr marL="9239555" indent="0">
              <a:buNone/>
              <a:defRPr sz="4619" b="1"/>
            </a:lvl8pPr>
            <a:lvl9pPr marL="10559491" indent="0">
              <a:buNone/>
              <a:defRPr sz="4619" b="1"/>
            </a:lvl9pPr>
          </a:lstStyle>
          <a:p>
            <a:pPr lvl="0"/>
            <a:r>
              <a:rPr lang="en-GB"/>
              <a:t>Click to edit Master text styles</a:t>
            </a:r>
          </a:p>
        </p:txBody>
      </p:sp>
      <p:sp>
        <p:nvSpPr>
          <p:cNvPr id="6" name="Content Placeholder 5"/>
          <p:cNvSpPr>
            <a:spLocks noGrp="1"/>
          </p:cNvSpPr>
          <p:nvPr>
            <p:ph sz="quarter" idx="4"/>
          </p:nvPr>
        </p:nvSpPr>
        <p:spPr>
          <a:xfrm>
            <a:off x="13668853" y="7232244"/>
            <a:ext cx="11478602" cy="1063754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72300C63-017E-4892-A727-1C968842DC2F}" type="datetimeFigureOut">
              <a:rPr lang="en-GB" smtClean="0"/>
              <a:t>27/06/2021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2F77CC9-D87F-41F1-AA81-DD4550300C75}" type="slidenum">
              <a:rPr lang="en-GB" smtClean="0"/>
              <a:t>‹#›</a:t>
            </a:fld>
            <a:endParaRPr lang="en-GB"/>
          </a:p>
        </p:txBody>
      </p:sp>
    </p:spTree>
    <p:extLst>
      <p:ext uri="{BB962C8B-B14F-4D97-AF65-F5344CB8AC3E}">
        <p14:creationId xmlns:p14="http://schemas.microsoft.com/office/powerpoint/2010/main" val="1668699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72300C63-017E-4892-A727-1C968842DC2F}" type="datetimeFigureOut">
              <a:rPr lang="en-GB" smtClean="0"/>
              <a:t>27/06/2021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2F77CC9-D87F-41F1-AA81-DD4550300C75}" type="slidenum">
              <a:rPr lang="en-GB" smtClean="0"/>
              <a:t>‹#›</a:t>
            </a:fld>
            <a:endParaRPr lang="en-GB"/>
          </a:p>
        </p:txBody>
      </p:sp>
    </p:spTree>
    <p:extLst>
      <p:ext uri="{BB962C8B-B14F-4D97-AF65-F5344CB8AC3E}">
        <p14:creationId xmlns:p14="http://schemas.microsoft.com/office/powerpoint/2010/main" val="1610079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300C63-017E-4892-A727-1C968842DC2F}" type="datetimeFigureOut">
              <a:rPr lang="en-GB" smtClean="0"/>
              <a:t>27/06/2021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2F77CC9-D87F-41F1-AA81-DD4550300C75}" type="slidenum">
              <a:rPr lang="en-GB" smtClean="0"/>
              <a:t>‹#›</a:t>
            </a:fld>
            <a:endParaRPr lang="en-GB"/>
          </a:p>
        </p:txBody>
      </p:sp>
    </p:spTree>
    <p:extLst>
      <p:ext uri="{BB962C8B-B14F-4D97-AF65-F5344CB8AC3E}">
        <p14:creationId xmlns:p14="http://schemas.microsoft.com/office/powerpoint/2010/main" val="3280477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59781" y="1319953"/>
            <a:ext cx="8708267" cy="4619837"/>
          </a:xfrm>
        </p:spPr>
        <p:txBody>
          <a:bodyPr anchor="b"/>
          <a:lstStyle>
            <a:lvl1pPr>
              <a:defRPr sz="9238"/>
            </a:lvl1pPr>
          </a:lstStyle>
          <a:p>
            <a:r>
              <a:rPr lang="en-GB"/>
              <a:t>Click to edit Master title style</a:t>
            </a:r>
            <a:endParaRPr lang="en-US" dirty="0"/>
          </a:p>
        </p:txBody>
      </p:sp>
      <p:sp>
        <p:nvSpPr>
          <p:cNvPr id="3" name="Content Placeholder 2"/>
          <p:cNvSpPr>
            <a:spLocks noGrp="1"/>
          </p:cNvSpPr>
          <p:nvPr>
            <p:ph idx="1"/>
          </p:nvPr>
        </p:nvSpPr>
        <p:spPr>
          <a:xfrm>
            <a:off x="11478602" y="2850737"/>
            <a:ext cx="13668851" cy="14070336"/>
          </a:xfrm>
        </p:spPr>
        <p:txBody>
          <a:bodyPr/>
          <a:lstStyle>
            <a:lvl1pPr>
              <a:defRPr sz="9238"/>
            </a:lvl1pPr>
            <a:lvl2pPr>
              <a:defRPr sz="8084"/>
            </a:lvl2pPr>
            <a:lvl3pPr>
              <a:defRPr sz="6929"/>
            </a:lvl3pPr>
            <a:lvl4pPr>
              <a:defRPr sz="5774"/>
            </a:lvl4pPr>
            <a:lvl5pPr>
              <a:defRPr sz="5774"/>
            </a:lvl5pPr>
            <a:lvl6pPr>
              <a:defRPr sz="5774"/>
            </a:lvl6pPr>
            <a:lvl7pPr>
              <a:defRPr sz="5774"/>
            </a:lvl7pPr>
            <a:lvl8pPr>
              <a:defRPr sz="5774"/>
            </a:lvl8pPr>
            <a:lvl9pPr>
              <a:defRPr sz="5774"/>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859781" y="5939790"/>
            <a:ext cx="8708267" cy="11004196"/>
          </a:xfrm>
        </p:spPr>
        <p:txBody>
          <a:bodyPr/>
          <a:lstStyle>
            <a:lvl1pPr marL="0" indent="0">
              <a:buNone/>
              <a:defRPr sz="4619"/>
            </a:lvl1pPr>
            <a:lvl2pPr marL="1319936" indent="0">
              <a:buNone/>
              <a:defRPr sz="4042"/>
            </a:lvl2pPr>
            <a:lvl3pPr marL="2639873" indent="0">
              <a:buNone/>
              <a:defRPr sz="3464"/>
            </a:lvl3pPr>
            <a:lvl4pPr marL="3959809" indent="0">
              <a:buNone/>
              <a:defRPr sz="2887"/>
            </a:lvl4pPr>
            <a:lvl5pPr marL="5279746" indent="0">
              <a:buNone/>
              <a:defRPr sz="2887"/>
            </a:lvl5pPr>
            <a:lvl6pPr marL="6599682" indent="0">
              <a:buNone/>
              <a:defRPr sz="2887"/>
            </a:lvl6pPr>
            <a:lvl7pPr marL="7919618" indent="0">
              <a:buNone/>
              <a:defRPr sz="2887"/>
            </a:lvl7pPr>
            <a:lvl8pPr marL="9239555" indent="0">
              <a:buNone/>
              <a:defRPr sz="2887"/>
            </a:lvl8pPr>
            <a:lvl9pPr marL="10559491" indent="0">
              <a:buNone/>
              <a:defRPr sz="2887"/>
            </a:lvl9pPr>
          </a:lstStyle>
          <a:p>
            <a:pPr lvl="0"/>
            <a:r>
              <a:rPr lang="en-GB"/>
              <a:t>Click to edit Master text styles</a:t>
            </a:r>
          </a:p>
        </p:txBody>
      </p:sp>
      <p:sp>
        <p:nvSpPr>
          <p:cNvPr id="5" name="Date Placeholder 4"/>
          <p:cNvSpPr>
            <a:spLocks noGrp="1"/>
          </p:cNvSpPr>
          <p:nvPr>
            <p:ph type="dt" sz="half" idx="10"/>
          </p:nvPr>
        </p:nvSpPr>
        <p:spPr/>
        <p:txBody>
          <a:bodyPr/>
          <a:lstStyle/>
          <a:p>
            <a:fld id="{72300C63-017E-4892-A727-1C968842DC2F}" type="datetimeFigureOut">
              <a:rPr lang="en-GB" smtClean="0"/>
              <a:t>27/06/2021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F77CC9-D87F-41F1-AA81-DD4550300C75}" type="slidenum">
              <a:rPr lang="en-GB" smtClean="0"/>
              <a:t>‹#›</a:t>
            </a:fld>
            <a:endParaRPr lang="en-GB"/>
          </a:p>
        </p:txBody>
      </p:sp>
    </p:spTree>
    <p:extLst>
      <p:ext uri="{BB962C8B-B14F-4D97-AF65-F5344CB8AC3E}">
        <p14:creationId xmlns:p14="http://schemas.microsoft.com/office/powerpoint/2010/main" val="965245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59781" y="1319953"/>
            <a:ext cx="8708267" cy="4619837"/>
          </a:xfrm>
        </p:spPr>
        <p:txBody>
          <a:bodyPr anchor="b"/>
          <a:lstStyle>
            <a:lvl1pPr>
              <a:defRPr sz="9238"/>
            </a:lvl1pPr>
          </a:lstStyle>
          <a:p>
            <a:r>
              <a:rPr lang="en-GB"/>
              <a:t>Click to edit Master title style</a:t>
            </a:r>
            <a:endParaRPr lang="en-US" dirty="0"/>
          </a:p>
        </p:txBody>
      </p:sp>
      <p:sp>
        <p:nvSpPr>
          <p:cNvPr id="3" name="Picture Placeholder 2"/>
          <p:cNvSpPr>
            <a:spLocks noGrp="1" noChangeAspect="1"/>
          </p:cNvSpPr>
          <p:nvPr>
            <p:ph type="pic" idx="1"/>
          </p:nvPr>
        </p:nvSpPr>
        <p:spPr>
          <a:xfrm>
            <a:off x="11478602" y="2850737"/>
            <a:ext cx="13668851" cy="14070336"/>
          </a:xfrm>
        </p:spPr>
        <p:txBody>
          <a:bodyPr anchor="t"/>
          <a:lstStyle>
            <a:lvl1pPr marL="0" indent="0">
              <a:buNone/>
              <a:defRPr sz="9238"/>
            </a:lvl1pPr>
            <a:lvl2pPr marL="1319936" indent="0">
              <a:buNone/>
              <a:defRPr sz="8084"/>
            </a:lvl2pPr>
            <a:lvl3pPr marL="2639873" indent="0">
              <a:buNone/>
              <a:defRPr sz="6929"/>
            </a:lvl3pPr>
            <a:lvl4pPr marL="3959809" indent="0">
              <a:buNone/>
              <a:defRPr sz="5774"/>
            </a:lvl4pPr>
            <a:lvl5pPr marL="5279746" indent="0">
              <a:buNone/>
              <a:defRPr sz="5774"/>
            </a:lvl5pPr>
            <a:lvl6pPr marL="6599682" indent="0">
              <a:buNone/>
              <a:defRPr sz="5774"/>
            </a:lvl6pPr>
            <a:lvl7pPr marL="7919618" indent="0">
              <a:buNone/>
              <a:defRPr sz="5774"/>
            </a:lvl7pPr>
            <a:lvl8pPr marL="9239555" indent="0">
              <a:buNone/>
              <a:defRPr sz="5774"/>
            </a:lvl8pPr>
            <a:lvl9pPr marL="10559491" indent="0">
              <a:buNone/>
              <a:defRPr sz="5774"/>
            </a:lvl9pPr>
          </a:lstStyle>
          <a:p>
            <a:r>
              <a:rPr lang="en-GB"/>
              <a:t>Click icon to add picture</a:t>
            </a:r>
            <a:endParaRPr lang="en-US" dirty="0"/>
          </a:p>
        </p:txBody>
      </p:sp>
      <p:sp>
        <p:nvSpPr>
          <p:cNvPr id="4" name="Text Placeholder 3"/>
          <p:cNvSpPr>
            <a:spLocks noGrp="1"/>
          </p:cNvSpPr>
          <p:nvPr>
            <p:ph type="body" sz="half" idx="2"/>
          </p:nvPr>
        </p:nvSpPr>
        <p:spPr>
          <a:xfrm>
            <a:off x="1859781" y="5939790"/>
            <a:ext cx="8708267" cy="11004196"/>
          </a:xfrm>
        </p:spPr>
        <p:txBody>
          <a:bodyPr/>
          <a:lstStyle>
            <a:lvl1pPr marL="0" indent="0">
              <a:buNone/>
              <a:defRPr sz="4619"/>
            </a:lvl1pPr>
            <a:lvl2pPr marL="1319936" indent="0">
              <a:buNone/>
              <a:defRPr sz="4042"/>
            </a:lvl2pPr>
            <a:lvl3pPr marL="2639873" indent="0">
              <a:buNone/>
              <a:defRPr sz="3464"/>
            </a:lvl3pPr>
            <a:lvl4pPr marL="3959809" indent="0">
              <a:buNone/>
              <a:defRPr sz="2887"/>
            </a:lvl4pPr>
            <a:lvl5pPr marL="5279746" indent="0">
              <a:buNone/>
              <a:defRPr sz="2887"/>
            </a:lvl5pPr>
            <a:lvl6pPr marL="6599682" indent="0">
              <a:buNone/>
              <a:defRPr sz="2887"/>
            </a:lvl6pPr>
            <a:lvl7pPr marL="7919618" indent="0">
              <a:buNone/>
              <a:defRPr sz="2887"/>
            </a:lvl7pPr>
            <a:lvl8pPr marL="9239555" indent="0">
              <a:buNone/>
              <a:defRPr sz="2887"/>
            </a:lvl8pPr>
            <a:lvl9pPr marL="10559491" indent="0">
              <a:buNone/>
              <a:defRPr sz="2887"/>
            </a:lvl9pPr>
          </a:lstStyle>
          <a:p>
            <a:pPr lvl="0"/>
            <a:r>
              <a:rPr lang="en-GB"/>
              <a:t>Click to edit Master text styles</a:t>
            </a:r>
          </a:p>
        </p:txBody>
      </p:sp>
      <p:sp>
        <p:nvSpPr>
          <p:cNvPr id="5" name="Date Placeholder 4"/>
          <p:cNvSpPr>
            <a:spLocks noGrp="1"/>
          </p:cNvSpPr>
          <p:nvPr>
            <p:ph type="dt" sz="half" idx="10"/>
          </p:nvPr>
        </p:nvSpPr>
        <p:spPr/>
        <p:txBody>
          <a:bodyPr/>
          <a:lstStyle/>
          <a:p>
            <a:fld id="{72300C63-017E-4892-A727-1C968842DC2F}" type="datetimeFigureOut">
              <a:rPr lang="en-GB" smtClean="0"/>
              <a:t>27/06/2021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F77CC9-D87F-41F1-AA81-DD4550300C75}" type="slidenum">
              <a:rPr lang="en-GB" smtClean="0"/>
              <a:t>‹#›</a:t>
            </a:fld>
            <a:endParaRPr lang="en-GB"/>
          </a:p>
        </p:txBody>
      </p:sp>
    </p:spTree>
    <p:extLst>
      <p:ext uri="{BB962C8B-B14F-4D97-AF65-F5344CB8AC3E}">
        <p14:creationId xmlns:p14="http://schemas.microsoft.com/office/powerpoint/2010/main" val="2475105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2300C63-017E-4892-A727-1C968842DC2F}" type="datetimeFigureOut">
              <a:rPr lang="en-GB" smtClean="0"/>
              <a:t>27/06/2021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F77CC9-D87F-41F1-AA81-DD4550300C75}" type="slidenum">
              <a:rPr lang="en-GB" smtClean="0"/>
              <a:t>‹#›</a:t>
            </a:fld>
            <a:endParaRPr lang="en-GB"/>
          </a:p>
        </p:txBody>
      </p:sp>
    </p:spTree>
    <p:extLst>
      <p:ext uri="{BB962C8B-B14F-4D97-AF65-F5344CB8AC3E}">
        <p14:creationId xmlns:p14="http://schemas.microsoft.com/office/powerpoint/2010/main" val="1229737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9322020" y="1054129"/>
            <a:ext cx="5821918" cy="16778992"/>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856265" y="1054129"/>
            <a:ext cx="17128252" cy="16778992"/>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2300C63-017E-4892-A727-1C968842DC2F}" type="datetimeFigureOut">
              <a:rPr lang="en-GB" smtClean="0"/>
              <a:t>27/06/2021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F77CC9-D87F-41F1-AA81-DD4550300C75}" type="slidenum">
              <a:rPr lang="en-GB" smtClean="0"/>
              <a:t>‹#›</a:t>
            </a:fld>
            <a:endParaRPr lang="en-GB"/>
          </a:p>
        </p:txBody>
      </p:sp>
    </p:spTree>
    <p:extLst>
      <p:ext uri="{BB962C8B-B14F-4D97-AF65-F5344CB8AC3E}">
        <p14:creationId xmlns:p14="http://schemas.microsoft.com/office/powerpoint/2010/main" val="1546251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56264" y="1054134"/>
            <a:ext cx="23287673" cy="3826949"/>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856264" y="5270647"/>
            <a:ext cx="23287673" cy="1256247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856264" y="18351022"/>
            <a:ext cx="6075045" cy="1054129"/>
          </a:xfrm>
          <a:prstGeom prst="rect">
            <a:avLst/>
          </a:prstGeom>
        </p:spPr>
        <p:txBody>
          <a:bodyPr vert="horz" lIns="91440" tIns="45720" rIns="91440" bIns="45720" rtlCol="0" anchor="ctr"/>
          <a:lstStyle>
            <a:lvl1pPr algn="l">
              <a:defRPr sz="3464">
                <a:solidFill>
                  <a:schemeClr val="tx1">
                    <a:tint val="75000"/>
                  </a:schemeClr>
                </a:solidFill>
              </a:defRPr>
            </a:lvl1pPr>
          </a:lstStyle>
          <a:p>
            <a:fld id="{72300C63-017E-4892-A727-1C968842DC2F}" type="datetimeFigureOut">
              <a:rPr lang="en-GB" smtClean="0"/>
              <a:t>27/06/2021</a:t>
            </a:fld>
            <a:endParaRPr lang="en-GB"/>
          </a:p>
        </p:txBody>
      </p:sp>
      <p:sp>
        <p:nvSpPr>
          <p:cNvPr id="5" name="Footer Placeholder 4"/>
          <p:cNvSpPr>
            <a:spLocks noGrp="1"/>
          </p:cNvSpPr>
          <p:nvPr>
            <p:ph type="ftr" sz="quarter" idx="3"/>
          </p:nvPr>
        </p:nvSpPr>
        <p:spPr>
          <a:xfrm>
            <a:off x="8943816" y="18351022"/>
            <a:ext cx="9112568" cy="1054129"/>
          </a:xfrm>
          <a:prstGeom prst="rect">
            <a:avLst/>
          </a:prstGeom>
        </p:spPr>
        <p:txBody>
          <a:bodyPr vert="horz" lIns="91440" tIns="45720" rIns="91440" bIns="45720" rtlCol="0" anchor="ctr"/>
          <a:lstStyle>
            <a:lvl1pPr algn="ctr">
              <a:defRPr sz="3464">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9068891" y="18351022"/>
            <a:ext cx="6075045" cy="1054129"/>
          </a:xfrm>
          <a:prstGeom prst="rect">
            <a:avLst/>
          </a:prstGeom>
        </p:spPr>
        <p:txBody>
          <a:bodyPr vert="horz" lIns="91440" tIns="45720" rIns="91440" bIns="45720" rtlCol="0" anchor="ctr"/>
          <a:lstStyle>
            <a:lvl1pPr algn="r">
              <a:defRPr sz="3464">
                <a:solidFill>
                  <a:schemeClr val="tx1">
                    <a:tint val="75000"/>
                  </a:schemeClr>
                </a:solidFill>
              </a:defRPr>
            </a:lvl1pPr>
          </a:lstStyle>
          <a:p>
            <a:fld id="{42F77CC9-D87F-41F1-AA81-DD4550300C75}" type="slidenum">
              <a:rPr lang="en-GB" smtClean="0"/>
              <a:t>‹#›</a:t>
            </a:fld>
            <a:endParaRPr lang="en-GB"/>
          </a:p>
        </p:txBody>
      </p:sp>
    </p:spTree>
    <p:extLst>
      <p:ext uri="{BB962C8B-B14F-4D97-AF65-F5344CB8AC3E}">
        <p14:creationId xmlns:p14="http://schemas.microsoft.com/office/powerpoint/2010/main" val="408338621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2639873" rtl="0" eaLnBrk="1" latinLnBrk="0" hangingPunct="1">
        <a:lnSpc>
          <a:spcPct val="90000"/>
        </a:lnSpc>
        <a:spcBef>
          <a:spcPct val="0"/>
        </a:spcBef>
        <a:buNone/>
        <a:defRPr sz="12703" kern="1200">
          <a:solidFill>
            <a:schemeClr val="tx1"/>
          </a:solidFill>
          <a:latin typeface="+mj-lt"/>
          <a:ea typeface="+mj-ea"/>
          <a:cs typeface="+mj-cs"/>
        </a:defRPr>
      </a:lvl1pPr>
    </p:titleStyle>
    <p:bodyStyle>
      <a:lvl1pPr marL="659968" indent="-659968" algn="l" defTabSz="2639873" rtl="0" eaLnBrk="1" latinLnBrk="0" hangingPunct="1">
        <a:lnSpc>
          <a:spcPct val="90000"/>
        </a:lnSpc>
        <a:spcBef>
          <a:spcPts val="2887"/>
        </a:spcBef>
        <a:buFont typeface="Arial" panose="020B0604020202020204" pitchFamily="34" charset="0"/>
        <a:buChar char="•"/>
        <a:defRPr sz="8084" kern="1200">
          <a:solidFill>
            <a:schemeClr val="tx1"/>
          </a:solidFill>
          <a:latin typeface="+mn-lt"/>
          <a:ea typeface="+mn-ea"/>
          <a:cs typeface="+mn-cs"/>
        </a:defRPr>
      </a:lvl1pPr>
      <a:lvl2pPr marL="1979905" indent="-659968" algn="l" defTabSz="2639873" rtl="0" eaLnBrk="1" latinLnBrk="0" hangingPunct="1">
        <a:lnSpc>
          <a:spcPct val="90000"/>
        </a:lnSpc>
        <a:spcBef>
          <a:spcPts val="1444"/>
        </a:spcBef>
        <a:buFont typeface="Arial" panose="020B0604020202020204" pitchFamily="34" charset="0"/>
        <a:buChar char="•"/>
        <a:defRPr sz="6929" kern="1200">
          <a:solidFill>
            <a:schemeClr val="tx1"/>
          </a:solidFill>
          <a:latin typeface="+mn-lt"/>
          <a:ea typeface="+mn-ea"/>
          <a:cs typeface="+mn-cs"/>
        </a:defRPr>
      </a:lvl2pPr>
      <a:lvl3pPr marL="3299841" indent="-659968" algn="l" defTabSz="2639873" rtl="0" eaLnBrk="1" latinLnBrk="0" hangingPunct="1">
        <a:lnSpc>
          <a:spcPct val="90000"/>
        </a:lnSpc>
        <a:spcBef>
          <a:spcPts val="1444"/>
        </a:spcBef>
        <a:buFont typeface="Arial" panose="020B0604020202020204" pitchFamily="34" charset="0"/>
        <a:buChar char="•"/>
        <a:defRPr sz="5774" kern="1200">
          <a:solidFill>
            <a:schemeClr val="tx1"/>
          </a:solidFill>
          <a:latin typeface="+mn-lt"/>
          <a:ea typeface="+mn-ea"/>
          <a:cs typeface="+mn-cs"/>
        </a:defRPr>
      </a:lvl3pPr>
      <a:lvl4pPr marL="4619777" indent="-659968" algn="l" defTabSz="2639873" rtl="0" eaLnBrk="1" latinLnBrk="0" hangingPunct="1">
        <a:lnSpc>
          <a:spcPct val="90000"/>
        </a:lnSpc>
        <a:spcBef>
          <a:spcPts val="1444"/>
        </a:spcBef>
        <a:buFont typeface="Arial" panose="020B0604020202020204" pitchFamily="34" charset="0"/>
        <a:buChar char="•"/>
        <a:defRPr sz="5197" kern="1200">
          <a:solidFill>
            <a:schemeClr val="tx1"/>
          </a:solidFill>
          <a:latin typeface="+mn-lt"/>
          <a:ea typeface="+mn-ea"/>
          <a:cs typeface="+mn-cs"/>
        </a:defRPr>
      </a:lvl4pPr>
      <a:lvl5pPr marL="5939714" indent="-659968" algn="l" defTabSz="2639873" rtl="0" eaLnBrk="1" latinLnBrk="0" hangingPunct="1">
        <a:lnSpc>
          <a:spcPct val="90000"/>
        </a:lnSpc>
        <a:spcBef>
          <a:spcPts val="1444"/>
        </a:spcBef>
        <a:buFont typeface="Arial" panose="020B0604020202020204" pitchFamily="34" charset="0"/>
        <a:buChar char="•"/>
        <a:defRPr sz="5197" kern="1200">
          <a:solidFill>
            <a:schemeClr val="tx1"/>
          </a:solidFill>
          <a:latin typeface="+mn-lt"/>
          <a:ea typeface="+mn-ea"/>
          <a:cs typeface="+mn-cs"/>
        </a:defRPr>
      </a:lvl5pPr>
      <a:lvl6pPr marL="7259650" indent="-659968" algn="l" defTabSz="2639873" rtl="0" eaLnBrk="1" latinLnBrk="0" hangingPunct="1">
        <a:lnSpc>
          <a:spcPct val="90000"/>
        </a:lnSpc>
        <a:spcBef>
          <a:spcPts val="1444"/>
        </a:spcBef>
        <a:buFont typeface="Arial" panose="020B0604020202020204" pitchFamily="34" charset="0"/>
        <a:buChar char="•"/>
        <a:defRPr sz="5197" kern="1200">
          <a:solidFill>
            <a:schemeClr val="tx1"/>
          </a:solidFill>
          <a:latin typeface="+mn-lt"/>
          <a:ea typeface="+mn-ea"/>
          <a:cs typeface="+mn-cs"/>
        </a:defRPr>
      </a:lvl6pPr>
      <a:lvl7pPr marL="8579587" indent="-659968" algn="l" defTabSz="2639873" rtl="0" eaLnBrk="1" latinLnBrk="0" hangingPunct="1">
        <a:lnSpc>
          <a:spcPct val="90000"/>
        </a:lnSpc>
        <a:spcBef>
          <a:spcPts val="1444"/>
        </a:spcBef>
        <a:buFont typeface="Arial" panose="020B0604020202020204" pitchFamily="34" charset="0"/>
        <a:buChar char="•"/>
        <a:defRPr sz="5197" kern="1200">
          <a:solidFill>
            <a:schemeClr val="tx1"/>
          </a:solidFill>
          <a:latin typeface="+mn-lt"/>
          <a:ea typeface="+mn-ea"/>
          <a:cs typeface="+mn-cs"/>
        </a:defRPr>
      </a:lvl7pPr>
      <a:lvl8pPr marL="9899523" indent="-659968" algn="l" defTabSz="2639873" rtl="0" eaLnBrk="1" latinLnBrk="0" hangingPunct="1">
        <a:lnSpc>
          <a:spcPct val="90000"/>
        </a:lnSpc>
        <a:spcBef>
          <a:spcPts val="1444"/>
        </a:spcBef>
        <a:buFont typeface="Arial" panose="020B0604020202020204" pitchFamily="34" charset="0"/>
        <a:buChar char="•"/>
        <a:defRPr sz="5197" kern="1200">
          <a:solidFill>
            <a:schemeClr val="tx1"/>
          </a:solidFill>
          <a:latin typeface="+mn-lt"/>
          <a:ea typeface="+mn-ea"/>
          <a:cs typeface="+mn-cs"/>
        </a:defRPr>
      </a:lvl8pPr>
      <a:lvl9pPr marL="11219459" indent="-659968" algn="l" defTabSz="2639873" rtl="0" eaLnBrk="1" latinLnBrk="0" hangingPunct="1">
        <a:lnSpc>
          <a:spcPct val="90000"/>
        </a:lnSpc>
        <a:spcBef>
          <a:spcPts val="1444"/>
        </a:spcBef>
        <a:buFont typeface="Arial" panose="020B0604020202020204" pitchFamily="34" charset="0"/>
        <a:buChar char="•"/>
        <a:defRPr sz="5197" kern="1200">
          <a:solidFill>
            <a:schemeClr val="tx1"/>
          </a:solidFill>
          <a:latin typeface="+mn-lt"/>
          <a:ea typeface="+mn-ea"/>
          <a:cs typeface="+mn-cs"/>
        </a:defRPr>
      </a:lvl9pPr>
    </p:bodyStyle>
    <p:otherStyle>
      <a:defPPr>
        <a:defRPr lang="en-US"/>
      </a:defPPr>
      <a:lvl1pPr marL="0" algn="l" defTabSz="2639873" rtl="0" eaLnBrk="1" latinLnBrk="0" hangingPunct="1">
        <a:defRPr sz="5197" kern="1200">
          <a:solidFill>
            <a:schemeClr val="tx1"/>
          </a:solidFill>
          <a:latin typeface="+mn-lt"/>
          <a:ea typeface="+mn-ea"/>
          <a:cs typeface="+mn-cs"/>
        </a:defRPr>
      </a:lvl1pPr>
      <a:lvl2pPr marL="1319936" algn="l" defTabSz="2639873" rtl="0" eaLnBrk="1" latinLnBrk="0" hangingPunct="1">
        <a:defRPr sz="5197" kern="1200">
          <a:solidFill>
            <a:schemeClr val="tx1"/>
          </a:solidFill>
          <a:latin typeface="+mn-lt"/>
          <a:ea typeface="+mn-ea"/>
          <a:cs typeface="+mn-cs"/>
        </a:defRPr>
      </a:lvl2pPr>
      <a:lvl3pPr marL="2639873" algn="l" defTabSz="2639873" rtl="0" eaLnBrk="1" latinLnBrk="0" hangingPunct="1">
        <a:defRPr sz="5197" kern="1200">
          <a:solidFill>
            <a:schemeClr val="tx1"/>
          </a:solidFill>
          <a:latin typeface="+mn-lt"/>
          <a:ea typeface="+mn-ea"/>
          <a:cs typeface="+mn-cs"/>
        </a:defRPr>
      </a:lvl3pPr>
      <a:lvl4pPr marL="3959809" algn="l" defTabSz="2639873" rtl="0" eaLnBrk="1" latinLnBrk="0" hangingPunct="1">
        <a:defRPr sz="5197" kern="1200">
          <a:solidFill>
            <a:schemeClr val="tx1"/>
          </a:solidFill>
          <a:latin typeface="+mn-lt"/>
          <a:ea typeface="+mn-ea"/>
          <a:cs typeface="+mn-cs"/>
        </a:defRPr>
      </a:lvl4pPr>
      <a:lvl5pPr marL="5279746" algn="l" defTabSz="2639873" rtl="0" eaLnBrk="1" latinLnBrk="0" hangingPunct="1">
        <a:defRPr sz="5197" kern="1200">
          <a:solidFill>
            <a:schemeClr val="tx1"/>
          </a:solidFill>
          <a:latin typeface="+mn-lt"/>
          <a:ea typeface="+mn-ea"/>
          <a:cs typeface="+mn-cs"/>
        </a:defRPr>
      </a:lvl5pPr>
      <a:lvl6pPr marL="6599682" algn="l" defTabSz="2639873" rtl="0" eaLnBrk="1" latinLnBrk="0" hangingPunct="1">
        <a:defRPr sz="5197" kern="1200">
          <a:solidFill>
            <a:schemeClr val="tx1"/>
          </a:solidFill>
          <a:latin typeface="+mn-lt"/>
          <a:ea typeface="+mn-ea"/>
          <a:cs typeface="+mn-cs"/>
        </a:defRPr>
      </a:lvl6pPr>
      <a:lvl7pPr marL="7919618" algn="l" defTabSz="2639873" rtl="0" eaLnBrk="1" latinLnBrk="0" hangingPunct="1">
        <a:defRPr sz="5197" kern="1200">
          <a:solidFill>
            <a:schemeClr val="tx1"/>
          </a:solidFill>
          <a:latin typeface="+mn-lt"/>
          <a:ea typeface="+mn-ea"/>
          <a:cs typeface="+mn-cs"/>
        </a:defRPr>
      </a:lvl7pPr>
      <a:lvl8pPr marL="9239555" algn="l" defTabSz="2639873" rtl="0" eaLnBrk="1" latinLnBrk="0" hangingPunct="1">
        <a:defRPr sz="5197" kern="1200">
          <a:solidFill>
            <a:schemeClr val="tx1"/>
          </a:solidFill>
          <a:latin typeface="+mn-lt"/>
          <a:ea typeface="+mn-ea"/>
          <a:cs typeface="+mn-cs"/>
        </a:defRPr>
      </a:lvl8pPr>
      <a:lvl9pPr marL="10559491" algn="l" defTabSz="2639873" rtl="0" eaLnBrk="1" latinLnBrk="0" hangingPunct="1">
        <a:defRPr sz="519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9.png"/><Relationship Id="rId18" Type="http://schemas.microsoft.com/office/2007/relationships/diagramDrawing" Target="../diagrams/drawing1.xml"/><Relationship Id="rId26" Type="http://schemas.microsoft.com/office/2007/relationships/hdphoto" Target="../media/hdphoto6.wdp"/><Relationship Id="rId3" Type="http://schemas.microsoft.com/office/2007/relationships/hdphoto" Target="../media/hdphoto1.wdp"/><Relationship Id="rId21" Type="http://schemas.openxmlformats.org/officeDocument/2006/relationships/image" Target="../media/image13.png"/><Relationship Id="rId34" Type="http://schemas.openxmlformats.org/officeDocument/2006/relationships/image" Target="../media/image22.jpeg"/><Relationship Id="rId7" Type="http://schemas.openxmlformats.org/officeDocument/2006/relationships/image" Target="../media/image4.png"/><Relationship Id="rId12" Type="http://schemas.microsoft.com/office/2007/relationships/hdphoto" Target="../media/hdphoto3.wdp"/><Relationship Id="rId17" Type="http://schemas.openxmlformats.org/officeDocument/2006/relationships/diagramColors" Target="../diagrams/colors1.xml"/><Relationship Id="rId25" Type="http://schemas.openxmlformats.org/officeDocument/2006/relationships/image" Target="../media/image15.png"/><Relationship Id="rId33" Type="http://schemas.openxmlformats.org/officeDocument/2006/relationships/image" Target="../media/image21.png"/><Relationship Id="rId2" Type="http://schemas.openxmlformats.org/officeDocument/2006/relationships/image" Target="../media/image1.png"/><Relationship Id="rId16" Type="http://schemas.openxmlformats.org/officeDocument/2006/relationships/diagramQuickStyle" Target="../diagrams/quickStyle1.xml"/><Relationship Id="rId20" Type="http://schemas.openxmlformats.org/officeDocument/2006/relationships/chart" Target="../charts/chart2.xml"/><Relationship Id="rId29" Type="http://schemas.openxmlformats.org/officeDocument/2006/relationships/image" Target="../media/image17.png"/><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8.png"/><Relationship Id="rId24" Type="http://schemas.microsoft.com/office/2007/relationships/hdphoto" Target="../media/hdphoto5.wdp"/><Relationship Id="rId32" Type="http://schemas.openxmlformats.org/officeDocument/2006/relationships/image" Target="../media/image20.jpeg"/><Relationship Id="rId5" Type="http://schemas.openxmlformats.org/officeDocument/2006/relationships/image" Target="../media/image3.png"/><Relationship Id="rId15" Type="http://schemas.openxmlformats.org/officeDocument/2006/relationships/diagramLayout" Target="../diagrams/layout1.xml"/><Relationship Id="rId23" Type="http://schemas.openxmlformats.org/officeDocument/2006/relationships/image" Target="../media/image14.png"/><Relationship Id="rId28" Type="http://schemas.microsoft.com/office/2007/relationships/hdphoto" Target="../media/hdphoto7.wdp"/><Relationship Id="rId36" Type="http://schemas.openxmlformats.org/officeDocument/2006/relationships/image" Target="../media/image24.emf"/><Relationship Id="rId10" Type="http://schemas.openxmlformats.org/officeDocument/2006/relationships/image" Target="../media/image7.png"/><Relationship Id="rId19" Type="http://schemas.openxmlformats.org/officeDocument/2006/relationships/chart" Target="../charts/chart1.xml"/><Relationship Id="rId31" Type="http://schemas.openxmlformats.org/officeDocument/2006/relationships/image" Target="../media/image19.png"/><Relationship Id="rId4" Type="http://schemas.openxmlformats.org/officeDocument/2006/relationships/image" Target="../media/image2.png"/><Relationship Id="rId9" Type="http://schemas.openxmlformats.org/officeDocument/2006/relationships/image" Target="../media/image6.tiff"/><Relationship Id="rId14" Type="http://schemas.openxmlformats.org/officeDocument/2006/relationships/diagramData" Target="../diagrams/data1.xml"/><Relationship Id="rId22" Type="http://schemas.microsoft.com/office/2007/relationships/hdphoto" Target="../media/hdphoto4.wdp"/><Relationship Id="rId27" Type="http://schemas.openxmlformats.org/officeDocument/2006/relationships/image" Target="../media/image16.png"/><Relationship Id="rId30" Type="http://schemas.openxmlformats.org/officeDocument/2006/relationships/image" Target="../media/image18.png"/><Relationship Id="rId35" Type="http://schemas.openxmlformats.org/officeDocument/2006/relationships/image" Target="../media/image23.tif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3008F">
            <a:alpha val="98000"/>
          </a:srgbClr>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D7DCAAF9-1EA7-764B-A170-8B52BD610E32}"/>
              </a:ext>
            </a:extLst>
          </p:cNvPr>
          <p:cNvGrpSpPr/>
          <p:nvPr/>
        </p:nvGrpSpPr>
        <p:grpSpPr>
          <a:xfrm>
            <a:off x="3578998" y="10986861"/>
            <a:ext cx="1401242" cy="1312211"/>
            <a:chOff x="3998534" y="2955786"/>
            <a:chExt cx="1401242" cy="1312211"/>
          </a:xfrm>
        </p:grpSpPr>
        <p:sp>
          <p:nvSpPr>
            <p:cNvPr id="31" name="Oval 30">
              <a:extLst>
                <a:ext uri="{FF2B5EF4-FFF2-40B4-BE49-F238E27FC236}">
                  <a16:creationId xmlns:a16="http://schemas.microsoft.com/office/drawing/2014/main" id="{5185C9F7-33AB-8740-BE05-2FCF205AA3A0}"/>
                </a:ext>
              </a:extLst>
            </p:cNvPr>
            <p:cNvSpPr/>
            <p:nvPr/>
          </p:nvSpPr>
          <p:spPr>
            <a:xfrm>
              <a:off x="3998534" y="2955786"/>
              <a:ext cx="1401242" cy="1312211"/>
            </a:xfrm>
            <a:prstGeom prst="ellipse">
              <a:avLst/>
            </a:prstGeom>
            <a:solidFill>
              <a:srgbClr val="83008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2" name="Oval 4">
              <a:extLst>
                <a:ext uri="{FF2B5EF4-FFF2-40B4-BE49-F238E27FC236}">
                  <a16:creationId xmlns:a16="http://schemas.microsoft.com/office/drawing/2014/main" id="{F31F7719-6B72-4240-B5F4-12C92D60C832}"/>
                </a:ext>
              </a:extLst>
            </p:cNvPr>
            <p:cNvSpPr txBox="1"/>
            <p:nvPr/>
          </p:nvSpPr>
          <p:spPr>
            <a:xfrm>
              <a:off x="4203741" y="3147955"/>
              <a:ext cx="990828" cy="9278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8100" tIns="38100" rIns="38100" bIns="38100" numCol="1" spcCol="1270" anchor="ctr" anchorCtr="0">
              <a:noAutofit/>
            </a:bodyPr>
            <a:lstStyle/>
            <a:p>
              <a:pPr marL="0" lvl="0" indent="0" algn="ctr" defTabSz="2667000">
                <a:lnSpc>
                  <a:spcPct val="90000"/>
                </a:lnSpc>
                <a:spcBef>
                  <a:spcPct val="0"/>
                </a:spcBef>
                <a:spcAft>
                  <a:spcPct val="35000"/>
                </a:spcAft>
                <a:buNone/>
              </a:pPr>
              <a:endParaRPr lang="en-GB" sz="6000" kern="1200"/>
            </a:p>
          </p:txBody>
        </p:sp>
      </p:grpSp>
      <p:sp>
        <p:nvSpPr>
          <p:cNvPr id="14" name="Rounded Rectangle 13">
            <a:extLst>
              <a:ext uri="{FF2B5EF4-FFF2-40B4-BE49-F238E27FC236}">
                <a16:creationId xmlns:a16="http://schemas.microsoft.com/office/drawing/2014/main" id="{16AD3FDF-6A15-8C42-B9D3-25FD9A5D8296}"/>
              </a:ext>
            </a:extLst>
          </p:cNvPr>
          <p:cNvSpPr/>
          <p:nvPr/>
        </p:nvSpPr>
        <p:spPr>
          <a:xfrm>
            <a:off x="4596001" y="173309"/>
            <a:ext cx="15920939" cy="1884388"/>
          </a:xfrm>
          <a:prstGeom prst="roundRect">
            <a:avLst/>
          </a:prstGeom>
          <a:solidFill>
            <a:schemeClr val="bg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n w="0"/>
                <a:solidFill>
                  <a:srgbClr val="002060"/>
                </a:solidFill>
                <a:effectLst>
                  <a:outerShdw blurRad="38100" dist="25400" dir="5400000" algn="ctr" rotWithShape="0">
                    <a:srgbClr val="6E747A">
                      <a:alpha val="43000"/>
                    </a:srgbClr>
                  </a:outerShdw>
                </a:effectLst>
              </a:rPr>
              <a:t>Breaking Through The Glass Ceiling: Addressing The Attainment Gap Through The Staff &amp; Student Perspectives</a:t>
            </a:r>
          </a:p>
          <a:p>
            <a:pPr algn="ctr"/>
            <a:r>
              <a:rPr lang="en-US" sz="2800" b="1" dirty="0">
                <a:ln w="0"/>
                <a:solidFill>
                  <a:srgbClr val="002060"/>
                </a:solidFill>
                <a:effectLst>
                  <a:outerShdw blurRad="38100" dist="25400" dir="5400000" algn="ctr" rotWithShape="0">
                    <a:srgbClr val="6E747A">
                      <a:alpha val="43000"/>
                    </a:srgbClr>
                  </a:outerShdw>
                </a:effectLst>
              </a:rPr>
              <a:t>Dr Karan Rana, Ayesha Hanif, Ariana Mugore, Deepa Mistry, Neda Nadilouei and Rabia Mehmood</a:t>
            </a:r>
          </a:p>
        </p:txBody>
      </p:sp>
      <p:sp>
        <p:nvSpPr>
          <p:cNvPr id="35" name="Rounded Rectangle 34">
            <a:extLst>
              <a:ext uri="{FF2B5EF4-FFF2-40B4-BE49-F238E27FC236}">
                <a16:creationId xmlns:a16="http://schemas.microsoft.com/office/drawing/2014/main" id="{72E9BA3A-E16E-4140-8341-2941081E5BEE}"/>
              </a:ext>
            </a:extLst>
          </p:cNvPr>
          <p:cNvSpPr/>
          <p:nvPr/>
        </p:nvSpPr>
        <p:spPr>
          <a:xfrm>
            <a:off x="20714355" y="161647"/>
            <a:ext cx="3578026" cy="1641051"/>
          </a:xfrm>
          <a:prstGeom prst="roundRect">
            <a:avLst/>
          </a:prstGeom>
          <a:solidFill>
            <a:schemeClr val="bg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ln w="0"/>
              <a:solidFill>
                <a:srgbClr val="83008F"/>
              </a:solidFill>
              <a:effectLst>
                <a:outerShdw blurRad="38100" dist="25400" dir="5400000" algn="ctr" rotWithShape="0">
                  <a:srgbClr val="6E747A">
                    <a:alpha val="43000"/>
                  </a:srgbClr>
                </a:outerShdw>
              </a:effectLst>
            </a:endParaRPr>
          </a:p>
        </p:txBody>
      </p:sp>
      <p:pic>
        <p:nvPicPr>
          <p:cNvPr id="16" name="Picture 2" descr="Ranking and Accreditations">
            <a:extLst>
              <a:ext uri="{FF2B5EF4-FFF2-40B4-BE49-F238E27FC236}">
                <a16:creationId xmlns:a16="http://schemas.microsoft.com/office/drawing/2014/main" id="{E9432013-BD56-0A40-B4F0-E6C2289B6FE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6250" r="94583">
                        <a14:foregroundMark x1="6458" y1="31563" x2="6458" y2="31563"/>
                        <a14:foregroundMark x1="7083" y1="26563" x2="7708" y2="31563"/>
                        <a14:foregroundMark x1="6875" y1="45625" x2="6667" y2="53750"/>
                        <a14:foregroundMark x1="16667" y1="31563" x2="20625" y2="30625"/>
                        <a14:foregroundMark x1="28125" y1="32188" x2="28125" y2="26875"/>
                        <a14:foregroundMark x1="32500" y1="27187" x2="34375" y2="32500"/>
                        <a14:foregroundMark x1="43125" y1="31563" x2="43125" y2="27500"/>
                        <a14:foregroundMark x1="51458" y1="33125" x2="51458" y2="26875"/>
                        <a14:foregroundMark x1="64375" y1="32188" x2="62292" y2="30312"/>
                        <a14:foregroundMark x1="69792" y1="34688" x2="69375" y2="29375"/>
                        <a14:foregroundMark x1="76667" y1="33125" x2="76667" y2="27187"/>
                        <a14:foregroundMark x1="84792" y1="33750" x2="83750" y2="25625"/>
                        <a14:foregroundMark x1="87708" y1="45625" x2="87708" y2="51250"/>
                        <a14:foregroundMark x1="68542" y1="45938" x2="68542" y2="50625"/>
                        <a14:foregroundMark x1="58958" y1="45000" x2="61042" y2="47500"/>
                        <a14:foregroundMark x1="48125" y1="45313" x2="48333" y2="52188"/>
                        <a14:foregroundMark x1="42708" y1="45313" x2="42708" y2="50000"/>
                        <a14:foregroundMark x1="30000" y1="45000" x2="30625" y2="51250"/>
                        <a14:foregroundMark x1="16875" y1="44688" x2="16875" y2="50625"/>
                        <a14:foregroundMark x1="6667" y1="62187" x2="6667" y2="62187"/>
                        <a14:foregroundMark x1="9583" y1="63750" x2="12708" y2="67188"/>
                        <a14:foregroundMark x1="10208" y1="71250" x2="13958" y2="74375"/>
                        <a14:foregroundMark x1="16042" y1="70938" x2="16042" y2="67500"/>
                        <a14:foregroundMark x1="23333" y1="64375" x2="25417" y2="68750"/>
                        <a14:foregroundMark x1="29167" y1="68125" x2="30417" y2="73750"/>
                        <a14:foregroundMark x1="74167" y1="68125" x2="74167" y2="65313"/>
                        <a14:foregroundMark x1="76667" y1="68438" x2="76042" y2="66250"/>
                        <a14:foregroundMark x1="88958" y1="74688" x2="89167" y2="71563"/>
                        <a14:foregroundMark x1="91250" y1="75000" x2="91250" y2="72813"/>
                        <a14:foregroundMark x1="94583" y1="76563" x2="93542" y2="69375"/>
                        <a14:foregroundMark x1="83750" y1="55000" x2="82917" y2="50938"/>
                        <a14:foregroundMark x1="69375" y1="53750" x2="69167" y2="47813"/>
                        <a14:foregroundMark x1="62292" y1="50313" x2="58125" y2="44375"/>
                      </a14:backgroundRemoval>
                    </a14:imgEffect>
                  </a14:imgLayer>
                </a14:imgProps>
              </a:ext>
              <a:ext uri="{28A0092B-C50C-407E-A947-70E740481C1C}">
                <a14:useLocalDpi xmlns:a14="http://schemas.microsoft.com/office/drawing/2010/main" val="0"/>
              </a:ext>
            </a:extLst>
          </a:blip>
          <a:srcRect/>
          <a:stretch>
            <a:fillRect/>
          </a:stretch>
        </p:blipFill>
        <p:spPr bwMode="auto">
          <a:xfrm>
            <a:off x="20891650" y="32110"/>
            <a:ext cx="3219548" cy="1907379"/>
          </a:xfrm>
          <a:prstGeom prst="rect">
            <a:avLst/>
          </a:prstGeom>
          <a:noFill/>
          <a:extLst>
            <a:ext uri="{909E8E84-426E-40DD-AFC4-6F175D3DCCD1}">
              <a14:hiddenFill xmlns:a14="http://schemas.microsoft.com/office/drawing/2010/main">
                <a:solidFill>
                  <a:srgbClr val="FFFFFF"/>
                </a:solidFill>
              </a14:hiddenFill>
            </a:ext>
          </a:extLst>
        </p:spPr>
      </p:pic>
      <p:sp>
        <p:nvSpPr>
          <p:cNvPr id="37" name="Rounded Rectangle 36">
            <a:extLst>
              <a:ext uri="{FF2B5EF4-FFF2-40B4-BE49-F238E27FC236}">
                <a16:creationId xmlns:a16="http://schemas.microsoft.com/office/drawing/2014/main" id="{45D10868-226E-964C-87A9-2A3263E2FA07}"/>
              </a:ext>
            </a:extLst>
          </p:cNvPr>
          <p:cNvSpPr/>
          <p:nvPr/>
        </p:nvSpPr>
        <p:spPr>
          <a:xfrm rot="5400000">
            <a:off x="-4885271" y="7316007"/>
            <a:ext cx="17502460" cy="7224985"/>
          </a:xfrm>
          <a:prstGeom prst="roundRect">
            <a:avLst/>
          </a:prstGeom>
          <a:solidFill>
            <a:schemeClr val="bg1"/>
          </a:solid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b="1" dirty="0">
              <a:ln w="0"/>
              <a:solidFill>
                <a:srgbClr val="83008F"/>
              </a:solidFill>
              <a:effectLst>
                <a:outerShdw blurRad="38100" dist="25400" dir="5400000" algn="ctr" rotWithShape="0">
                  <a:srgbClr val="6E747A">
                    <a:alpha val="43000"/>
                  </a:srgbClr>
                </a:outerShdw>
              </a:effectLst>
            </a:endParaRPr>
          </a:p>
        </p:txBody>
      </p:sp>
      <p:pic>
        <p:nvPicPr>
          <p:cNvPr id="21" name="Picture 20" descr="Background pattern&#10;&#10;Description automatically generated">
            <a:extLst>
              <a:ext uri="{FF2B5EF4-FFF2-40B4-BE49-F238E27FC236}">
                <a16:creationId xmlns:a16="http://schemas.microsoft.com/office/drawing/2014/main" id="{13D4B7F6-2661-3343-BD25-2E9AD2B6F8C2}"/>
              </a:ext>
            </a:extLst>
          </p:cNvPr>
          <p:cNvPicPr>
            <a:picLocks noChangeAspect="1"/>
          </p:cNvPicPr>
          <p:nvPr/>
        </p:nvPicPr>
        <p:blipFill rotWithShape="1">
          <a:blip r:embed="rId4">
            <a:extLst>
              <a:ext uri="{28A0092B-C50C-407E-A947-70E740481C1C}">
                <a14:useLocalDpi xmlns:a14="http://schemas.microsoft.com/office/drawing/2010/main" val="0"/>
              </a:ext>
            </a:extLst>
          </a:blip>
          <a:srcRect l="13743" t="11046" r="16276" b="7620"/>
          <a:stretch/>
        </p:blipFill>
        <p:spPr>
          <a:xfrm>
            <a:off x="24636218" y="16918990"/>
            <a:ext cx="2330100" cy="2135953"/>
          </a:xfrm>
          <a:prstGeom prst="rect">
            <a:avLst/>
          </a:prstGeom>
        </p:spPr>
      </p:pic>
      <p:pic>
        <p:nvPicPr>
          <p:cNvPr id="43" name="Picture 42" descr="Background pattern&#10;&#10;Description automatically generated">
            <a:extLst>
              <a:ext uri="{FF2B5EF4-FFF2-40B4-BE49-F238E27FC236}">
                <a16:creationId xmlns:a16="http://schemas.microsoft.com/office/drawing/2014/main" id="{DAACFA32-A965-B340-A5ED-93BF92826CAC}"/>
              </a:ext>
            </a:extLst>
          </p:cNvPr>
          <p:cNvPicPr>
            <a:picLocks noChangeAspect="1"/>
          </p:cNvPicPr>
          <p:nvPr/>
        </p:nvPicPr>
        <p:blipFill rotWithShape="1">
          <a:blip r:embed="rId4">
            <a:extLst>
              <a:ext uri="{28A0092B-C50C-407E-A947-70E740481C1C}">
                <a14:useLocalDpi xmlns:a14="http://schemas.microsoft.com/office/drawing/2010/main" val="0"/>
              </a:ext>
            </a:extLst>
          </a:blip>
          <a:srcRect l="13743" t="11046" r="16276" b="7620"/>
          <a:stretch/>
        </p:blipFill>
        <p:spPr>
          <a:xfrm rot="5400000">
            <a:off x="17836484" y="17446701"/>
            <a:ext cx="2330100" cy="2135953"/>
          </a:xfrm>
          <a:prstGeom prst="rect">
            <a:avLst/>
          </a:prstGeom>
        </p:spPr>
      </p:pic>
      <p:pic>
        <p:nvPicPr>
          <p:cNvPr id="1028" name="Picture 4" descr="Undergraduate Virtual Open Day">
            <a:extLst>
              <a:ext uri="{FF2B5EF4-FFF2-40B4-BE49-F238E27FC236}">
                <a16:creationId xmlns:a16="http://schemas.microsoft.com/office/drawing/2014/main" id="{5BAB1135-A703-1241-9DFC-74CB5F35B4DA}"/>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5625" l="2708" r="97344">
                        <a14:foregroundMark x1="1615" y1="81875" x2="13021" y2="88438"/>
                        <a14:foregroundMark x1="13021" y1="88438" x2="31354" y2="88125"/>
                        <a14:foregroundMark x1="31354" y1="88125" x2="36667" y2="88125"/>
                        <a14:foregroundMark x1="36667" y1="88125" x2="56823" y2="86875"/>
                        <a14:foregroundMark x1="56823" y1="86875" x2="93073" y2="92344"/>
                        <a14:foregroundMark x1="97083" y1="85313" x2="97344" y2="95625"/>
                        <a14:foregroundMark x1="3958" y1="93906" x2="2708" y2="84063"/>
                      </a14:backgroundRemoval>
                    </a14:imgEffect>
                  </a14:imgLayer>
                </a14:imgProps>
              </a:ext>
              <a:ext uri="{28A0092B-C50C-407E-A947-70E740481C1C}">
                <a14:useLocalDpi xmlns:a14="http://schemas.microsoft.com/office/drawing/2010/main" val="0"/>
              </a:ext>
            </a:extLst>
          </a:blip>
          <a:srcRect/>
          <a:stretch>
            <a:fillRect/>
          </a:stretch>
        </p:blipFill>
        <p:spPr bwMode="auto">
          <a:xfrm>
            <a:off x="17933558" y="16777086"/>
            <a:ext cx="9066642" cy="3022214"/>
          </a:xfrm>
          <a:prstGeom prst="rect">
            <a:avLst/>
          </a:prstGeom>
          <a:noFill/>
          <a:extLst>
            <a:ext uri="{909E8E84-426E-40DD-AFC4-6F175D3DCCD1}">
              <a14:hiddenFill xmlns:a14="http://schemas.microsoft.com/office/drawing/2010/main">
                <a:solidFill>
                  <a:srgbClr val="FFFFFF"/>
                </a:solidFill>
              </a14:hiddenFill>
            </a:ext>
          </a:extLst>
        </p:spPr>
      </p:pic>
      <p:sp>
        <p:nvSpPr>
          <p:cNvPr id="41" name="Rounded Rectangle 40">
            <a:extLst>
              <a:ext uri="{FF2B5EF4-FFF2-40B4-BE49-F238E27FC236}">
                <a16:creationId xmlns:a16="http://schemas.microsoft.com/office/drawing/2014/main" id="{5D21D693-8927-8546-AE31-2679973F1D4F}"/>
              </a:ext>
            </a:extLst>
          </p:cNvPr>
          <p:cNvSpPr/>
          <p:nvPr/>
        </p:nvSpPr>
        <p:spPr>
          <a:xfrm>
            <a:off x="165927" y="155481"/>
            <a:ext cx="4020294" cy="1594963"/>
          </a:xfrm>
          <a:prstGeom prst="roundRect">
            <a:avLst/>
          </a:prstGeom>
          <a:solidFill>
            <a:schemeClr val="bg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ln w="0"/>
              <a:solidFill>
                <a:srgbClr val="83008F"/>
              </a:solidFill>
              <a:effectLst>
                <a:outerShdw blurRad="38100" dist="25400" dir="5400000" algn="ctr" rotWithShape="0">
                  <a:srgbClr val="6E747A">
                    <a:alpha val="43000"/>
                  </a:srgbClr>
                </a:outerShdw>
              </a:effectLst>
            </a:endParaRPr>
          </a:p>
        </p:txBody>
      </p:sp>
      <p:pic>
        <p:nvPicPr>
          <p:cNvPr id="22" name="Picture 6" descr="Medicine and Health Sciences | Aston University">
            <a:extLst>
              <a:ext uri="{FF2B5EF4-FFF2-40B4-BE49-F238E27FC236}">
                <a16:creationId xmlns:a16="http://schemas.microsoft.com/office/drawing/2014/main" id="{70CA4577-AD7F-4E40-BF7E-DD020ADF156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5281" y="297046"/>
            <a:ext cx="2994269" cy="1251207"/>
          </a:xfrm>
          <a:prstGeom prst="rect">
            <a:avLst/>
          </a:prstGeom>
          <a:noFill/>
          <a:extLst>
            <a:ext uri="{909E8E84-426E-40DD-AFC4-6F175D3DCCD1}">
              <a14:hiddenFill xmlns:a14="http://schemas.microsoft.com/office/drawing/2010/main">
                <a:solidFill>
                  <a:srgbClr val="FFFFFF"/>
                </a:solidFill>
              </a14:hiddenFill>
            </a:ext>
          </a:extLst>
        </p:spPr>
      </p:pic>
      <p:sp>
        <p:nvSpPr>
          <p:cNvPr id="44" name="Rounded Rectangle 43">
            <a:extLst>
              <a:ext uri="{FF2B5EF4-FFF2-40B4-BE49-F238E27FC236}">
                <a16:creationId xmlns:a16="http://schemas.microsoft.com/office/drawing/2014/main" id="{3751BC16-06AF-1C44-9305-EAE5EAACC2B7}"/>
              </a:ext>
            </a:extLst>
          </p:cNvPr>
          <p:cNvSpPr/>
          <p:nvPr/>
        </p:nvSpPr>
        <p:spPr>
          <a:xfrm rot="5400000">
            <a:off x="15829402" y="5944451"/>
            <a:ext cx="14440289" cy="7224985"/>
          </a:xfrm>
          <a:prstGeom prst="roundRect">
            <a:avLst/>
          </a:prstGeom>
          <a:solidFill>
            <a:schemeClr val="bg1"/>
          </a:solid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b="1" dirty="0">
              <a:ln w="0"/>
              <a:solidFill>
                <a:srgbClr val="83008F"/>
              </a:solidFill>
              <a:effectLst>
                <a:outerShdw blurRad="38100" dist="25400" dir="5400000" algn="ctr" rotWithShape="0">
                  <a:srgbClr val="6E747A">
                    <a:alpha val="43000"/>
                  </a:srgbClr>
                </a:outerShdw>
              </a:effectLst>
            </a:endParaRPr>
          </a:p>
        </p:txBody>
      </p:sp>
      <p:sp>
        <p:nvSpPr>
          <p:cNvPr id="39" name="Rounded Rectangle 38">
            <a:extLst>
              <a:ext uri="{FF2B5EF4-FFF2-40B4-BE49-F238E27FC236}">
                <a16:creationId xmlns:a16="http://schemas.microsoft.com/office/drawing/2014/main" id="{DF928C1D-6E61-094A-98E8-2EDC173A8C4D}"/>
              </a:ext>
            </a:extLst>
          </p:cNvPr>
          <p:cNvSpPr/>
          <p:nvPr/>
        </p:nvSpPr>
        <p:spPr>
          <a:xfrm rot="5400000">
            <a:off x="4484458" y="6507748"/>
            <a:ext cx="16636904" cy="9342563"/>
          </a:xfrm>
          <a:prstGeom prst="round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b="1" dirty="0">
              <a:ln w="0"/>
              <a:solidFill>
                <a:srgbClr val="83008F"/>
              </a:solidFill>
              <a:effectLst>
                <a:outerShdw blurRad="38100" dist="25400" dir="5400000" algn="ctr" rotWithShape="0">
                  <a:srgbClr val="6E747A">
                    <a:alpha val="43000"/>
                  </a:srgbClr>
                </a:outerShdw>
              </a:effectLst>
            </a:endParaRPr>
          </a:p>
        </p:txBody>
      </p:sp>
      <p:sp>
        <p:nvSpPr>
          <p:cNvPr id="46" name="Rounded Rectangle 45">
            <a:extLst>
              <a:ext uri="{FF2B5EF4-FFF2-40B4-BE49-F238E27FC236}">
                <a16:creationId xmlns:a16="http://schemas.microsoft.com/office/drawing/2014/main" id="{A5EB8C8E-0445-BF40-BFEA-0B38015FB02C}"/>
              </a:ext>
            </a:extLst>
          </p:cNvPr>
          <p:cNvSpPr/>
          <p:nvPr/>
        </p:nvSpPr>
        <p:spPr>
          <a:xfrm>
            <a:off x="24586655" y="133760"/>
            <a:ext cx="2247619" cy="1725714"/>
          </a:xfrm>
          <a:prstGeom prst="roundRect">
            <a:avLst/>
          </a:prstGeom>
          <a:solidFill>
            <a:schemeClr val="bg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ln w="0"/>
              <a:solidFill>
                <a:srgbClr val="83008F"/>
              </a:solidFill>
              <a:effectLst>
                <a:outerShdw blurRad="38100" dist="25400" dir="5400000" algn="ctr" rotWithShape="0">
                  <a:srgbClr val="6E747A">
                    <a:alpha val="43000"/>
                  </a:srgbClr>
                </a:outerShdw>
              </a:effectLst>
            </a:endParaRPr>
          </a:p>
        </p:txBody>
      </p:sp>
      <p:pic>
        <p:nvPicPr>
          <p:cNvPr id="4" name="Picture 6">
            <a:extLst>
              <a:ext uri="{FF2B5EF4-FFF2-40B4-BE49-F238E27FC236}">
                <a16:creationId xmlns:a16="http://schemas.microsoft.com/office/drawing/2014/main" id="{278AEEE7-3187-4546-8B16-684514920DE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4056" r="34594" b="30823"/>
          <a:stretch/>
        </p:blipFill>
        <p:spPr bwMode="auto">
          <a:xfrm>
            <a:off x="25051853" y="224922"/>
            <a:ext cx="1407711" cy="159954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1610641-3FC1-C74B-AB18-476215BDB3DA}"/>
              </a:ext>
            </a:extLst>
          </p:cNvPr>
          <p:cNvSpPr txBox="1"/>
          <p:nvPr/>
        </p:nvSpPr>
        <p:spPr>
          <a:xfrm>
            <a:off x="2771662" y="2155773"/>
            <a:ext cx="6725995" cy="553998"/>
          </a:xfrm>
          <a:prstGeom prst="rect">
            <a:avLst/>
          </a:prstGeom>
          <a:noFill/>
        </p:spPr>
        <p:txBody>
          <a:bodyPr wrap="square" rtlCol="0">
            <a:spAutoFit/>
          </a:bodyPr>
          <a:lstStyle/>
          <a:p>
            <a:r>
              <a:rPr lang="en-GB" sz="3000" b="1" dirty="0">
                <a:solidFill>
                  <a:srgbClr val="002060"/>
                </a:solidFill>
              </a:rPr>
              <a:t>Background</a:t>
            </a:r>
            <a:r>
              <a:rPr lang="en-GB" sz="2400" dirty="0"/>
              <a:t> </a:t>
            </a:r>
          </a:p>
        </p:txBody>
      </p:sp>
      <p:sp>
        <p:nvSpPr>
          <p:cNvPr id="50" name="TextBox 49">
            <a:extLst>
              <a:ext uri="{FF2B5EF4-FFF2-40B4-BE49-F238E27FC236}">
                <a16:creationId xmlns:a16="http://schemas.microsoft.com/office/drawing/2014/main" id="{4F41D320-2093-B64E-AB01-B6ECA1FF448B}"/>
              </a:ext>
            </a:extLst>
          </p:cNvPr>
          <p:cNvSpPr txBox="1"/>
          <p:nvPr/>
        </p:nvSpPr>
        <p:spPr>
          <a:xfrm>
            <a:off x="386801" y="6096721"/>
            <a:ext cx="6725995" cy="553998"/>
          </a:xfrm>
          <a:prstGeom prst="rect">
            <a:avLst/>
          </a:prstGeom>
          <a:noFill/>
        </p:spPr>
        <p:txBody>
          <a:bodyPr wrap="square" rtlCol="0">
            <a:spAutoFit/>
          </a:bodyPr>
          <a:lstStyle/>
          <a:p>
            <a:r>
              <a:rPr lang="en-GB" sz="3000" b="1" dirty="0">
                <a:solidFill>
                  <a:srgbClr val="002060"/>
                </a:solidFill>
              </a:rPr>
              <a:t>Methodology</a:t>
            </a:r>
            <a:r>
              <a:rPr lang="en-GB" sz="3000" dirty="0"/>
              <a:t> </a:t>
            </a:r>
          </a:p>
        </p:txBody>
      </p:sp>
      <p:sp>
        <p:nvSpPr>
          <p:cNvPr id="51" name="TextBox 50">
            <a:extLst>
              <a:ext uri="{FF2B5EF4-FFF2-40B4-BE49-F238E27FC236}">
                <a16:creationId xmlns:a16="http://schemas.microsoft.com/office/drawing/2014/main" id="{C005908C-BB66-A245-AE30-DF3210B2A50D}"/>
              </a:ext>
            </a:extLst>
          </p:cNvPr>
          <p:cNvSpPr txBox="1"/>
          <p:nvPr/>
        </p:nvSpPr>
        <p:spPr>
          <a:xfrm>
            <a:off x="541443" y="11849247"/>
            <a:ext cx="6725995" cy="553998"/>
          </a:xfrm>
          <a:prstGeom prst="rect">
            <a:avLst/>
          </a:prstGeom>
          <a:noFill/>
        </p:spPr>
        <p:txBody>
          <a:bodyPr wrap="square" rtlCol="0">
            <a:spAutoFit/>
          </a:bodyPr>
          <a:lstStyle/>
          <a:p>
            <a:r>
              <a:rPr lang="en-GB" sz="3000" b="1" dirty="0">
                <a:solidFill>
                  <a:srgbClr val="002060"/>
                </a:solidFill>
              </a:rPr>
              <a:t>Study Population</a:t>
            </a:r>
            <a:endParaRPr lang="en-GB" sz="3000" dirty="0"/>
          </a:p>
        </p:txBody>
      </p:sp>
      <p:grpSp>
        <p:nvGrpSpPr>
          <p:cNvPr id="26" name="Group 25">
            <a:extLst>
              <a:ext uri="{FF2B5EF4-FFF2-40B4-BE49-F238E27FC236}">
                <a16:creationId xmlns:a16="http://schemas.microsoft.com/office/drawing/2014/main" id="{FF6DFEF0-3BB7-D942-91F1-59292AA54415}"/>
              </a:ext>
            </a:extLst>
          </p:cNvPr>
          <p:cNvGrpSpPr/>
          <p:nvPr/>
        </p:nvGrpSpPr>
        <p:grpSpPr>
          <a:xfrm>
            <a:off x="1027134" y="6150851"/>
            <a:ext cx="5922991" cy="5396368"/>
            <a:chOff x="706569" y="9122210"/>
            <a:chExt cx="6719403" cy="5386863"/>
          </a:xfrm>
        </p:grpSpPr>
        <p:pic>
          <p:nvPicPr>
            <p:cNvPr id="23" name="Picture 22">
              <a:extLst>
                <a:ext uri="{FF2B5EF4-FFF2-40B4-BE49-F238E27FC236}">
                  <a16:creationId xmlns:a16="http://schemas.microsoft.com/office/drawing/2014/main" id="{82B03A6D-8FE4-3F43-96E1-6F1E822A64A3}"/>
                </a:ext>
              </a:extLst>
            </p:cNvPr>
            <p:cNvPicPr>
              <a:picLocks noChangeAspect="1"/>
            </p:cNvPicPr>
            <p:nvPr/>
          </p:nvPicPr>
          <p:blipFill>
            <a:blip r:embed="rId9"/>
            <a:stretch>
              <a:fillRect/>
            </a:stretch>
          </p:blipFill>
          <p:spPr>
            <a:xfrm>
              <a:off x="706569" y="9122210"/>
              <a:ext cx="6719403" cy="5386863"/>
            </a:xfrm>
            <a:prstGeom prst="rect">
              <a:avLst/>
            </a:prstGeom>
          </p:spPr>
        </p:pic>
        <p:pic>
          <p:nvPicPr>
            <p:cNvPr id="25" name="Picture 10" descr="Microsoft Teams -">
              <a:extLst>
                <a:ext uri="{FF2B5EF4-FFF2-40B4-BE49-F238E27FC236}">
                  <a16:creationId xmlns:a16="http://schemas.microsoft.com/office/drawing/2014/main" id="{2AA179CD-1A27-D545-ABA5-6681766D15B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65290" y="12644939"/>
              <a:ext cx="1145610" cy="114561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Zoom &amp; IT Help - The Silverlining Brain Injury Charity">
              <a:extLst>
                <a:ext uri="{FF2B5EF4-FFF2-40B4-BE49-F238E27FC236}">
                  <a16:creationId xmlns:a16="http://schemas.microsoft.com/office/drawing/2014/main" id="{9DBD123D-17CA-2A48-9092-B8EBBBB14B7D}"/>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2">
                      <a14:imgEffect>
                        <a14:backgroundRemoval t="8589" b="82209" l="33548" r="65806">
                          <a14:foregroundMark x1="43548" y1="54601" x2="43548" y2="54601"/>
                          <a14:foregroundMark x1="43548" y1="54601" x2="54516" y2="55828"/>
                          <a14:foregroundMark x1="40323" y1="30675" x2="52581" y2="23926"/>
                          <a14:foregroundMark x1="39355" y1="73620" x2="39355" y2="73620"/>
                          <a14:foregroundMark x1="37419" y1="77914" x2="37419" y2="77914"/>
                          <a14:foregroundMark x1="35161" y1="82209" x2="35161" y2="82209"/>
                          <a14:foregroundMark x1="41613" y1="79141" x2="41613" y2="79141"/>
                          <a14:foregroundMark x1="48387" y1="80368" x2="48387" y2="80368"/>
                          <a14:foregroundMark x1="59032" y1="74847" x2="59032" y2="74847"/>
                        </a14:backgroundRemoval>
                      </a14:imgEffect>
                      <a14:imgEffect>
                        <a14:sharpenSoften amount="50000"/>
                      </a14:imgEffect>
                    </a14:imgLayer>
                  </a14:imgProps>
                </a:ext>
                <a:ext uri="{28A0092B-C50C-407E-A947-70E740481C1C}">
                  <a14:useLocalDpi xmlns:a14="http://schemas.microsoft.com/office/drawing/2010/main" val="0"/>
                </a:ext>
              </a:extLst>
            </a:blip>
            <a:srcRect l="29539" r="29926" b="11558"/>
            <a:stretch/>
          </p:blipFill>
          <p:spPr bwMode="auto">
            <a:xfrm>
              <a:off x="5055599" y="13293659"/>
              <a:ext cx="1010869" cy="115905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Focus group - ideation, creativity and tests">
              <a:extLst>
                <a:ext uri="{FF2B5EF4-FFF2-40B4-BE49-F238E27FC236}">
                  <a16:creationId xmlns:a16="http://schemas.microsoft.com/office/drawing/2014/main" id="{F7EC5FD2-0751-C447-8041-E88BC5A2E26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96688" y="12884074"/>
              <a:ext cx="1752340" cy="1273747"/>
            </a:xfrm>
            <a:prstGeom prst="rect">
              <a:avLst/>
            </a:prstGeom>
            <a:noFill/>
            <a:extLst>
              <a:ext uri="{909E8E84-426E-40DD-AFC4-6F175D3DCCD1}">
                <a14:hiddenFill xmlns:a14="http://schemas.microsoft.com/office/drawing/2010/main">
                  <a:solidFill>
                    <a:srgbClr val="FFFFFF"/>
                  </a:solidFill>
                </a14:hiddenFill>
              </a:ext>
            </a:extLst>
          </p:spPr>
        </p:pic>
      </p:grpSp>
      <p:sp>
        <p:nvSpPr>
          <p:cNvPr id="59" name="Rounded Rectangle 58">
            <a:extLst>
              <a:ext uri="{FF2B5EF4-FFF2-40B4-BE49-F238E27FC236}">
                <a16:creationId xmlns:a16="http://schemas.microsoft.com/office/drawing/2014/main" id="{A23FAC81-8A66-2041-87DE-41B744C1C636}"/>
              </a:ext>
            </a:extLst>
          </p:cNvPr>
          <p:cNvSpPr/>
          <p:nvPr/>
        </p:nvSpPr>
        <p:spPr>
          <a:xfrm rot="5400000">
            <a:off x="6110608" y="4250996"/>
            <a:ext cx="14750684" cy="10779756"/>
          </a:xfrm>
          <a:prstGeom prst="round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b="1" dirty="0">
              <a:ln w="0"/>
              <a:solidFill>
                <a:srgbClr val="83008F"/>
              </a:solidFill>
              <a:effectLst>
                <a:outerShdw blurRad="38100" dist="25400" dir="5400000" algn="ctr" rotWithShape="0">
                  <a:srgbClr val="6E747A">
                    <a:alpha val="43000"/>
                  </a:srgbClr>
                </a:outerShdw>
              </a:effectLst>
            </a:endParaRPr>
          </a:p>
        </p:txBody>
      </p:sp>
      <p:graphicFrame>
        <p:nvGraphicFramePr>
          <p:cNvPr id="61" name="Content Placeholder 3">
            <a:extLst>
              <a:ext uri="{FF2B5EF4-FFF2-40B4-BE49-F238E27FC236}">
                <a16:creationId xmlns:a16="http://schemas.microsoft.com/office/drawing/2014/main" id="{26B567C6-5E00-404C-A834-A651E542A0BA}"/>
              </a:ext>
            </a:extLst>
          </p:cNvPr>
          <p:cNvGraphicFramePr>
            <a:graphicFrameLocks/>
          </p:cNvGraphicFramePr>
          <p:nvPr>
            <p:extLst>
              <p:ext uri="{D42A27DB-BD31-4B8C-83A1-F6EECF244321}">
                <p14:modId xmlns:p14="http://schemas.microsoft.com/office/powerpoint/2010/main" val="2381482675"/>
              </p:ext>
            </p:extLst>
          </p:nvPr>
        </p:nvGraphicFramePr>
        <p:xfrm>
          <a:off x="6834190" y="15328664"/>
          <a:ext cx="9777410" cy="4470636"/>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pSp>
        <p:nvGrpSpPr>
          <p:cNvPr id="38" name="Group 37">
            <a:extLst>
              <a:ext uri="{FF2B5EF4-FFF2-40B4-BE49-F238E27FC236}">
                <a16:creationId xmlns:a16="http://schemas.microsoft.com/office/drawing/2014/main" id="{E620B210-31A8-0A4F-B6DD-861C9D4110BC}"/>
              </a:ext>
            </a:extLst>
          </p:cNvPr>
          <p:cNvGrpSpPr/>
          <p:nvPr/>
        </p:nvGrpSpPr>
        <p:grpSpPr>
          <a:xfrm>
            <a:off x="15278792" y="2163929"/>
            <a:ext cx="3504493" cy="4072631"/>
            <a:chOff x="8131626" y="4653204"/>
            <a:chExt cx="5385805" cy="4810442"/>
          </a:xfrm>
        </p:grpSpPr>
        <p:graphicFrame>
          <p:nvGraphicFramePr>
            <p:cNvPr id="29" name="Chart 28">
              <a:extLst>
                <a:ext uri="{FF2B5EF4-FFF2-40B4-BE49-F238E27FC236}">
                  <a16:creationId xmlns:a16="http://schemas.microsoft.com/office/drawing/2014/main" id="{9AA745A7-8811-B540-8220-261F65C4F991}"/>
                </a:ext>
              </a:extLst>
            </p:cNvPr>
            <p:cNvGraphicFramePr/>
            <p:nvPr>
              <p:extLst>
                <p:ext uri="{D42A27DB-BD31-4B8C-83A1-F6EECF244321}">
                  <p14:modId xmlns:p14="http://schemas.microsoft.com/office/powerpoint/2010/main" val="2606334382"/>
                </p:ext>
              </p:extLst>
            </p:nvPr>
          </p:nvGraphicFramePr>
          <p:xfrm>
            <a:off x="8131626" y="4653204"/>
            <a:ext cx="5385805" cy="4810442"/>
          </p:xfrm>
          <a:graphic>
            <a:graphicData uri="http://schemas.openxmlformats.org/drawingml/2006/chart">
              <c:chart xmlns:c="http://schemas.openxmlformats.org/drawingml/2006/chart" xmlns:r="http://schemas.openxmlformats.org/officeDocument/2006/relationships" r:id="rId19"/>
            </a:graphicData>
          </a:graphic>
        </p:graphicFrame>
        <p:sp>
          <p:nvSpPr>
            <p:cNvPr id="36" name="TextBox 35">
              <a:extLst>
                <a:ext uri="{FF2B5EF4-FFF2-40B4-BE49-F238E27FC236}">
                  <a16:creationId xmlns:a16="http://schemas.microsoft.com/office/drawing/2014/main" id="{4BD90262-98A9-0B49-97E3-B3C82C3D7569}"/>
                </a:ext>
              </a:extLst>
            </p:cNvPr>
            <p:cNvSpPr txBox="1"/>
            <p:nvPr/>
          </p:nvSpPr>
          <p:spPr>
            <a:xfrm>
              <a:off x="9891003" y="6162196"/>
              <a:ext cx="1972476" cy="880552"/>
            </a:xfrm>
            <a:prstGeom prst="rect">
              <a:avLst/>
            </a:prstGeom>
            <a:noFill/>
          </p:spPr>
          <p:txBody>
            <a:bodyPr wrap="square" rtlCol="0">
              <a:spAutoFit/>
            </a:bodyPr>
            <a:lstStyle/>
            <a:p>
              <a:r>
                <a:rPr lang="en-GB" sz="4800" b="1" dirty="0">
                  <a:solidFill>
                    <a:srgbClr val="83008F"/>
                  </a:solidFill>
                </a:rPr>
                <a:t>63%</a:t>
              </a:r>
            </a:p>
          </p:txBody>
        </p:sp>
      </p:grpSp>
      <p:graphicFrame>
        <p:nvGraphicFramePr>
          <p:cNvPr id="52" name="Chart 51">
            <a:extLst>
              <a:ext uri="{FF2B5EF4-FFF2-40B4-BE49-F238E27FC236}">
                <a16:creationId xmlns:a16="http://schemas.microsoft.com/office/drawing/2014/main" id="{D339224F-82F4-B94E-B34A-381788B6C293}"/>
              </a:ext>
            </a:extLst>
          </p:cNvPr>
          <p:cNvGraphicFramePr/>
          <p:nvPr>
            <p:extLst>
              <p:ext uri="{D42A27DB-BD31-4B8C-83A1-F6EECF244321}">
                <p14:modId xmlns:p14="http://schemas.microsoft.com/office/powerpoint/2010/main" val="2299842071"/>
              </p:ext>
            </p:extLst>
          </p:nvPr>
        </p:nvGraphicFramePr>
        <p:xfrm>
          <a:off x="13627690" y="11333096"/>
          <a:ext cx="5130800" cy="3882736"/>
        </p:xfrm>
        <a:graphic>
          <a:graphicData uri="http://schemas.openxmlformats.org/drawingml/2006/chart">
            <c:chart xmlns:c="http://schemas.openxmlformats.org/drawingml/2006/chart" xmlns:r="http://schemas.openxmlformats.org/officeDocument/2006/relationships" r:id="rId20"/>
          </a:graphicData>
        </a:graphic>
      </p:graphicFrame>
      <p:pic>
        <p:nvPicPr>
          <p:cNvPr id="63" name="Picture 62">
            <a:extLst>
              <a:ext uri="{FF2B5EF4-FFF2-40B4-BE49-F238E27FC236}">
                <a16:creationId xmlns:a16="http://schemas.microsoft.com/office/drawing/2014/main" id="{49D4841D-D52B-1E42-97F1-64B9D498D45F}"/>
              </a:ext>
            </a:extLst>
          </p:cNvPr>
          <p:cNvPicPr>
            <a:picLocks noChangeAspect="1"/>
          </p:cNvPicPr>
          <p:nvPr/>
        </p:nvPicPr>
        <p:blipFill rotWithShape="1">
          <a:blip r:embed="rId21">
            <a:extLst>
              <a:ext uri="{BEBA8EAE-BF5A-486C-A8C5-ECC9F3942E4B}">
                <a14:imgProps xmlns:a14="http://schemas.microsoft.com/office/drawing/2010/main">
                  <a14:imgLayer r:embed="rId22">
                    <a14:imgEffect>
                      <a14:backgroundRemoval t="2956" b="94089" l="9091" r="88312">
                        <a14:foregroundMark x1="41558" y1="7389" x2="41558" y2="7389"/>
                        <a14:foregroundMark x1="64935" y1="19704" x2="64935" y2="19704"/>
                        <a14:foregroundMark x1="32468" y1="19704" x2="32468" y2="19704"/>
                        <a14:foregroundMark x1="40260" y1="90148" x2="40260" y2="90148"/>
                        <a14:foregroundMark x1="58442" y1="91626" x2="58442" y2="91626"/>
                        <a14:foregroundMark x1="64935" y1="94089" x2="64935" y2="94089"/>
                        <a14:foregroundMark x1="31169" y1="94581" x2="31169" y2="94581"/>
                        <a14:foregroundMark x1="88312" y1="66502" x2="88312" y2="66502"/>
                        <a14:foregroundMark x1="50649" y1="2956" x2="50649" y2="2956"/>
                      </a14:backgroundRemoval>
                    </a14:imgEffect>
                  </a14:imgLayer>
                </a14:imgProps>
              </a:ext>
            </a:extLst>
          </a:blip>
          <a:srcRect r="11631" b="62988"/>
          <a:stretch/>
        </p:blipFill>
        <p:spPr>
          <a:xfrm>
            <a:off x="681361" y="12447912"/>
            <a:ext cx="763118" cy="849527"/>
          </a:xfrm>
          <a:prstGeom prst="rect">
            <a:avLst/>
          </a:prstGeom>
        </p:spPr>
      </p:pic>
      <p:pic>
        <p:nvPicPr>
          <p:cNvPr id="64" name="Picture 63">
            <a:extLst>
              <a:ext uri="{FF2B5EF4-FFF2-40B4-BE49-F238E27FC236}">
                <a16:creationId xmlns:a16="http://schemas.microsoft.com/office/drawing/2014/main" id="{3CD47ACE-B734-464B-87AE-ACC60104CD27}"/>
              </a:ext>
            </a:extLst>
          </p:cNvPr>
          <p:cNvPicPr>
            <a:picLocks noChangeAspect="1"/>
          </p:cNvPicPr>
          <p:nvPr/>
        </p:nvPicPr>
        <p:blipFill rotWithShape="1">
          <a:blip r:embed="rId23">
            <a:extLst>
              <a:ext uri="{BEBA8EAE-BF5A-486C-A8C5-ECC9F3942E4B}">
                <a14:imgProps xmlns:a14="http://schemas.microsoft.com/office/drawing/2010/main">
                  <a14:imgLayer r:embed="rId24">
                    <a14:imgEffect>
                      <a14:backgroundRemoval t="0" b="93158" l="1429" r="90000">
                        <a14:foregroundMark x1="42857" y1="5789" x2="42857" y2="5789"/>
                        <a14:foregroundMark x1="41429" y1="9474" x2="41429" y2="9474"/>
                        <a14:foregroundMark x1="17143" y1="11579" x2="70000" y2="7368"/>
                        <a14:foregroundMark x1="84286" y1="18421" x2="34286" y2="4737"/>
                        <a14:foregroundMark x1="61429" y1="1579" x2="28571" y2="526"/>
                        <a14:foregroundMark x1="1429" y1="16316" x2="1429" y2="16316"/>
                        <a14:foregroundMark x1="44286" y1="91053" x2="44286" y2="91053"/>
                        <a14:foregroundMark x1="58571" y1="92632" x2="58571" y2="92632"/>
                        <a14:foregroundMark x1="37143" y1="93158" x2="37143" y2="93158"/>
                      </a14:backgroundRemoval>
                    </a14:imgEffect>
                  </a14:imgLayer>
                </a14:imgProps>
              </a:ext>
            </a:extLst>
          </a:blip>
          <a:srcRect l="1" r="4611" b="64662"/>
          <a:stretch/>
        </p:blipFill>
        <p:spPr>
          <a:xfrm>
            <a:off x="682737" y="14365835"/>
            <a:ext cx="844849" cy="849527"/>
          </a:xfrm>
          <a:prstGeom prst="rect">
            <a:avLst/>
          </a:prstGeom>
        </p:spPr>
      </p:pic>
      <p:pic>
        <p:nvPicPr>
          <p:cNvPr id="65" name="Picture 64">
            <a:extLst>
              <a:ext uri="{FF2B5EF4-FFF2-40B4-BE49-F238E27FC236}">
                <a16:creationId xmlns:a16="http://schemas.microsoft.com/office/drawing/2014/main" id="{32140E78-7DE0-5942-A3C3-59E97AFAB8E9}"/>
              </a:ext>
            </a:extLst>
          </p:cNvPr>
          <p:cNvPicPr>
            <a:picLocks noChangeAspect="1"/>
          </p:cNvPicPr>
          <p:nvPr/>
        </p:nvPicPr>
        <p:blipFill rotWithShape="1">
          <a:blip r:embed="rId25">
            <a:extLst>
              <a:ext uri="{BEBA8EAE-BF5A-486C-A8C5-ECC9F3942E4B}">
                <a14:imgProps xmlns:a14="http://schemas.microsoft.com/office/drawing/2010/main">
                  <a14:imgLayer r:embed="rId26">
                    <a14:imgEffect>
                      <a14:backgroundRemoval t="5391" b="93801" l="8759" r="89051">
                        <a14:foregroundMark x1="47445" y1="5660" x2="35766" y2="7008"/>
                        <a14:foregroundMark x1="34307" y1="36658" x2="34307" y2="36658"/>
                        <a14:foregroundMark x1="34307" y1="36658" x2="35036" y2="35580"/>
                        <a14:foregroundMark x1="32847" y1="93801" x2="43066" y2="89757"/>
                        <a14:foregroundMark x1="49635" y1="26685" x2="46715" y2="26954"/>
                        <a14:foregroundMark x1="47445" y1="26685" x2="47445" y2="26685"/>
                        <a14:foregroundMark x1="47445" y1="26685" x2="54015" y2="26954"/>
                      </a14:backgroundRemoval>
                    </a14:imgEffect>
                  </a14:imgLayer>
                </a14:imgProps>
              </a:ext>
            </a:extLst>
          </a:blip>
          <a:srcRect l="-1" t="-1" r="13748" b="66289"/>
          <a:stretch/>
        </p:blipFill>
        <p:spPr>
          <a:xfrm>
            <a:off x="1872374" y="12514133"/>
            <a:ext cx="763118" cy="811459"/>
          </a:xfrm>
          <a:prstGeom prst="rect">
            <a:avLst/>
          </a:prstGeom>
        </p:spPr>
      </p:pic>
      <p:pic>
        <p:nvPicPr>
          <p:cNvPr id="66" name="Picture 65">
            <a:extLst>
              <a:ext uri="{FF2B5EF4-FFF2-40B4-BE49-F238E27FC236}">
                <a16:creationId xmlns:a16="http://schemas.microsoft.com/office/drawing/2014/main" id="{34635CB0-344E-8545-B7AC-96804A352101}"/>
              </a:ext>
            </a:extLst>
          </p:cNvPr>
          <p:cNvPicPr>
            <a:picLocks noChangeAspect="1"/>
          </p:cNvPicPr>
          <p:nvPr/>
        </p:nvPicPr>
        <p:blipFill rotWithShape="1">
          <a:blip r:embed="rId27">
            <a:extLst>
              <a:ext uri="{BEBA8EAE-BF5A-486C-A8C5-ECC9F3942E4B}">
                <a14:imgProps xmlns:a14="http://schemas.microsoft.com/office/drawing/2010/main">
                  <a14:imgLayer r:embed="rId28">
                    <a14:imgEffect>
                      <a14:backgroundRemoval t="2890" b="97110" l="4274" r="89744">
                        <a14:foregroundMark x1="54701" y1="7514" x2="41026" y2="95665"/>
                        <a14:foregroundMark x1="90598" y1="67919" x2="90598" y2="53179"/>
                        <a14:foregroundMark x1="4274" y1="67630" x2="12821" y2="55491"/>
                        <a14:foregroundMark x1="58974" y1="97110" x2="70085" y2="97110"/>
                        <a14:foregroundMark x1="85470" y1="25434" x2="84615" y2="22254"/>
                        <a14:foregroundMark x1="11111" y1="22543" x2="20513" y2="25723"/>
                        <a14:foregroundMark x1="22222" y1="28324" x2="70940" y2="29480"/>
                        <a14:foregroundMark x1="29915" y1="29191" x2="52991" y2="34393"/>
                        <a14:foregroundMark x1="72650" y1="28324" x2="51282" y2="32948"/>
                        <a14:foregroundMark x1="72650" y1="9538" x2="17949" y2="8671"/>
                        <a14:foregroundMark x1="22222" y1="9827" x2="13675" y2="19942"/>
                        <a14:foregroundMark x1="73504" y1="9827" x2="29060" y2="5780"/>
                        <a14:foregroundMark x1="33333" y1="4046" x2="83761" y2="19364"/>
                        <a14:foregroundMark x1="79487" y1="26590" x2="57265" y2="35260"/>
                        <a14:foregroundMark x1="41880" y1="36127" x2="21368" y2="28902"/>
                        <a14:foregroundMark x1="75214" y1="10405" x2="41880" y2="4913"/>
                        <a14:foregroundMark x1="39316" y1="3757" x2="85470" y2="10694"/>
                        <a14:foregroundMark x1="76068" y1="6647" x2="76068" y2="6647"/>
                        <a14:foregroundMark x1="69231" y1="5202" x2="69231" y2="5202"/>
                        <a14:foregroundMark x1="81197" y1="8671" x2="69231" y2="2890"/>
                        <a14:foregroundMark x1="26496" y1="97110" x2="26496" y2="97110"/>
                        <a14:foregroundMark x1="31624" y1="97110" x2="31624" y2="97110"/>
                        <a14:foregroundMark x1="71795" y1="97110" x2="71795" y2="97110"/>
                      </a14:backgroundRemoval>
                    </a14:imgEffect>
                  </a14:imgLayer>
                </a14:imgProps>
              </a:ext>
            </a:extLst>
          </a:blip>
          <a:srcRect r="5436" b="62678"/>
          <a:stretch/>
        </p:blipFill>
        <p:spPr>
          <a:xfrm>
            <a:off x="1849473" y="14387611"/>
            <a:ext cx="721630" cy="849527"/>
          </a:xfrm>
          <a:prstGeom prst="rect">
            <a:avLst/>
          </a:prstGeom>
        </p:spPr>
      </p:pic>
      <p:sp>
        <p:nvSpPr>
          <p:cNvPr id="68" name="TextBox 67">
            <a:extLst>
              <a:ext uri="{FF2B5EF4-FFF2-40B4-BE49-F238E27FC236}">
                <a16:creationId xmlns:a16="http://schemas.microsoft.com/office/drawing/2014/main" id="{84B81296-3B21-FA43-8590-A56455D5634D}"/>
              </a:ext>
            </a:extLst>
          </p:cNvPr>
          <p:cNvSpPr txBox="1"/>
          <p:nvPr/>
        </p:nvSpPr>
        <p:spPr>
          <a:xfrm>
            <a:off x="273477" y="13490748"/>
            <a:ext cx="1672150" cy="707886"/>
          </a:xfrm>
          <a:prstGeom prst="rect">
            <a:avLst/>
          </a:prstGeom>
          <a:noFill/>
        </p:spPr>
        <p:txBody>
          <a:bodyPr wrap="square" rtlCol="0">
            <a:spAutoFit/>
          </a:bodyPr>
          <a:lstStyle/>
          <a:p>
            <a:pPr algn="ctr"/>
            <a:r>
              <a:rPr lang="en-GB" sz="2000" b="1" dirty="0"/>
              <a:t>White</a:t>
            </a:r>
          </a:p>
          <a:p>
            <a:pPr algn="ctr"/>
            <a:r>
              <a:rPr lang="en-GB" sz="2000" b="1" dirty="0"/>
              <a:t>5</a:t>
            </a:r>
            <a:r>
              <a:rPr lang="en-GB" dirty="0"/>
              <a:t> </a:t>
            </a:r>
          </a:p>
        </p:txBody>
      </p:sp>
      <p:sp>
        <p:nvSpPr>
          <p:cNvPr id="85" name="TextBox 84">
            <a:extLst>
              <a:ext uri="{FF2B5EF4-FFF2-40B4-BE49-F238E27FC236}">
                <a16:creationId xmlns:a16="http://schemas.microsoft.com/office/drawing/2014/main" id="{96B44883-2100-3A44-9F40-27C4CCD4913D}"/>
              </a:ext>
            </a:extLst>
          </p:cNvPr>
          <p:cNvSpPr txBox="1"/>
          <p:nvPr/>
        </p:nvSpPr>
        <p:spPr>
          <a:xfrm>
            <a:off x="219584" y="15362059"/>
            <a:ext cx="1672150" cy="707886"/>
          </a:xfrm>
          <a:prstGeom prst="rect">
            <a:avLst/>
          </a:prstGeom>
          <a:noFill/>
        </p:spPr>
        <p:txBody>
          <a:bodyPr wrap="square" rtlCol="0">
            <a:spAutoFit/>
          </a:bodyPr>
          <a:lstStyle/>
          <a:p>
            <a:pPr algn="ctr"/>
            <a:r>
              <a:rPr lang="en-GB" sz="2000" b="1" dirty="0"/>
              <a:t>Black</a:t>
            </a:r>
          </a:p>
          <a:p>
            <a:pPr algn="ctr"/>
            <a:r>
              <a:rPr lang="en-GB" sz="2000" b="1" dirty="0"/>
              <a:t>29</a:t>
            </a:r>
            <a:endParaRPr lang="en-GB" dirty="0"/>
          </a:p>
        </p:txBody>
      </p:sp>
      <p:sp>
        <p:nvSpPr>
          <p:cNvPr id="86" name="TextBox 85">
            <a:extLst>
              <a:ext uri="{FF2B5EF4-FFF2-40B4-BE49-F238E27FC236}">
                <a16:creationId xmlns:a16="http://schemas.microsoft.com/office/drawing/2014/main" id="{3CD11D67-4301-C84D-A388-C6EA48A4C160}"/>
              </a:ext>
            </a:extLst>
          </p:cNvPr>
          <p:cNvSpPr txBox="1"/>
          <p:nvPr/>
        </p:nvSpPr>
        <p:spPr>
          <a:xfrm>
            <a:off x="1417858" y="13533025"/>
            <a:ext cx="1672150" cy="707886"/>
          </a:xfrm>
          <a:prstGeom prst="rect">
            <a:avLst/>
          </a:prstGeom>
          <a:noFill/>
        </p:spPr>
        <p:txBody>
          <a:bodyPr wrap="square" rtlCol="0">
            <a:spAutoFit/>
          </a:bodyPr>
          <a:lstStyle/>
          <a:p>
            <a:pPr algn="ctr"/>
            <a:r>
              <a:rPr lang="en-GB" sz="2000" b="1" dirty="0"/>
              <a:t>Asian</a:t>
            </a:r>
          </a:p>
          <a:p>
            <a:pPr algn="ctr"/>
            <a:r>
              <a:rPr lang="en-GB" sz="2000" b="1" dirty="0"/>
              <a:t>68</a:t>
            </a:r>
            <a:endParaRPr lang="en-GB" dirty="0"/>
          </a:p>
        </p:txBody>
      </p:sp>
      <p:sp>
        <p:nvSpPr>
          <p:cNvPr id="87" name="TextBox 86">
            <a:extLst>
              <a:ext uri="{FF2B5EF4-FFF2-40B4-BE49-F238E27FC236}">
                <a16:creationId xmlns:a16="http://schemas.microsoft.com/office/drawing/2014/main" id="{DC9F5ED2-B5B8-7645-9482-4A0E71DD9461}"/>
              </a:ext>
            </a:extLst>
          </p:cNvPr>
          <p:cNvSpPr txBox="1"/>
          <p:nvPr/>
        </p:nvSpPr>
        <p:spPr>
          <a:xfrm>
            <a:off x="1382247" y="15362059"/>
            <a:ext cx="1672150" cy="707886"/>
          </a:xfrm>
          <a:prstGeom prst="rect">
            <a:avLst/>
          </a:prstGeom>
          <a:noFill/>
        </p:spPr>
        <p:txBody>
          <a:bodyPr wrap="square" rtlCol="0">
            <a:spAutoFit/>
          </a:bodyPr>
          <a:lstStyle/>
          <a:p>
            <a:pPr algn="ctr"/>
            <a:r>
              <a:rPr lang="en-GB" sz="2000" b="1" dirty="0"/>
              <a:t>Arab</a:t>
            </a:r>
          </a:p>
          <a:p>
            <a:pPr algn="ctr"/>
            <a:r>
              <a:rPr lang="en-GB" sz="2000" b="1" dirty="0"/>
              <a:t>8</a:t>
            </a:r>
            <a:endParaRPr lang="en-GB" dirty="0"/>
          </a:p>
        </p:txBody>
      </p:sp>
      <p:pic>
        <p:nvPicPr>
          <p:cNvPr id="88" name="Picture 6" descr="Medicine and Health Sciences | Aston University">
            <a:extLst>
              <a:ext uri="{FF2B5EF4-FFF2-40B4-BE49-F238E27FC236}">
                <a16:creationId xmlns:a16="http://schemas.microsoft.com/office/drawing/2014/main" id="{B454D7E4-A849-7E4D-A08A-80BED3D12D6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607" y="17200699"/>
            <a:ext cx="1813869" cy="75795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Birmingham City University - National Centre for Academic and Cultural  Exchange">
            <a:extLst>
              <a:ext uri="{FF2B5EF4-FFF2-40B4-BE49-F238E27FC236}">
                <a16:creationId xmlns:a16="http://schemas.microsoft.com/office/drawing/2014/main" id="{EDD304CA-3E3C-644E-B5BA-946315A49D8E}"/>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3894940" y="16922716"/>
            <a:ext cx="1544908" cy="1434799"/>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UoB-logo-501 | stickee">
            <a:extLst>
              <a:ext uri="{FF2B5EF4-FFF2-40B4-BE49-F238E27FC236}">
                <a16:creationId xmlns:a16="http://schemas.microsoft.com/office/drawing/2014/main" id="{42366795-338F-0942-A19A-25CBEDD234E3}"/>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2355474" y="17033447"/>
            <a:ext cx="1376491" cy="1376491"/>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Coventry University Migrates Moodle to AWS | AWS Public Sector Blog">
            <a:extLst>
              <a:ext uri="{FF2B5EF4-FFF2-40B4-BE49-F238E27FC236}">
                <a16:creationId xmlns:a16="http://schemas.microsoft.com/office/drawing/2014/main" id="{CF6FEB44-F234-BE42-A577-FE96AB9EF7F8}"/>
              </a:ext>
            </a:extLst>
          </p:cNvPr>
          <p:cNvPicPr>
            <a:picLocks noChangeAspect="1" noChangeArrowheads="1"/>
          </p:cNvPicPr>
          <p:nvPr/>
        </p:nvPicPr>
        <p:blipFill rotWithShape="1">
          <a:blip r:embed="rId31">
            <a:extLst>
              <a:ext uri="{28A0092B-C50C-407E-A947-70E740481C1C}">
                <a14:useLocalDpi xmlns:a14="http://schemas.microsoft.com/office/drawing/2010/main" val="0"/>
              </a:ext>
            </a:extLst>
          </a:blip>
          <a:srcRect l="12580" t="13522" r="18548" b="17614"/>
          <a:stretch/>
        </p:blipFill>
        <p:spPr bwMode="auto">
          <a:xfrm>
            <a:off x="5689412" y="17062527"/>
            <a:ext cx="1673055" cy="1212661"/>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Student Shipping To Wolverhampton University">
            <a:extLst>
              <a:ext uri="{FF2B5EF4-FFF2-40B4-BE49-F238E27FC236}">
                <a16:creationId xmlns:a16="http://schemas.microsoft.com/office/drawing/2014/main" id="{3416704B-495C-674E-AE79-F7863D5562BF}"/>
              </a:ext>
            </a:extLst>
          </p:cNvP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2930643" y="19045185"/>
            <a:ext cx="2654410" cy="600305"/>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Warwick-uni.-logo | EcoCooling">
            <a:extLst>
              <a:ext uri="{FF2B5EF4-FFF2-40B4-BE49-F238E27FC236}">
                <a16:creationId xmlns:a16="http://schemas.microsoft.com/office/drawing/2014/main" id="{6017FCDA-95D9-4A42-98B3-52649A1862BC}"/>
              </a:ext>
            </a:extLst>
          </p:cNvPr>
          <p:cNvPicPr>
            <a:picLocks noChangeAspect="1" noChangeArrowheads="1"/>
          </p:cNvPicPr>
          <p:nvPr/>
        </p:nvPicPr>
        <p:blipFill rotWithShape="1">
          <a:blip r:embed="rId33">
            <a:extLst>
              <a:ext uri="{28A0092B-C50C-407E-A947-70E740481C1C}">
                <a14:useLocalDpi xmlns:a14="http://schemas.microsoft.com/office/drawing/2010/main" val="0"/>
              </a:ext>
            </a:extLst>
          </a:blip>
          <a:srcRect l="21995" t="15274" r="4178" b="12453"/>
          <a:stretch/>
        </p:blipFill>
        <p:spPr bwMode="auto">
          <a:xfrm>
            <a:off x="5518536" y="18505903"/>
            <a:ext cx="1717084" cy="533776"/>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DMU-logo – SpriteHub">
            <a:extLst>
              <a:ext uri="{FF2B5EF4-FFF2-40B4-BE49-F238E27FC236}">
                <a16:creationId xmlns:a16="http://schemas.microsoft.com/office/drawing/2014/main" id="{5925CEE1-CC7A-BF46-A433-8B44C2AC5F9E}"/>
              </a:ext>
            </a:extLst>
          </p:cNvPr>
          <p:cNvPicPr>
            <a:picLocks noChangeAspect="1" noChangeArrowheads="1"/>
          </p:cNvPicPr>
          <p:nvPr/>
        </p:nvPicPr>
        <p:blipFill rotWithShape="1">
          <a:blip r:embed="rId34">
            <a:extLst>
              <a:ext uri="{28A0092B-C50C-407E-A947-70E740481C1C}">
                <a14:useLocalDpi xmlns:a14="http://schemas.microsoft.com/office/drawing/2010/main" val="0"/>
              </a:ext>
            </a:extLst>
          </a:blip>
          <a:srcRect l="5723" t="30532" r="6486" b="29852"/>
          <a:stretch/>
        </p:blipFill>
        <p:spPr bwMode="auto">
          <a:xfrm>
            <a:off x="775302" y="18352806"/>
            <a:ext cx="1972024" cy="889866"/>
          </a:xfrm>
          <a:prstGeom prst="rect">
            <a:avLst/>
          </a:prstGeom>
          <a:noFill/>
          <a:extLst>
            <a:ext uri="{909E8E84-426E-40DD-AFC4-6F175D3DCCD1}">
              <a14:hiddenFill xmlns:a14="http://schemas.microsoft.com/office/drawing/2010/main">
                <a:solidFill>
                  <a:srgbClr val="FFFFFF"/>
                </a:solidFill>
              </a14:hiddenFill>
            </a:ext>
          </a:extLst>
        </p:spPr>
      </p:pic>
      <p:sp>
        <p:nvSpPr>
          <p:cNvPr id="72" name="TextBox 71">
            <a:extLst>
              <a:ext uri="{FF2B5EF4-FFF2-40B4-BE49-F238E27FC236}">
                <a16:creationId xmlns:a16="http://schemas.microsoft.com/office/drawing/2014/main" id="{16DBD995-F09C-C64B-B642-5DBEA4723143}"/>
              </a:ext>
            </a:extLst>
          </p:cNvPr>
          <p:cNvSpPr txBox="1"/>
          <p:nvPr/>
        </p:nvSpPr>
        <p:spPr>
          <a:xfrm>
            <a:off x="3122247" y="12845052"/>
            <a:ext cx="4194599" cy="3139321"/>
          </a:xfrm>
          <a:prstGeom prst="rect">
            <a:avLst/>
          </a:prstGeom>
          <a:noFill/>
        </p:spPr>
        <p:txBody>
          <a:bodyPr wrap="square" rtlCol="0">
            <a:spAutoFit/>
          </a:bodyPr>
          <a:lstStyle/>
          <a:p>
            <a:pPr algn="just"/>
            <a:r>
              <a:rPr lang="en-GB" sz="2200" b="1" dirty="0">
                <a:solidFill>
                  <a:srgbClr val="002060"/>
                </a:solidFill>
              </a:rPr>
              <a:t>110 students, including 82 females, 28 males</a:t>
            </a:r>
            <a:r>
              <a:rPr lang="en-GB" sz="2200" dirty="0">
                <a:solidFill>
                  <a:srgbClr val="002060"/>
                </a:solidFill>
              </a:rPr>
              <a:t>, with an average age of 20 years from a variety of universities were interviewed.  All students were  enrolled on STEM courses and in their final year of study. </a:t>
            </a:r>
            <a:r>
              <a:rPr lang="en-GB" sz="2200" b="1" dirty="0">
                <a:solidFill>
                  <a:srgbClr val="002060"/>
                </a:solidFill>
              </a:rPr>
              <a:t>The staff population consisted of 15 members, working across STEM departments.</a:t>
            </a:r>
          </a:p>
        </p:txBody>
      </p:sp>
      <p:sp>
        <p:nvSpPr>
          <p:cNvPr id="75" name="TextBox 74">
            <a:extLst>
              <a:ext uri="{FF2B5EF4-FFF2-40B4-BE49-F238E27FC236}">
                <a16:creationId xmlns:a16="http://schemas.microsoft.com/office/drawing/2014/main" id="{662FDC83-20BD-A649-A003-820601D10E2E}"/>
              </a:ext>
            </a:extLst>
          </p:cNvPr>
          <p:cNvSpPr txBox="1"/>
          <p:nvPr/>
        </p:nvSpPr>
        <p:spPr>
          <a:xfrm>
            <a:off x="340862" y="2936614"/>
            <a:ext cx="7050505" cy="2923877"/>
          </a:xfrm>
          <a:prstGeom prst="rect">
            <a:avLst/>
          </a:prstGeom>
          <a:noFill/>
        </p:spPr>
        <p:txBody>
          <a:bodyPr wrap="square" rtlCol="0">
            <a:spAutoFit/>
          </a:bodyPr>
          <a:lstStyle/>
          <a:p>
            <a:pPr algn="just"/>
            <a:r>
              <a:rPr lang="en-GB" sz="2300" dirty="0">
                <a:solidFill>
                  <a:srgbClr val="002060"/>
                </a:solidFill>
              </a:rPr>
              <a:t>Existing literature has identified Black, Asian and Minority Ethnic (BME) students enrolled in higher education institutes (HEI) are subjects of attainment disparity. It is the imperative of HEI’s to foster equality, and harbour an inclusive environment. This study aimed to probe staff and student perspectives to better understand  the level of support available  to students and whether it could be a contributor to the attainment disparity. </a:t>
            </a:r>
            <a:endParaRPr lang="en-GB" dirty="0"/>
          </a:p>
        </p:txBody>
      </p:sp>
      <p:sp>
        <p:nvSpPr>
          <p:cNvPr id="53" name="TextBox 52">
            <a:extLst>
              <a:ext uri="{FF2B5EF4-FFF2-40B4-BE49-F238E27FC236}">
                <a16:creationId xmlns:a16="http://schemas.microsoft.com/office/drawing/2014/main" id="{2E53982C-4D23-464A-940C-CB841149F830}"/>
              </a:ext>
            </a:extLst>
          </p:cNvPr>
          <p:cNvSpPr txBox="1"/>
          <p:nvPr/>
        </p:nvSpPr>
        <p:spPr>
          <a:xfrm>
            <a:off x="8515311" y="3090295"/>
            <a:ext cx="6425320" cy="2677656"/>
          </a:xfrm>
          <a:prstGeom prst="rect">
            <a:avLst/>
          </a:prstGeom>
          <a:noFill/>
        </p:spPr>
        <p:txBody>
          <a:bodyPr wrap="square" rtlCol="0">
            <a:spAutoFit/>
          </a:bodyPr>
          <a:lstStyle/>
          <a:p>
            <a:pPr algn="just"/>
            <a:r>
              <a:rPr lang="en-GB" sz="2400" dirty="0">
                <a:solidFill>
                  <a:srgbClr val="002060"/>
                </a:solidFill>
              </a:rPr>
              <a:t>When asked whether students were aware of the attainment gap, </a:t>
            </a:r>
            <a:r>
              <a:rPr lang="en-GB" sz="2400" b="1" dirty="0">
                <a:solidFill>
                  <a:srgbClr val="002060"/>
                </a:solidFill>
              </a:rPr>
              <a:t>63% of students were unaware of both what the term meant and factors which elude to attainment disparities.</a:t>
            </a:r>
            <a:r>
              <a:rPr lang="en-GB" sz="2400" dirty="0">
                <a:solidFill>
                  <a:srgbClr val="002060"/>
                </a:solidFill>
              </a:rPr>
              <a:t> Respondents agreed more awareness regarding the issue ought to be raised by HEI and reinforced throughout degree programs.</a:t>
            </a:r>
          </a:p>
        </p:txBody>
      </p:sp>
      <p:sp>
        <p:nvSpPr>
          <p:cNvPr id="2" name="TextBox 1">
            <a:extLst>
              <a:ext uri="{FF2B5EF4-FFF2-40B4-BE49-F238E27FC236}">
                <a16:creationId xmlns:a16="http://schemas.microsoft.com/office/drawing/2014/main" id="{99A580F7-EE98-9D40-B9AB-BD458722CDDD}"/>
              </a:ext>
            </a:extLst>
          </p:cNvPr>
          <p:cNvSpPr txBox="1"/>
          <p:nvPr/>
        </p:nvSpPr>
        <p:spPr>
          <a:xfrm>
            <a:off x="12438932" y="2228521"/>
            <a:ext cx="4270309" cy="861774"/>
          </a:xfrm>
          <a:prstGeom prst="rect">
            <a:avLst/>
          </a:prstGeom>
          <a:noFill/>
        </p:spPr>
        <p:txBody>
          <a:bodyPr wrap="square" rtlCol="0">
            <a:spAutoFit/>
          </a:bodyPr>
          <a:lstStyle/>
          <a:p>
            <a:r>
              <a:rPr lang="en-GB" sz="3000" b="1" dirty="0">
                <a:solidFill>
                  <a:srgbClr val="002060"/>
                </a:solidFill>
              </a:rPr>
              <a:t>Key Findings</a:t>
            </a:r>
          </a:p>
          <a:p>
            <a:endParaRPr lang="en-GB" dirty="0"/>
          </a:p>
        </p:txBody>
      </p:sp>
      <p:sp>
        <p:nvSpPr>
          <p:cNvPr id="55" name="TextBox 54">
            <a:extLst>
              <a:ext uri="{FF2B5EF4-FFF2-40B4-BE49-F238E27FC236}">
                <a16:creationId xmlns:a16="http://schemas.microsoft.com/office/drawing/2014/main" id="{F3580BDD-532A-CC49-88AC-4F6CDFE8ED6C}"/>
              </a:ext>
            </a:extLst>
          </p:cNvPr>
          <p:cNvSpPr txBox="1"/>
          <p:nvPr/>
        </p:nvSpPr>
        <p:spPr>
          <a:xfrm>
            <a:off x="13500100" y="9982811"/>
            <a:ext cx="5389879" cy="461665"/>
          </a:xfrm>
          <a:prstGeom prst="rect">
            <a:avLst/>
          </a:prstGeom>
          <a:noFill/>
        </p:spPr>
        <p:txBody>
          <a:bodyPr wrap="square" rtlCol="0">
            <a:spAutoFit/>
          </a:bodyPr>
          <a:lstStyle/>
          <a:p>
            <a:pPr algn="just"/>
            <a:endParaRPr lang="en-GB" sz="2400" dirty="0">
              <a:solidFill>
                <a:srgbClr val="002060"/>
              </a:solidFill>
            </a:endParaRPr>
          </a:p>
        </p:txBody>
      </p:sp>
      <p:sp>
        <p:nvSpPr>
          <p:cNvPr id="56" name="TextBox 55">
            <a:extLst>
              <a:ext uri="{FF2B5EF4-FFF2-40B4-BE49-F238E27FC236}">
                <a16:creationId xmlns:a16="http://schemas.microsoft.com/office/drawing/2014/main" id="{F6EAEC31-9BD9-1C49-9073-2695D056B687}"/>
              </a:ext>
            </a:extLst>
          </p:cNvPr>
          <p:cNvSpPr txBox="1"/>
          <p:nvPr/>
        </p:nvSpPr>
        <p:spPr>
          <a:xfrm>
            <a:off x="8376852" y="12614972"/>
            <a:ext cx="5017956" cy="1938992"/>
          </a:xfrm>
          <a:prstGeom prst="rect">
            <a:avLst/>
          </a:prstGeom>
          <a:noFill/>
        </p:spPr>
        <p:txBody>
          <a:bodyPr wrap="square" rtlCol="0">
            <a:spAutoFit/>
          </a:bodyPr>
          <a:lstStyle/>
          <a:p>
            <a:pPr algn="just"/>
            <a:r>
              <a:rPr lang="en-GB" sz="2400" b="1" dirty="0">
                <a:solidFill>
                  <a:srgbClr val="002060"/>
                </a:solidFill>
              </a:rPr>
              <a:t>85% of staff agreed that BME students would benefit from better support and HEI should tailor support services to specific ethnicities. </a:t>
            </a:r>
            <a:r>
              <a:rPr lang="en-GB" sz="2400" dirty="0">
                <a:solidFill>
                  <a:srgbClr val="002060"/>
                </a:solidFill>
              </a:rPr>
              <a:t>Staff expressed concerns that </a:t>
            </a:r>
            <a:r>
              <a:rPr lang="en-GB" sz="2400" b="1" dirty="0">
                <a:solidFill>
                  <a:srgbClr val="002060"/>
                </a:solidFill>
              </a:rPr>
              <a:t> </a:t>
            </a:r>
          </a:p>
        </p:txBody>
      </p:sp>
      <p:graphicFrame>
        <p:nvGraphicFramePr>
          <p:cNvPr id="57" name="Table 56">
            <a:extLst>
              <a:ext uri="{FF2B5EF4-FFF2-40B4-BE49-F238E27FC236}">
                <a16:creationId xmlns:a16="http://schemas.microsoft.com/office/drawing/2014/main" id="{4E723834-AD78-2A4D-87D3-38E0C97297C1}"/>
              </a:ext>
            </a:extLst>
          </p:cNvPr>
          <p:cNvGraphicFramePr>
            <a:graphicFrameLocks noGrp="1"/>
          </p:cNvGraphicFramePr>
          <p:nvPr>
            <p:extLst>
              <p:ext uri="{D42A27DB-BD31-4B8C-83A1-F6EECF244321}">
                <p14:modId xmlns:p14="http://schemas.microsoft.com/office/powerpoint/2010/main" val="404148167"/>
              </p:ext>
            </p:extLst>
          </p:nvPr>
        </p:nvGraphicFramePr>
        <p:xfrm>
          <a:off x="19709465" y="6705757"/>
          <a:ext cx="6687198" cy="5856469"/>
        </p:xfrm>
        <a:graphic>
          <a:graphicData uri="http://schemas.openxmlformats.org/drawingml/2006/table">
            <a:tbl>
              <a:tblPr firstRow="1" firstCol="1" bandRow="1">
                <a:tableStyleId>{5C22544A-7EE6-4342-B048-85BDC9FD1C3A}</a:tableStyleId>
              </a:tblPr>
              <a:tblGrid>
                <a:gridCol w="3331161">
                  <a:extLst>
                    <a:ext uri="{9D8B030D-6E8A-4147-A177-3AD203B41FA5}">
                      <a16:colId xmlns:a16="http://schemas.microsoft.com/office/drawing/2014/main" val="554951305"/>
                    </a:ext>
                  </a:extLst>
                </a:gridCol>
                <a:gridCol w="3356037">
                  <a:extLst>
                    <a:ext uri="{9D8B030D-6E8A-4147-A177-3AD203B41FA5}">
                      <a16:colId xmlns:a16="http://schemas.microsoft.com/office/drawing/2014/main" val="1017195913"/>
                    </a:ext>
                  </a:extLst>
                </a:gridCol>
              </a:tblGrid>
              <a:tr h="428003">
                <a:tc>
                  <a:txBody>
                    <a:bodyPr/>
                    <a:lstStyle/>
                    <a:p>
                      <a:pPr algn="ctr">
                        <a:lnSpc>
                          <a:spcPct val="107000"/>
                        </a:lnSpc>
                        <a:spcAft>
                          <a:spcPts val="800"/>
                        </a:spcAft>
                      </a:pPr>
                      <a:r>
                        <a:rPr lang="en-GB" sz="1800" b="1" dirty="0">
                          <a:solidFill>
                            <a:srgbClr val="002060"/>
                          </a:solidFill>
                          <a:effectLst/>
                        </a:rPr>
                        <a:t>What universities do well:</a:t>
                      </a:r>
                      <a:endParaRPr lang="en-GB"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DA3FC"/>
                    </a:solidFill>
                  </a:tcPr>
                </a:tc>
                <a:tc>
                  <a:txBody>
                    <a:bodyPr/>
                    <a:lstStyle/>
                    <a:p>
                      <a:pPr algn="ctr">
                        <a:lnSpc>
                          <a:spcPct val="107000"/>
                        </a:lnSpc>
                        <a:spcAft>
                          <a:spcPts val="800"/>
                        </a:spcAft>
                      </a:pPr>
                      <a:r>
                        <a:rPr lang="en-GB" sz="1800" dirty="0">
                          <a:solidFill>
                            <a:srgbClr val="002060"/>
                          </a:solidFill>
                          <a:effectLst/>
                        </a:rPr>
                        <a:t>How universities can improve:</a:t>
                      </a:r>
                      <a:endParaRPr lang="en-GB"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001965825"/>
                  </a:ext>
                </a:extLst>
              </a:tr>
              <a:tr h="334959">
                <a:tc>
                  <a:txBody>
                    <a:bodyPr/>
                    <a:lstStyle/>
                    <a:p>
                      <a:pPr algn="ctr">
                        <a:lnSpc>
                          <a:spcPct val="107000"/>
                        </a:lnSpc>
                        <a:spcAft>
                          <a:spcPts val="800"/>
                        </a:spcAft>
                      </a:pPr>
                      <a:r>
                        <a:rPr lang="en-GB" sz="1900" b="0" dirty="0">
                          <a:solidFill>
                            <a:srgbClr val="002060"/>
                          </a:solidFill>
                          <a:effectLst/>
                        </a:rPr>
                        <a:t>Good facilities and equipment</a:t>
                      </a:r>
                      <a:endParaRPr lang="en-GB" sz="1900" b="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DA3FC"/>
                    </a:solidFill>
                  </a:tcPr>
                </a:tc>
                <a:tc>
                  <a:txBody>
                    <a:bodyPr/>
                    <a:lstStyle/>
                    <a:p>
                      <a:pPr algn="ctr">
                        <a:lnSpc>
                          <a:spcPct val="107000"/>
                        </a:lnSpc>
                        <a:spcAft>
                          <a:spcPts val="800"/>
                        </a:spcAft>
                      </a:pPr>
                      <a:r>
                        <a:rPr lang="en-GB" sz="1900" dirty="0">
                          <a:solidFill>
                            <a:srgbClr val="002060"/>
                          </a:solidFill>
                          <a:effectLst/>
                        </a:rPr>
                        <a:t>Bring in more BME staff</a:t>
                      </a:r>
                      <a:endParaRPr lang="en-GB" sz="19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836657384"/>
                  </a:ext>
                </a:extLst>
              </a:tr>
              <a:tr h="621207">
                <a:tc>
                  <a:txBody>
                    <a:bodyPr/>
                    <a:lstStyle/>
                    <a:p>
                      <a:pPr algn="ctr">
                        <a:lnSpc>
                          <a:spcPct val="107000"/>
                        </a:lnSpc>
                        <a:spcAft>
                          <a:spcPts val="800"/>
                        </a:spcAft>
                      </a:pPr>
                      <a:r>
                        <a:rPr lang="en-GB" sz="1900" b="0" dirty="0">
                          <a:solidFill>
                            <a:srgbClr val="002060"/>
                          </a:solidFill>
                          <a:effectLst/>
                        </a:rPr>
                        <a:t>International buddy scheme</a:t>
                      </a:r>
                      <a:endParaRPr lang="en-GB" sz="1900" b="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DA3FC"/>
                    </a:solidFill>
                  </a:tcPr>
                </a:tc>
                <a:tc>
                  <a:txBody>
                    <a:bodyPr/>
                    <a:lstStyle/>
                    <a:p>
                      <a:pPr algn="ctr">
                        <a:lnSpc>
                          <a:spcPct val="107000"/>
                        </a:lnSpc>
                        <a:spcAft>
                          <a:spcPts val="800"/>
                        </a:spcAft>
                      </a:pPr>
                      <a:r>
                        <a:rPr lang="en-GB" sz="1900" dirty="0">
                          <a:solidFill>
                            <a:srgbClr val="002060"/>
                          </a:solidFill>
                          <a:effectLst/>
                        </a:rPr>
                        <a:t>Extra English lessons and translators for international students</a:t>
                      </a:r>
                      <a:endParaRPr lang="en-GB" sz="19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207457187"/>
                  </a:ext>
                </a:extLst>
              </a:tr>
              <a:tr h="930441">
                <a:tc>
                  <a:txBody>
                    <a:bodyPr/>
                    <a:lstStyle/>
                    <a:p>
                      <a:pPr algn="ctr">
                        <a:lnSpc>
                          <a:spcPct val="107000"/>
                        </a:lnSpc>
                        <a:spcAft>
                          <a:spcPts val="800"/>
                        </a:spcAft>
                      </a:pPr>
                      <a:r>
                        <a:rPr lang="en-GB" sz="1900" b="0" dirty="0">
                          <a:solidFill>
                            <a:srgbClr val="002060"/>
                          </a:solidFill>
                          <a:effectLst/>
                        </a:rPr>
                        <a:t>Widening participation programme</a:t>
                      </a:r>
                      <a:endParaRPr lang="en-GB" sz="1900" b="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DA3FC"/>
                    </a:solidFill>
                  </a:tcPr>
                </a:tc>
                <a:tc>
                  <a:txBody>
                    <a:bodyPr/>
                    <a:lstStyle/>
                    <a:p>
                      <a:pPr algn="ctr">
                        <a:lnSpc>
                          <a:spcPct val="107000"/>
                        </a:lnSpc>
                        <a:spcAft>
                          <a:spcPts val="800"/>
                        </a:spcAft>
                      </a:pPr>
                      <a:r>
                        <a:rPr lang="en-GB" sz="1900" dirty="0">
                          <a:solidFill>
                            <a:srgbClr val="002060"/>
                          </a:solidFill>
                          <a:effectLst/>
                        </a:rPr>
                        <a:t>A module where students can teach each other about cultures</a:t>
                      </a:r>
                      <a:endParaRPr lang="en-GB" sz="19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14138224"/>
                  </a:ext>
                </a:extLst>
              </a:tr>
              <a:tr h="334959">
                <a:tc>
                  <a:txBody>
                    <a:bodyPr/>
                    <a:lstStyle/>
                    <a:p>
                      <a:pPr algn="ctr">
                        <a:lnSpc>
                          <a:spcPct val="107000"/>
                        </a:lnSpc>
                        <a:spcAft>
                          <a:spcPts val="800"/>
                        </a:spcAft>
                      </a:pPr>
                      <a:r>
                        <a:rPr lang="en-GB" sz="1900" b="0" dirty="0">
                          <a:solidFill>
                            <a:srgbClr val="002060"/>
                          </a:solidFill>
                          <a:effectLst/>
                        </a:rPr>
                        <a:t>International buddy scheme</a:t>
                      </a:r>
                      <a:endParaRPr lang="en-GB" sz="1900" b="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DA3FC"/>
                    </a:solidFill>
                  </a:tcPr>
                </a:tc>
                <a:tc>
                  <a:txBody>
                    <a:bodyPr/>
                    <a:lstStyle/>
                    <a:p>
                      <a:pPr algn="ctr">
                        <a:lnSpc>
                          <a:spcPct val="107000"/>
                        </a:lnSpc>
                        <a:spcAft>
                          <a:spcPts val="800"/>
                        </a:spcAft>
                      </a:pPr>
                      <a:r>
                        <a:rPr lang="en-GB" sz="1900" dirty="0">
                          <a:solidFill>
                            <a:srgbClr val="002060"/>
                          </a:solidFill>
                          <a:effectLst/>
                        </a:rPr>
                        <a:t>Scholarships</a:t>
                      </a:r>
                      <a:endParaRPr lang="en-GB" sz="19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118993690"/>
                  </a:ext>
                </a:extLst>
              </a:tr>
              <a:tr h="334959">
                <a:tc>
                  <a:txBody>
                    <a:bodyPr/>
                    <a:lstStyle/>
                    <a:p>
                      <a:pPr algn="ctr">
                        <a:lnSpc>
                          <a:spcPct val="107000"/>
                        </a:lnSpc>
                        <a:spcAft>
                          <a:spcPts val="800"/>
                        </a:spcAft>
                      </a:pPr>
                      <a:r>
                        <a:rPr lang="en-GB" sz="1900" b="0" dirty="0">
                          <a:solidFill>
                            <a:srgbClr val="002060"/>
                          </a:solidFill>
                          <a:effectLst/>
                        </a:rPr>
                        <a:t>Wellbeing services </a:t>
                      </a:r>
                      <a:endParaRPr lang="en-GB" sz="1900" b="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DA3FC"/>
                    </a:solidFill>
                  </a:tcPr>
                </a:tc>
                <a:tc>
                  <a:txBody>
                    <a:bodyPr/>
                    <a:lstStyle/>
                    <a:p>
                      <a:pPr algn="ctr">
                        <a:lnSpc>
                          <a:spcPct val="107000"/>
                        </a:lnSpc>
                        <a:spcAft>
                          <a:spcPts val="800"/>
                        </a:spcAft>
                      </a:pPr>
                      <a:r>
                        <a:rPr lang="en-GB" sz="1900" dirty="0">
                          <a:solidFill>
                            <a:srgbClr val="002060"/>
                          </a:solidFill>
                          <a:effectLst/>
                        </a:rPr>
                        <a:t>BME society</a:t>
                      </a:r>
                      <a:endParaRPr lang="en-GB" sz="19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930045618"/>
                  </a:ext>
                </a:extLst>
              </a:tr>
              <a:tr h="686338">
                <a:tc>
                  <a:txBody>
                    <a:bodyPr/>
                    <a:lstStyle/>
                    <a:p>
                      <a:pPr algn="ctr">
                        <a:lnSpc>
                          <a:spcPct val="107000"/>
                        </a:lnSpc>
                        <a:spcAft>
                          <a:spcPts val="800"/>
                        </a:spcAft>
                      </a:pPr>
                      <a:r>
                        <a:rPr lang="en-GB" sz="1900" b="0" dirty="0">
                          <a:solidFill>
                            <a:srgbClr val="002060"/>
                          </a:solidFill>
                          <a:effectLst/>
                        </a:rPr>
                        <a:t>Prayer rooms/facilities </a:t>
                      </a:r>
                      <a:endParaRPr lang="en-GB" sz="1900" b="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DA3FC"/>
                    </a:solidFill>
                  </a:tcPr>
                </a:tc>
                <a:tc>
                  <a:txBody>
                    <a:bodyPr/>
                    <a:lstStyle/>
                    <a:p>
                      <a:pPr algn="ctr">
                        <a:lnSpc>
                          <a:spcPct val="107000"/>
                        </a:lnSpc>
                        <a:spcAft>
                          <a:spcPts val="800"/>
                        </a:spcAft>
                      </a:pPr>
                      <a:r>
                        <a:rPr lang="en-GB" sz="1900" dirty="0">
                          <a:solidFill>
                            <a:srgbClr val="002060"/>
                          </a:solidFill>
                          <a:effectLst/>
                        </a:rPr>
                        <a:t>More representation, Role models</a:t>
                      </a:r>
                      <a:endParaRPr lang="en-GB" sz="19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799623155"/>
                  </a:ext>
                </a:extLst>
              </a:tr>
              <a:tr h="686338">
                <a:tc>
                  <a:txBody>
                    <a:bodyPr/>
                    <a:lstStyle/>
                    <a:p>
                      <a:pPr algn="ctr">
                        <a:lnSpc>
                          <a:spcPct val="107000"/>
                        </a:lnSpc>
                        <a:spcAft>
                          <a:spcPts val="800"/>
                        </a:spcAft>
                      </a:pPr>
                      <a:r>
                        <a:rPr lang="en-GB" sz="1900" b="0" dirty="0">
                          <a:solidFill>
                            <a:srgbClr val="002060"/>
                          </a:solidFill>
                          <a:effectLst/>
                        </a:rPr>
                        <a:t>A2B scheme</a:t>
                      </a:r>
                      <a:endParaRPr lang="en-GB" sz="1900" b="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DA3FC"/>
                    </a:solidFill>
                  </a:tcPr>
                </a:tc>
                <a:tc>
                  <a:txBody>
                    <a:bodyPr/>
                    <a:lstStyle/>
                    <a:p>
                      <a:pPr algn="ctr">
                        <a:lnSpc>
                          <a:spcPct val="107000"/>
                        </a:lnSpc>
                        <a:spcAft>
                          <a:spcPts val="800"/>
                        </a:spcAft>
                      </a:pPr>
                      <a:r>
                        <a:rPr lang="en-GB" sz="1900" dirty="0">
                          <a:solidFill>
                            <a:srgbClr val="002060"/>
                          </a:solidFill>
                          <a:effectLst/>
                        </a:rPr>
                        <a:t>Take Ramadan into consideration for Muslim students </a:t>
                      </a:r>
                      <a:endParaRPr lang="en-GB" sz="19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423170036"/>
                  </a:ext>
                </a:extLst>
              </a:tr>
              <a:tr h="621207">
                <a:tc>
                  <a:txBody>
                    <a:bodyPr/>
                    <a:lstStyle/>
                    <a:p>
                      <a:pPr algn="ctr">
                        <a:lnSpc>
                          <a:spcPct val="107000"/>
                        </a:lnSpc>
                        <a:spcAft>
                          <a:spcPts val="800"/>
                        </a:spcAft>
                      </a:pPr>
                      <a:r>
                        <a:rPr lang="en-GB" sz="1900" b="0" dirty="0">
                          <a:solidFill>
                            <a:srgbClr val="002060"/>
                          </a:solidFill>
                          <a:effectLst/>
                        </a:rPr>
                        <a:t>Societies </a:t>
                      </a:r>
                      <a:endParaRPr lang="en-GB" sz="1900" b="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DA3FC"/>
                    </a:solidFill>
                  </a:tcPr>
                </a:tc>
                <a:tc>
                  <a:txBody>
                    <a:bodyPr/>
                    <a:lstStyle/>
                    <a:p>
                      <a:pPr algn="ctr">
                        <a:lnSpc>
                          <a:spcPct val="107000"/>
                        </a:lnSpc>
                        <a:spcAft>
                          <a:spcPts val="800"/>
                        </a:spcAft>
                      </a:pPr>
                      <a:r>
                        <a:rPr lang="en-GB" sz="1900" dirty="0">
                          <a:solidFill>
                            <a:srgbClr val="002060"/>
                          </a:solidFill>
                          <a:effectLst/>
                        </a:rPr>
                        <a:t>Offer more non-alcoholic based events</a:t>
                      </a:r>
                      <a:endParaRPr lang="en-GB" sz="19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60480720"/>
                  </a:ext>
                </a:extLst>
              </a:tr>
              <a:tr h="334959">
                <a:tc>
                  <a:txBody>
                    <a:bodyPr/>
                    <a:lstStyle/>
                    <a:p>
                      <a:pPr algn="ctr">
                        <a:lnSpc>
                          <a:spcPct val="107000"/>
                        </a:lnSpc>
                        <a:spcAft>
                          <a:spcPts val="800"/>
                        </a:spcAft>
                      </a:pPr>
                      <a:r>
                        <a:rPr lang="en-GB" sz="1900" b="0" dirty="0">
                          <a:solidFill>
                            <a:srgbClr val="002060"/>
                          </a:solidFill>
                          <a:effectLst/>
                        </a:rPr>
                        <a:t>Diverse student cohort </a:t>
                      </a:r>
                      <a:endParaRPr lang="en-GB" sz="1900" b="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DA3FC"/>
                    </a:solidFill>
                  </a:tcPr>
                </a:tc>
                <a:tc>
                  <a:txBody>
                    <a:bodyPr/>
                    <a:lstStyle/>
                    <a:p>
                      <a:pPr algn="ctr">
                        <a:lnSpc>
                          <a:spcPct val="107000"/>
                        </a:lnSpc>
                        <a:spcAft>
                          <a:spcPts val="800"/>
                        </a:spcAft>
                      </a:pPr>
                      <a:r>
                        <a:rPr lang="en-GB" sz="1900" dirty="0">
                          <a:solidFill>
                            <a:srgbClr val="002060"/>
                          </a:solidFill>
                          <a:effectLst/>
                        </a:rPr>
                        <a:t>More cultural events</a:t>
                      </a:r>
                      <a:endParaRPr lang="en-GB" sz="19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269385547"/>
                  </a:ext>
                </a:extLst>
              </a:tr>
            </a:tbl>
          </a:graphicData>
        </a:graphic>
      </p:graphicFrame>
      <p:sp>
        <p:nvSpPr>
          <p:cNvPr id="58" name="TextBox 57">
            <a:extLst>
              <a:ext uri="{FF2B5EF4-FFF2-40B4-BE49-F238E27FC236}">
                <a16:creationId xmlns:a16="http://schemas.microsoft.com/office/drawing/2014/main" id="{B71C5A85-CAB1-F348-92A6-B3203DB08523}"/>
              </a:ext>
            </a:extLst>
          </p:cNvPr>
          <p:cNvSpPr txBox="1"/>
          <p:nvPr/>
        </p:nvSpPr>
        <p:spPr>
          <a:xfrm>
            <a:off x="21491102" y="2435685"/>
            <a:ext cx="4270309" cy="861774"/>
          </a:xfrm>
          <a:prstGeom prst="rect">
            <a:avLst/>
          </a:prstGeom>
          <a:noFill/>
        </p:spPr>
        <p:txBody>
          <a:bodyPr wrap="square" rtlCol="0">
            <a:spAutoFit/>
          </a:bodyPr>
          <a:lstStyle/>
          <a:p>
            <a:r>
              <a:rPr lang="en-GB" sz="3000" b="1" dirty="0">
                <a:solidFill>
                  <a:srgbClr val="002060"/>
                </a:solidFill>
              </a:rPr>
              <a:t>Recommendations</a:t>
            </a:r>
          </a:p>
          <a:p>
            <a:endParaRPr lang="en-GB" dirty="0"/>
          </a:p>
        </p:txBody>
      </p:sp>
      <p:sp>
        <p:nvSpPr>
          <p:cNvPr id="60" name="TextBox 59">
            <a:extLst>
              <a:ext uri="{FF2B5EF4-FFF2-40B4-BE49-F238E27FC236}">
                <a16:creationId xmlns:a16="http://schemas.microsoft.com/office/drawing/2014/main" id="{04DF3854-054F-344D-A096-FED0E69B3693}"/>
              </a:ext>
            </a:extLst>
          </p:cNvPr>
          <p:cNvSpPr txBox="1"/>
          <p:nvPr/>
        </p:nvSpPr>
        <p:spPr>
          <a:xfrm>
            <a:off x="19503604" y="3186467"/>
            <a:ext cx="7130334" cy="3416320"/>
          </a:xfrm>
          <a:prstGeom prst="rect">
            <a:avLst/>
          </a:prstGeom>
          <a:noFill/>
        </p:spPr>
        <p:txBody>
          <a:bodyPr wrap="square" rtlCol="0">
            <a:spAutoFit/>
          </a:bodyPr>
          <a:lstStyle/>
          <a:p>
            <a:pPr algn="just"/>
            <a:r>
              <a:rPr lang="en-GB" sz="2400" dirty="0">
                <a:solidFill>
                  <a:srgbClr val="002060"/>
                </a:solidFill>
              </a:rPr>
              <a:t>Whilst students and staff agreed HEI excelled in certain elements, but highlighted enhanced BME representation throughout degree programmes was necessary. This includes inculcating conversations around diversity, brining in BME role models. Establishing a “safe-haven” for conversation. Participants  strongly felt staff members could better empathise with BME students, if they were more culturally aware</a:t>
            </a:r>
            <a:r>
              <a:rPr lang="en-GB" sz="2200" dirty="0">
                <a:solidFill>
                  <a:srgbClr val="002060"/>
                </a:solidFill>
              </a:rPr>
              <a:t>.</a:t>
            </a:r>
          </a:p>
        </p:txBody>
      </p:sp>
      <p:sp>
        <p:nvSpPr>
          <p:cNvPr id="62" name="TextBox 61">
            <a:extLst>
              <a:ext uri="{FF2B5EF4-FFF2-40B4-BE49-F238E27FC236}">
                <a16:creationId xmlns:a16="http://schemas.microsoft.com/office/drawing/2014/main" id="{42DF3890-2BF2-4C41-BF4E-BC1C5279B8E1}"/>
              </a:ext>
            </a:extLst>
          </p:cNvPr>
          <p:cNvSpPr txBox="1"/>
          <p:nvPr/>
        </p:nvSpPr>
        <p:spPr>
          <a:xfrm>
            <a:off x="19641761" y="12802271"/>
            <a:ext cx="4270309" cy="861774"/>
          </a:xfrm>
          <a:prstGeom prst="rect">
            <a:avLst/>
          </a:prstGeom>
          <a:noFill/>
        </p:spPr>
        <p:txBody>
          <a:bodyPr wrap="square" rtlCol="0">
            <a:spAutoFit/>
          </a:bodyPr>
          <a:lstStyle/>
          <a:p>
            <a:r>
              <a:rPr lang="en-GB" sz="3000" b="1" dirty="0">
                <a:solidFill>
                  <a:srgbClr val="002060"/>
                </a:solidFill>
              </a:rPr>
              <a:t>Future Work</a:t>
            </a:r>
          </a:p>
          <a:p>
            <a:endParaRPr lang="en-GB" dirty="0"/>
          </a:p>
        </p:txBody>
      </p:sp>
      <p:sp>
        <p:nvSpPr>
          <p:cNvPr id="67" name="TextBox 66">
            <a:extLst>
              <a:ext uri="{FF2B5EF4-FFF2-40B4-BE49-F238E27FC236}">
                <a16:creationId xmlns:a16="http://schemas.microsoft.com/office/drawing/2014/main" id="{367EF313-5073-084C-8E64-453EC3F53707}"/>
              </a:ext>
            </a:extLst>
          </p:cNvPr>
          <p:cNvSpPr txBox="1"/>
          <p:nvPr/>
        </p:nvSpPr>
        <p:spPr>
          <a:xfrm>
            <a:off x="19641761" y="13390357"/>
            <a:ext cx="4978871" cy="3139321"/>
          </a:xfrm>
          <a:prstGeom prst="rect">
            <a:avLst/>
          </a:prstGeom>
          <a:noFill/>
        </p:spPr>
        <p:txBody>
          <a:bodyPr wrap="square" rtlCol="0">
            <a:spAutoFit/>
          </a:bodyPr>
          <a:lstStyle/>
          <a:p>
            <a:pPr algn="just"/>
            <a:r>
              <a:rPr lang="en-GB" sz="2200" dirty="0">
                <a:solidFill>
                  <a:srgbClr val="002060"/>
                </a:solidFill>
              </a:rPr>
              <a:t>A study looking at enhancing cultural awareness in HEI, which will be led by undergraduate students. Collate data and views from students and staff to develop resources, specifically a handbook to help educate academics. Students will be invited to deliver a summary and aim to widen implementation of the data and                  	handbook, across departments </a:t>
            </a:r>
          </a:p>
        </p:txBody>
      </p:sp>
      <p:pic>
        <p:nvPicPr>
          <p:cNvPr id="8" name="Picture 7">
            <a:extLst>
              <a:ext uri="{FF2B5EF4-FFF2-40B4-BE49-F238E27FC236}">
                <a16:creationId xmlns:a16="http://schemas.microsoft.com/office/drawing/2014/main" id="{704BDEF7-556F-7649-846B-4A97C55C76B5}"/>
              </a:ext>
            </a:extLst>
          </p:cNvPr>
          <p:cNvPicPr>
            <a:picLocks noChangeAspect="1"/>
          </p:cNvPicPr>
          <p:nvPr/>
        </p:nvPicPr>
        <p:blipFill rotWithShape="1">
          <a:blip r:embed="rId35"/>
          <a:srcRect l="2218" r="85156" b="79199"/>
          <a:stretch/>
        </p:blipFill>
        <p:spPr>
          <a:xfrm>
            <a:off x="24760822" y="13614174"/>
            <a:ext cx="1846239" cy="2433220"/>
          </a:xfrm>
          <a:prstGeom prst="rect">
            <a:avLst/>
          </a:prstGeom>
        </p:spPr>
      </p:pic>
      <p:sp>
        <p:nvSpPr>
          <p:cNvPr id="9" name="TextBox 8">
            <a:extLst>
              <a:ext uri="{FF2B5EF4-FFF2-40B4-BE49-F238E27FC236}">
                <a16:creationId xmlns:a16="http://schemas.microsoft.com/office/drawing/2014/main" id="{9F3BF54A-9852-0049-AAB0-4D5316E16FA9}"/>
              </a:ext>
            </a:extLst>
          </p:cNvPr>
          <p:cNvSpPr txBox="1"/>
          <p:nvPr/>
        </p:nvSpPr>
        <p:spPr>
          <a:xfrm>
            <a:off x="5537794" y="10810217"/>
            <a:ext cx="1651162" cy="646331"/>
          </a:xfrm>
          <a:prstGeom prst="rect">
            <a:avLst/>
          </a:prstGeom>
          <a:noFill/>
        </p:spPr>
        <p:txBody>
          <a:bodyPr wrap="square" rtlCol="0">
            <a:spAutoFit/>
          </a:bodyPr>
          <a:lstStyle/>
          <a:p>
            <a:pPr algn="ctr"/>
            <a:r>
              <a:rPr lang="en-GB" dirty="0"/>
              <a:t>Online focus groups</a:t>
            </a:r>
          </a:p>
        </p:txBody>
      </p:sp>
      <p:sp>
        <p:nvSpPr>
          <p:cNvPr id="69" name="TextBox 68">
            <a:extLst>
              <a:ext uri="{FF2B5EF4-FFF2-40B4-BE49-F238E27FC236}">
                <a16:creationId xmlns:a16="http://schemas.microsoft.com/office/drawing/2014/main" id="{9D6C4474-1503-A84B-8ABE-1421EF28CE71}"/>
              </a:ext>
            </a:extLst>
          </p:cNvPr>
          <p:cNvSpPr txBox="1"/>
          <p:nvPr/>
        </p:nvSpPr>
        <p:spPr>
          <a:xfrm>
            <a:off x="1714812" y="11161267"/>
            <a:ext cx="1651162" cy="369332"/>
          </a:xfrm>
          <a:prstGeom prst="rect">
            <a:avLst/>
          </a:prstGeom>
          <a:noFill/>
        </p:spPr>
        <p:txBody>
          <a:bodyPr wrap="square" rtlCol="0">
            <a:spAutoFit/>
          </a:bodyPr>
          <a:lstStyle/>
          <a:p>
            <a:pPr algn="ctr"/>
            <a:r>
              <a:rPr lang="en-GB" dirty="0"/>
              <a:t>Focus groups</a:t>
            </a:r>
          </a:p>
        </p:txBody>
      </p:sp>
      <p:pic>
        <p:nvPicPr>
          <p:cNvPr id="3" name="Picture 2">
            <a:extLst>
              <a:ext uri="{FF2B5EF4-FFF2-40B4-BE49-F238E27FC236}">
                <a16:creationId xmlns:a16="http://schemas.microsoft.com/office/drawing/2014/main" id="{B9CF114B-1E52-2C49-A826-DD6EA0552DFB}"/>
              </a:ext>
            </a:extLst>
          </p:cNvPr>
          <p:cNvPicPr>
            <a:picLocks noChangeAspect="1"/>
          </p:cNvPicPr>
          <p:nvPr/>
        </p:nvPicPr>
        <p:blipFill>
          <a:blip r:embed="rId36"/>
          <a:stretch>
            <a:fillRect/>
          </a:stretch>
        </p:blipFill>
        <p:spPr>
          <a:xfrm>
            <a:off x="7584553" y="6299031"/>
            <a:ext cx="6896712" cy="5149128"/>
          </a:xfrm>
          <a:prstGeom prst="rect">
            <a:avLst/>
          </a:prstGeom>
        </p:spPr>
      </p:pic>
      <p:sp>
        <p:nvSpPr>
          <p:cNvPr id="70" name="TextBox 69">
            <a:extLst>
              <a:ext uri="{FF2B5EF4-FFF2-40B4-BE49-F238E27FC236}">
                <a16:creationId xmlns:a16="http://schemas.microsoft.com/office/drawing/2014/main" id="{F349AF1F-5F06-4041-A2EF-A9482D2AFC3D}"/>
              </a:ext>
            </a:extLst>
          </p:cNvPr>
          <p:cNvSpPr txBox="1"/>
          <p:nvPr/>
        </p:nvSpPr>
        <p:spPr>
          <a:xfrm>
            <a:off x="8356572" y="12079565"/>
            <a:ext cx="4270309" cy="861774"/>
          </a:xfrm>
          <a:prstGeom prst="rect">
            <a:avLst/>
          </a:prstGeom>
          <a:noFill/>
        </p:spPr>
        <p:txBody>
          <a:bodyPr wrap="square" rtlCol="0">
            <a:spAutoFit/>
          </a:bodyPr>
          <a:lstStyle/>
          <a:p>
            <a:r>
              <a:rPr lang="en-GB" sz="3000" b="1" dirty="0">
                <a:solidFill>
                  <a:srgbClr val="002060"/>
                </a:solidFill>
              </a:rPr>
              <a:t>Staff Views</a:t>
            </a:r>
          </a:p>
          <a:p>
            <a:endParaRPr lang="en-GB" dirty="0"/>
          </a:p>
        </p:txBody>
      </p:sp>
      <p:sp>
        <p:nvSpPr>
          <p:cNvPr id="71" name="TextBox 70">
            <a:extLst>
              <a:ext uri="{FF2B5EF4-FFF2-40B4-BE49-F238E27FC236}">
                <a16:creationId xmlns:a16="http://schemas.microsoft.com/office/drawing/2014/main" id="{1F799DFE-5D9C-AD49-ABC9-2893C092A4FD}"/>
              </a:ext>
            </a:extLst>
          </p:cNvPr>
          <p:cNvSpPr txBox="1"/>
          <p:nvPr/>
        </p:nvSpPr>
        <p:spPr>
          <a:xfrm>
            <a:off x="14693427" y="6637791"/>
            <a:ext cx="4080352" cy="4893647"/>
          </a:xfrm>
          <a:prstGeom prst="rect">
            <a:avLst/>
          </a:prstGeom>
          <a:noFill/>
        </p:spPr>
        <p:txBody>
          <a:bodyPr wrap="square" rtlCol="0">
            <a:spAutoFit/>
          </a:bodyPr>
          <a:lstStyle/>
          <a:p>
            <a:pPr algn="just"/>
            <a:r>
              <a:rPr lang="en-GB" sz="2400" dirty="0">
                <a:solidFill>
                  <a:srgbClr val="002060"/>
                </a:solidFill>
              </a:rPr>
              <a:t>Participants mostly disagreed that pastoral support at their HEI was sufficient and the majority agreed enhanced support could have improved their academic performance. </a:t>
            </a:r>
            <a:r>
              <a:rPr lang="en-GB" sz="2400" b="1" dirty="0">
                <a:solidFill>
                  <a:srgbClr val="002060"/>
                </a:solidFill>
              </a:rPr>
              <a:t> 77% students felt their university was not equipped to support their cultural needs. </a:t>
            </a:r>
            <a:r>
              <a:rPr lang="en-GB" sz="2400" dirty="0">
                <a:solidFill>
                  <a:srgbClr val="002060"/>
                </a:solidFill>
              </a:rPr>
              <a:t>Finally a large proportion strongly disagreed with the statement their HEI was ethnically diverse. </a:t>
            </a:r>
          </a:p>
        </p:txBody>
      </p:sp>
    </p:spTree>
    <p:extLst>
      <p:ext uri="{BB962C8B-B14F-4D97-AF65-F5344CB8AC3E}">
        <p14:creationId xmlns:p14="http://schemas.microsoft.com/office/powerpoint/2010/main" val="41578512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1f26dfe5-9afa-49e2-83b9-0165c6ca4cdf"/>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E1752E067AC8E4887EE42D2725A8328" ma:contentTypeVersion="10" ma:contentTypeDescription="Create a new document." ma:contentTypeScope="" ma:versionID="15f682d8e3c4b1f0fbab7efc10a923dc">
  <xsd:schema xmlns:xsd="http://www.w3.org/2001/XMLSchema" xmlns:xs="http://www.w3.org/2001/XMLSchema" xmlns:p="http://schemas.microsoft.com/office/2006/metadata/properties" xmlns:ns2="ef6794c4-9278-43c5-b03c-4ffd80cfd7c1" xmlns:ns3="d4e07136-391e-4ba4-8966-f58ba7a8f7d1" targetNamespace="http://schemas.microsoft.com/office/2006/metadata/properties" ma:root="true" ma:fieldsID="7e20fb1aac8733dd018960eefce03de9" ns2:_="" ns3:_="">
    <xsd:import namespace="ef6794c4-9278-43c5-b03c-4ffd80cfd7c1"/>
    <xsd:import namespace="d4e07136-391e-4ba4-8966-f58ba7a8f7d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6794c4-9278-43c5-b03c-4ffd80cfd7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4e07136-391e-4ba4-8966-f58ba7a8f7d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C78753F-9D08-40AF-8F07-30AF3D8626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6794c4-9278-43c5-b03c-4ffd80cfd7c1"/>
    <ds:schemaRef ds:uri="d4e07136-391e-4ba4-8966-f58ba7a8f7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8C1AD8D-8B8A-4E13-8DA8-A98663A4C167}">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D83670D0-6FA8-46B8-8737-D654AF47C7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16946</TotalTime>
  <Words>616</Words>
  <Application>Microsoft Office PowerPoint</Application>
  <PresentationFormat>Custom</PresentationFormat>
  <Paragraphs>50</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Ayesha Hanif</dc:creator>
  <cp:lastModifiedBy>Trevor.Collins</cp:lastModifiedBy>
  <cp:revision>89</cp:revision>
  <dcterms:created xsi:type="dcterms:W3CDTF">2021-04-01T17:38:01Z</dcterms:created>
  <dcterms:modified xsi:type="dcterms:W3CDTF">2021-06-27T15:26:52Z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0x010100CE1752E067AC8E4887EE42D2725A8328</vt:lpwstr>
  </property>
</Properties>
</file>