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7" r:id="rId5"/>
  </p:sldMasterIdLst>
  <p:notesMasterIdLst>
    <p:notesMasterId r:id="rId7"/>
  </p:notesMasterIdLst>
  <p:handoutMasterIdLst>
    <p:handoutMasterId r:id="rId8"/>
  </p:handoutMasterIdLst>
  <p:sldIdLst>
    <p:sldId id="257" r:id="rId6"/>
  </p:sldIdLst>
  <p:sldSz cx="12192000" cy="6858000"/>
  <p:notesSz cx="6858000" cy="91440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Taylor" initials="JT" lastIdx="1" clrIdx="0">
    <p:extLst>
      <p:ext uri="{19B8F6BF-5375-455C-9EA6-DF929625EA0E}">
        <p15:presenceInfo xmlns:p15="http://schemas.microsoft.com/office/powerpoint/2012/main" userId="Jim Taylor" providerId="None"/>
      </p:ext>
    </p:extLst>
  </p:cmAuthor>
  <p:cmAuthor id="2" name="Scott Dawson" initials="SD" lastIdx="1" clrIdx="1">
    <p:extLst>
      <p:ext uri="{19B8F6BF-5375-455C-9EA6-DF929625EA0E}">
        <p15:presenceInfo xmlns:p15="http://schemas.microsoft.com/office/powerpoint/2012/main" userId="S::s.dawson@yorksj.ac.uk::aa6dc798-0bb0-4905-89c5-7f05ba8218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8ACC6-F26B-4847-99B5-D6A8A2EE2025}" v="10" dt="2021-06-27T15:27:19.3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665"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9CBF99-6CF8-4F43-A9C4-B18A9CC42D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2339354B-F277-4CDA-A2F9-7EEC521B43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45DBCF-3F74-4D1B-A2B7-4BB8E55CC5FA}" type="datetimeFigureOut">
              <a:rPr lang="en-GB" smtClean="0"/>
              <a:t>27/06/2021</a:t>
            </a:fld>
            <a:endParaRPr lang="en-GB" dirty="0"/>
          </a:p>
        </p:txBody>
      </p:sp>
      <p:sp>
        <p:nvSpPr>
          <p:cNvPr id="4" name="Footer Placeholder 3">
            <a:extLst>
              <a:ext uri="{FF2B5EF4-FFF2-40B4-BE49-F238E27FC236}">
                <a16:creationId xmlns:a16="http://schemas.microsoft.com/office/drawing/2014/main" id="{AEF1DB13-6F62-4C36-90F3-CD2C70CE3E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5D0C514-55FA-4554-9207-1EC5B7680F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9EBAE5-DF50-430C-967B-446ABF6B6736}" type="slidenum">
              <a:rPr lang="en-GB" smtClean="0"/>
              <a:t>‹#›</a:t>
            </a:fld>
            <a:endParaRPr lang="en-GB" dirty="0"/>
          </a:p>
        </p:txBody>
      </p:sp>
    </p:spTree>
    <p:extLst>
      <p:ext uri="{BB962C8B-B14F-4D97-AF65-F5344CB8AC3E}">
        <p14:creationId xmlns:p14="http://schemas.microsoft.com/office/powerpoint/2010/main" val="256941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2CB0A6-71A1-4B94-8184-AB7291B18367}" type="datetimeFigureOut">
              <a:rPr lang="en-GB" smtClean="0"/>
              <a:t>27/06/2021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024C2E-3C63-4AB6-A442-E5CC0DEEE632}" type="slidenum">
              <a:rPr lang="en-GB" smtClean="0"/>
              <a:t>‹#›</a:t>
            </a:fld>
            <a:endParaRPr lang="en-GB" dirty="0"/>
          </a:p>
        </p:txBody>
      </p:sp>
    </p:spTree>
    <p:extLst>
      <p:ext uri="{BB962C8B-B14F-4D97-AF65-F5344CB8AC3E}">
        <p14:creationId xmlns:p14="http://schemas.microsoft.com/office/powerpoint/2010/main" val="1963902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6D0C110-42A9-498F-AEDF-4DF12807F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1155" y="2305802"/>
            <a:ext cx="6772096" cy="4415677"/>
          </a:xfrm>
          <a:prstGeom prst="rect">
            <a:avLst/>
          </a:prstGeom>
        </p:spPr>
      </p:pic>
      <p:sp>
        <p:nvSpPr>
          <p:cNvPr id="2" name="Title 1">
            <a:extLst>
              <a:ext uri="{FF2B5EF4-FFF2-40B4-BE49-F238E27FC236}">
                <a16:creationId xmlns:a16="http://schemas.microsoft.com/office/drawing/2014/main" id="{3840FDAD-96A6-4C27-997C-EF0357BD5CFC}"/>
              </a:ext>
            </a:extLst>
          </p:cNvPr>
          <p:cNvSpPr>
            <a:spLocks noGrp="1"/>
          </p:cNvSpPr>
          <p:nvPr>
            <p:ph type="ctrTitle"/>
          </p:nvPr>
        </p:nvSpPr>
        <p:spPr>
          <a:xfrm>
            <a:off x="4339876" y="767919"/>
            <a:ext cx="7393501" cy="3496432"/>
          </a:xfrm>
        </p:spPr>
        <p:txBody>
          <a:bodyPr anchor="b"/>
          <a:lstStyle>
            <a:lvl1pPr algn="l">
              <a:defRPr sz="6000"/>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901F2F73-26F9-4804-9769-C2D34066BFD1}"/>
              </a:ext>
            </a:extLst>
          </p:cNvPr>
          <p:cNvSpPr>
            <a:spLocks noGrp="1"/>
          </p:cNvSpPr>
          <p:nvPr>
            <p:ph type="ftr" sz="quarter" idx="11"/>
          </p:nvPr>
        </p:nvSpPr>
        <p:spPr>
          <a:xfrm>
            <a:off x="5305427" y="6356354"/>
            <a:ext cx="6048375" cy="365125"/>
          </a:xfrm>
        </p:spPr>
        <p:txBody>
          <a:bodyPr/>
          <a:lstStyle/>
          <a:p>
            <a:endParaRPr lang="en-GB" dirty="0"/>
          </a:p>
        </p:txBody>
      </p:sp>
      <p:pic>
        <p:nvPicPr>
          <p:cNvPr id="13" name="Picture 12">
            <a:extLst>
              <a:ext uri="{FF2B5EF4-FFF2-40B4-BE49-F238E27FC236}">
                <a16:creationId xmlns:a16="http://schemas.microsoft.com/office/drawing/2014/main" id="{5ED84558-9898-4491-9130-C8285878A6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831" y="419786"/>
            <a:ext cx="2712727" cy="1557531"/>
          </a:xfrm>
          <a:prstGeom prst="rect">
            <a:avLst/>
          </a:prstGeom>
        </p:spPr>
      </p:pic>
    </p:spTree>
    <p:extLst>
      <p:ext uri="{BB962C8B-B14F-4D97-AF65-F5344CB8AC3E}">
        <p14:creationId xmlns:p14="http://schemas.microsoft.com/office/powerpoint/2010/main" val="2273801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CE5DEF-5C28-4F7C-A696-4AB6AD35A44C}"/>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hotocopy trans="15000" detail="10"/>
                    </a14:imgEffect>
                  </a14:imgLayer>
                </a14:imgProps>
              </a:ext>
              <a:ext uri="{28A0092B-C50C-407E-A947-70E740481C1C}">
                <a14:useLocalDpi xmlns:a14="http://schemas.microsoft.com/office/drawing/2010/main" val="0"/>
              </a:ext>
            </a:extLst>
          </a:blip>
          <a:stretch>
            <a:fillRect/>
          </a:stretch>
        </p:blipFill>
        <p:spPr>
          <a:xfrm>
            <a:off x="146427" y="4829175"/>
            <a:ext cx="2902124" cy="1892300"/>
          </a:xfrm>
          <a:prstGeom prst="rect">
            <a:avLst/>
          </a:prstGeom>
        </p:spPr>
      </p:pic>
      <p:sp>
        <p:nvSpPr>
          <p:cNvPr id="2" name="Title 1">
            <a:extLst>
              <a:ext uri="{FF2B5EF4-FFF2-40B4-BE49-F238E27FC236}">
                <a16:creationId xmlns:a16="http://schemas.microsoft.com/office/drawing/2014/main" id="{6C1FDF0C-C93A-418B-9DA3-D198A206D847}"/>
              </a:ext>
            </a:extLst>
          </p:cNvPr>
          <p:cNvSpPr>
            <a:spLocks noGrp="1"/>
          </p:cNvSpPr>
          <p:nvPr>
            <p:ph type="title"/>
          </p:nvPr>
        </p:nvSpPr>
        <p:spPr>
          <a:xfrm>
            <a:off x="1683523" y="365129"/>
            <a:ext cx="9670279"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FB0317-27FD-4A15-92E7-0301F4A82D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0EB36983-1F3E-44B2-9DE7-0C57E6115145}"/>
              </a:ext>
            </a:extLst>
          </p:cNvPr>
          <p:cNvSpPr>
            <a:spLocks noGrp="1"/>
          </p:cNvSpPr>
          <p:nvPr>
            <p:ph type="ftr" sz="quarter" idx="11"/>
          </p:nvPr>
        </p:nvSpPr>
        <p:spPr/>
        <p:txBody>
          <a:bodyPr/>
          <a:lstStyle/>
          <a:p>
            <a:endParaRPr lang="en-GB" dirty="0"/>
          </a:p>
        </p:txBody>
      </p:sp>
      <p:grpSp>
        <p:nvGrpSpPr>
          <p:cNvPr id="8" name="Group 7">
            <a:extLst>
              <a:ext uri="{FF2B5EF4-FFF2-40B4-BE49-F238E27FC236}">
                <a16:creationId xmlns:a16="http://schemas.microsoft.com/office/drawing/2014/main" id="{5F780DE4-7E51-47C9-B756-CB7DC540B1E2}"/>
              </a:ext>
            </a:extLst>
          </p:cNvPr>
          <p:cNvGrpSpPr/>
          <p:nvPr userDrawn="1"/>
        </p:nvGrpSpPr>
        <p:grpSpPr>
          <a:xfrm>
            <a:off x="838202" y="681037"/>
            <a:ext cx="749127" cy="726618"/>
            <a:chOff x="900925" y="380726"/>
            <a:chExt cx="1192795" cy="1156956"/>
          </a:xfrm>
        </p:grpSpPr>
        <p:sp>
          <p:nvSpPr>
            <p:cNvPr id="9" name="Hexagon 8">
              <a:extLst>
                <a:ext uri="{FF2B5EF4-FFF2-40B4-BE49-F238E27FC236}">
                  <a16:creationId xmlns:a16="http://schemas.microsoft.com/office/drawing/2014/main" id="{7576852E-B87D-4372-8935-882EC3A3C784}"/>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0" name="Hexagon 9">
              <a:extLst>
                <a:ext uri="{FF2B5EF4-FFF2-40B4-BE49-F238E27FC236}">
                  <a16:creationId xmlns:a16="http://schemas.microsoft.com/office/drawing/2014/main" id="{7C0B43E2-A127-4869-BC3F-AF38D94E7657}"/>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1" name="Hexagon 10">
              <a:extLst>
                <a:ext uri="{FF2B5EF4-FFF2-40B4-BE49-F238E27FC236}">
                  <a16:creationId xmlns:a16="http://schemas.microsoft.com/office/drawing/2014/main" id="{AACC0595-CF3D-45B4-A6E5-461CAAF93697}"/>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Tree>
    <p:extLst>
      <p:ext uri="{BB962C8B-B14F-4D97-AF65-F5344CB8AC3E}">
        <p14:creationId xmlns:p14="http://schemas.microsoft.com/office/powerpoint/2010/main" val="3954417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705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CB43-2A84-4989-93B8-519CEB84C39E}"/>
              </a:ext>
            </a:extLst>
          </p:cNvPr>
          <p:cNvSpPr>
            <a:spLocks noGrp="1"/>
          </p:cNvSpPr>
          <p:nvPr>
            <p:ph type="title"/>
          </p:nvPr>
        </p:nvSpPr>
        <p:spPr>
          <a:xfrm>
            <a:off x="1692068" y="365129"/>
            <a:ext cx="9661733"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50CA2A-F99B-45BF-9CA6-C22BD705B0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908F9E-11D5-4890-A15B-E2F67417B7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0587B86-9582-474E-942A-7159C1932A93}"/>
              </a:ext>
            </a:extLst>
          </p:cNvPr>
          <p:cNvSpPr>
            <a:spLocks noGrp="1"/>
          </p:cNvSpPr>
          <p:nvPr>
            <p:ph type="ftr" sz="quarter" idx="11"/>
          </p:nvPr>
        </p:nvSpPr>
        <p:spPr/>
        <p:txBody>
          <a:bodyPr/>
          <a:lstStyle/>
          <a:p>
            <a:endParaRPr lang="en-GB" dirty="0"/>
          </a:p>
        </p:txBody>
      </p:sp>
      <p:grpSp>
        <p:nvGrpSpPr>
          <p:cNvPr id="8" name="Group 7">
            <a:extLst>
              <a:ext uri="{FF2B5EF4-FFF2-40B4-BE49-F238E27FC236}">
                <a16:creationId xmlns:a16="http://schemas.microsoft.com/office/drawing/2014/main" id="{6A771752-7FB7-4691-A831-10CC759DAF70}"/>
              </a:ext>
            </a:extLst>
          </p:cNvPr>
          <p:cNvGrpSpPr/>
          <p:nvPr userDrawn="1"/>
        </p:nvGrpSpPr>
        <p:grpSpPr>
          <a:xfrm>
            <a:off x="838202" y="681037"/>
            <a:ext cx="749127" cy="726618"/>
            <a:chOff x="900925" y="380726"/>
            <a:chExt cx="1192795" cy="1156956"/>
          </a:xfrm>
        </p:grpSpPr>
        <p:sp>
          <p:nvSpPr>
            <p:cNvPr id="9" name="Hexagon 8">
              <a:extLst>
                <a:ext uri="{FF2B5EF4-FFF2-40B4-BE49-F238E27FC236}">
                  <a16:creationId xmlns:a16="http://schemas.microsoft.com/office/drawing/2014/main" id="{63C181AD-A830-4DB4-81C0-598C3AD1F684}"/>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0" name="Hexagon 9">
              <a:extLst>
                <a:ext uri="{FF2B5EF4-FFF2-40B4-BE49-F238E27FC236}">
                  <a16:creationId xmlns:a16="http://schemas.microsoft.com/office/drawing/2014/main" id="{AD66CF53-6E55-4462-968E-112E96D2C706}"/>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1" name="Hexagon 10">
              <a:extLst>
                <a:ext uri="{FF2B5EF4-FFF2-40B4-BE49-F238E27FC236}">
                  <a16:creationId xmlns:a16="http://schemas.microsoft.com/office/drawing/2014/main" id="{2EE4DB4A-075D-4490-A31E-61778EEED2FF}"/>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Tree>
    <p:extLst>
      <p:ext uri="{BB962C8B-B14F-4D97-AF65-F5344CB8AC3E}">
        <p14:creationId xmlns:p14="http://schemas.microsoft.com/office/powerpoint/2010/main" val="2444215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199C691-6923-47A8-A19B-39D3F0E9F49E}"/>
              </a:ext>
            </a:extLst>
          </p:cNvPr>
          <p:cNvGrpSpPr/>
          <p:nvPr userDrawn="1"/>
        </p:nvGrpSpPr>
        <p:grpSpPr>
          <a:xfrm>
            <a:off x="838202" y="681037"/>
            <a:ext cx="749127" cy="726618"/>
            <a:chOff x="900925" y="380726"/>
            <a:chExt cx="1192795" cy="1156956"/>
          </a:xfrm>
        </p:grpSpPr>
        <p:sp>
          <p:nvSpPr>
            <p:cNvPr id="11" name="Hexagon 10">
              <a:extLst>
                <a:ext uri="{FF2B5EF4-FFF2-40B4-BE49-F238E27FC236}">
                  <a16:creationId xmlns:a16="http://schemas.microsoft.com/office/drawing/2014/main" id="{A4F179FB-111B-443B-BF96-550F9A61484E}"/>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2" name="Hexagon 11">
              <a:extLst>
                <a:ext uri="{FF2B5EF4-FFF2-40B4-BE49-F238E27FC236}">
                  <a16:creationId xmlns:a16="http://schemas.microsoft.com/office/drawing/2014/main" id="{34E6B11B-B5A4-470D-81C9-AF9DA6B3F087}"/>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3" name="Hexagon 12">
              <a:extLst>
                <a:ext uri="{FF2B5EF4-FFF2-40B4-BE49-F238E27FC236}">
                  <a16:creationId xmlns:a16="http://schemas.microsoft.com/office/drawing/2014/main" id="{CFE5E75F-1205-4815-A56F-F1D91D80AEAA}"/>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
        <p:nvSpPr>
          <p:cNvPr id="2" name="Title 1">
            <a:extLst>
              <a:ext uri="{FF2B5EF4-FFF2-40B4-BE49-F238E27FC236}">
                <a16:creationId xmlns:a16="http://schemas.microsoft.com/office/drawing/2014/main" id="{ADF13B73-C33F-4AD5-8464-B5A28EB8FB11}"/>
              </a:ext>
            </a:extLst>
          </p:cNvPr>
          <p:cNvSpPr>
            <a:spLocks noGrp="1"/>
          </p:cNvSpPr>
          <p:nvPr>
            <p:ph type="title"/>
          </p:nvPr>
        </p:nvSpPr>
        <p:spPr>
          <a:xfrm>
            <a:off x="1683521" y="365129"/>
            <a:ext cx="96718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1A66E4-EC03-442F-A7CC-5496D667FA5E}"/>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143344-DED7-44EC-9C71-ABA98BDB9D6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D35E37-5E79-402C-93D7-DB2EA389ABF0}"/>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D64D91-4F38-4632-8454-549629895C51}"/>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C5ECEB03-7560-41AF-B3E5-04805093E8FD}"/>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986492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6A14C-7C31-4ADB-9B34-B592BD015260}"/>
              </a:ext>
            </a:extLst>
          </p:cNvPr>
          <p:cNvSpPr>
            <a:spLocks noGrp="1"/>
          </p:cNvSpPr>
          <p:nvPr>
            <p:ph type="title"/>
          </p:nvPr>
        </p:nvSpPr>
        <p:spPr>
          <a:xfrm>
            <a:off x="1700613" y="365129"/>
            <a:ext cx="9653187" cy="1325563"/>
          </a:xfrm>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82A3DE0-A42D-45AD-98B8-56034323BC3B}"/>
              </a:ext>
            </a:extLst>
          </p:cNvPr>
          <p:cNvSpPr>
            <a:spLocks noGrp="1"/>
          </p:cNvSpPr>
          <p:nvPr>
            <p:ph type="ftr" sz="quarter" idx="11"/>
          </p:nvPr>
        </p:nvSpPr>
        <p:spPr/>
        <p:txBody>
          <a:bodyPr/>
          <a:lstStyle/>
          <a:p>
            <a:endParaRPr lang="en-GB" dirty="0"/>
          </a:p>
        </p:txBody>
      </p:sp>
      <p:grpSp>
        <p:nvGrpSpPr>
          <p:cNvPr id="6" name="Group 5">
            <a:extLst>
              <a:ext uri="{FF2B5EF4-FFF2-40B4-BE49-F238E27FC236}">
                <a16:creationId xmlns:a16="http://schemas.microsoft.com/office/drawing/2014/main" id="{5938F4CF-E891-4EBA-AE1F-045B1CC882FD}"/>
              </a:ext>
            </a:extLst>
          </p:cNvPr>
          <p:cNvGrpSpPr/>
          <p:nvPr userDrawn="1"/>
        </p:nvGrpSpPr>
        <p:grpSpPr>
          <a:xfrm>
            <a:off x="838202" y="681037"/>
            <a:ext cx="749127" cy="726618"/>
            <a:chOff x="900925" y="380726"/>
            <a:chExt cx="1192795" cy="1156956"/>
          </a:xfrm>
        </p:grpSpPr>
        <p:sp>
          <p:nvSpPr>
            <p:cNvPr id="7" name="Hexagon 6">
              <a:extLst>
                <a:ext uri="{FF2B5EF4-FFF2-40B4-BE49-F238E27FC236}">
                  <a16:creationId xmlns:a16="http://schemas.microsoft.com/office/drawing/2014/main" id="{B8BFAE71-FB2A-4165-8BED-85218C3A7695}"/>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8" name="Hexagon 7">
              <a:extLst>
                <a:ext uri="{FF2B5EF4-FFF2-40B4-BE49-F238E27FC236}">
                  <a16:creationId xmlns:a16="http://schemas.microsoft.com/office/drawing/2014/main" id="{D870B10D-5038-487D-9F01-4B1D75409403}"/>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9" name="Hexagon 8">
              <a:extLst>
                <a:ext uri="{FF2B5EF4-FFF2-40B4-BE49-F238E27FC236}">
                  <a16:creationId xmlns:a16="http://schemas.microsoft.com/office/drawing/2014/main" id="{A6E42DA5-FA74-401D-9F64-BA1A13128FF9}"/>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Tree>
    <p:extLst>
      <p:ext uri="{BB962C8B-B14F-4D97-AF65-F5344CB8AC3E}">
        <p14:creationId xmlns:p14="http://schemas.microsoft.com/office/powerpoint/2010/main" val="3225989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144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D94D49-C354-47B7-A2F9-4E65DA8E9D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586" y="2312565"/>
            <a:ext cx="6730585" cy="4388609"/>
          </a:xfrm>
          <a:prstGeom prst="rect">
            <a:avLst/>
          </a:prstGeom>
        </p:spPr>
      </p:pic>
      <p:sp>
        <p:nvSpPr>
          <p:cNvPr id="2" name="Title 1">
            <a:extLst>
              <a:ext uri="{FF2B5EF4-FFF2-40B4-BE49-F238E27FC236}">
                <a16:creationId xmlns:a16="http://schemas.microsoft.com/office/drawing/2014/main" id="{3840FDAD-96A6-4C27-997C-EF0357BD5CFC}"/>
              </a:ext>
            </a:extLst>
          </p:cNvPr>
          <p:cNvSpPr>
            <a:spLocks noGrp="1"/>
          </p:cNvSpPr>
          <p:nvPr>
            <p:ph type="ctrTitle"/>
          </p:nvPr>
        </p:nvSpPr>
        <p:spPr>
          <a:xfrm>
            <a:off x="4339876" y="767919"/>
            <a:ext cx="7393501" cy="3496432"/>
          </a:xfrm>
        </p:spPr>
        <p:txBody>
          <a:bodyPr anchor="b"/>
          <a:lstStyle>
            <a:lvl1pPr algn="l">
              <a:defRPr sz="6000"/>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901F2F73-26F9-4804-9769-C2D34066BFD1}"/>
              </a:ext>
            </a:extLst>
          </p:cNvPr>
          <p:cNvSpPr>
            <a:spLocks noGrp="1"/>
          </p:cNvSpPr>
          <p:nvPr>
            <p:ph type="ftr" sz="quarter" idx="11"/>
          </p:nvPr>
        </p:nvSpPr>
        <p:spPr>
          <a:xfrm>
            <a:off x="5305427" y="6356354"/>
            <a:ext cx="6048375" cy="365125"/>
          </a:xfrm>
        </p:spPr>
        <p:txBody>
          <a:bodyPr/>
          <a:lstStyle/>
          <a:p>
            <a:endParaRPr lang="en-GB" dirty="0"/>
          </a:p>
        </p:txBody>
      </p:sp>
      <p:pic>
        <p:nvPicPr>
          <p:cNvPr id="7" name="Picture 6">
            <a:extLst>
              <a:ext uri="{FF2B5EF4-FFF2-40B4-BE49-F238E27FC236}">
                <a16:creationId xmlns:a16="http://schemas.microsoft.com/office/drawing/2014/main" id="{87F03DAE-5E5B-4074-9297-6EBCACBD08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586" y="297559"/>
            <a:ext cx="2712726" cy="1557531"/>
          </a:xfrm>
          <a:prstGeom prst="rect">
            <a:avLst/>
          </a:prstGeom>
        </p:spPr>
      </p:pic>
    </p:spTree>
    <p:extLst>
      <p:ext uri="{BB962C8B-B14F-4D97-AF65-F5344CB8AC3E}">
        <p14:creationId xmlns:p14="http://schemas.microsoft.com/office/powerpoint/2010/main" val="362024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CE5DEF-5C28-4F7C-A696-4AB6AD35A44C}"/>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hotocopy trans="1000" detail="1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46427" y="4829533"/>
            <a:ext cx="2901573" cy="1891941"/>
          </a:xfrm>
          <a:prstGeom prst="rect">
            <a:avLst/>
          </a:prstGeom>
        </p:spPr>
      </p:pic>
      <p:sp>
        <p:nvSpPr>
          <p:cNvPr id="2" name="Title 1">
            <a:extLst>
              <a:ext uri="{FF2B5EF4-FFF2-40B4-BE49-F238E27FC236}">
                <a16:creationId xmlns:a16="http://schemas.microsoft.com/office/drawing/2014/main" id="{6C1FDF0C-C93A-418B-9DA3-D198A206D847}"/>
              </a:ext>
            </a:extLst>
          </p:cNvPr>
          <p:cNvSpPr>
            <a:spLocks noGrp="1"/>
          </p:cNvSpPr>
          <p:nvPr>
            <p:ph type="title"/>
          </p:nvPr>
        </p:nvSpPr>
        <p:spPr>
          <a:xfrm>
            <a:off x="1683523" y="365129"/>
            <a:ext cx="9670279"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FB0317-27FD-4A15-92E7-0301F4A82D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0EB36983-1F3E-44B2-9DE7-0C57E6115145}"/>
              </a:ext>
            </a:extLst>
          </p:cNvPr>
          <p:cNvSpPr>
            <a:spLocks noGrp="1"/>
          </p:cNvSpPr>
          <p:nvPr>
            <p:ph type="ftr" sz="quarter" idx="11"/>
          </p:nvPr>
        </p:nvSpPr>
        <p:spPr/>
        <p:txBody>
          <a:bodyPr/>
          <a:lstStyle/>
          <a:p>
            <a:endParaRPr lang="en-GB" dirty="0"/>
          </a:p>
        </p:txBody>
      </p:sp>
      <p:grpSp>
        <p:nvGrpSpPr>
          <p:cNvPr id="8" name="Group 7">
            <a:extLst>
              <a:ext uri="{FF2B5EF4-FFF2-40B4-BE49-F238E27FC236}">
                <a16:creationId xmlns:a16="http://schemas.microsoft.com/office/drawing/2014/main" id="{5F780DE4-7E51-47C9-B756-CB7DC540B1E2}"/>
              </a:ext>
            </a:extLst>
          </p:cNvPr>
          <p:cNvGrpSpPr/>
          <p:nvPr userDrawn="1"/>
        </p:nvGrpSpPr>
        <p:grpSpPr>
          <a:xfrm>
            <a:off x="838202" y="681037"/>
            <a:ext cx="749127" cy="726618"/>
            <a:chOff x="900925" y="380726"/>
            <a:chExt cx="1192795" cy="1156956"/>
          </a:xfrm>
        </p:grpSpPr>
        <p:sp>
          <p:nvSpPr>
            <p:cNvPr id="9" name="Hexagon 8">
              <a:extLst>
                <a:ext uri="{FF2B5EF4-FFF2-40B4-BE49-F238E27FC236}">
                  <a16:creationId xmlns:a16="http://schemas.microsoft.com/office/drawing/2014/main" id="{7576852E-B87D-4372-8935-882EC3A3C784}"/>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0" name="Hexagon 9">
              <a:extLst>
                <a:ext uri="{FF2B5EF4-FFF2-40B4-BE49-F238E27FC236}">
                  <a16:creationId xmlns:a16="http://schemas.microsoft.com/office/drawing/2014/main" id="{7C0B43E2-A127-4869-BC3F-AF38D94E7657}"/>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1" name="Hexagon 10">
              <a:extLst>
                <a:ext uri="{FF2B5EF4-FFF2-40B4-BE49-F238E27FC236}">
                  <a16:creationId xmlns:a16="http://schemas.microsoft.com/office/drawing/2014/main" id="{AACC0595-CF3D-45B4-A6E5-461CAAF93697}"/>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Tree>
    <p:extLst>
      <p:ext uri="{BB962C8B-B14F-4D97-AF65-F5344CB8AC3E}">
        <p14:creationId xmlns:p14="http://schemas.microsoft.com/office/powerpoint/2010/main" val="4239869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0531D6-E3DD-45BD-A97F-8645679C849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hotocopy trans="15000" detail="10"/>
                    </a14:imgEffect>
                  </a14:imgLayer>
                </a14:imgProps>
              </a:ext>
              <a:ext uri="{28A0092B-C50C-407E-A947-70E740481C1C}">
                <a14:useLocalDpi xmlns:a14="http://schemas.microsoft.com/office/drawing/2010/main" val="0"/>
              </a:ext>
            </a:extLst>
          </a:blip>
          <a:stretch>
            <a:fillRect/>
          </a:stretch>
        </p:blipFill>
        <p:spPr>
          <a:xfrm>
            <a:off x="181155" y="2305802"/>
            <a:ext cx="6772096" cy="4415677"/>
          </a:xfrm>
          <a:prstGeom prst="rect">
            <a:avLst/>
          </a:prstGeom>
        </p:spPr>
      </p:pic>
      <p:sp>
        <p:nvSpPr>
          <p:cNvPr id="2" name="Title 1">
            <a:extLst>
              <a:ext uri="{FF2B5EF4-FFF2-40B4-BE49-F238E27FC236}">
                <a16:creationId xmlns:a16="http://schemas.microsoft.com/office/drawing/2014/main" id="{DF8E9D45-31B2-4091-8812-FE5D5FF2AE02}"/>
              </a:ext>
            </a:extLst>
          </p:cNvPr>
          <p:cNvSpPr>
            <a:spLocks noGrp="1"/>
          </p:cNvSpPr>
          <p:nvPr>
            <p:ph type="title"/>
          </p:nvPr>
        </p:nvSpPr>
        <p:spPr>
          <a:xfrm>
            <a:off x="4676775" y="442917"/>
            <a:ext cx="74422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7B4713-671E-44F2-9E55-22CACBF948F2}"/>
              </a:ext>
            </a:extLst>
          </p:cNvPr>
          <p:cNvSpPr>
            <a:spLocks noGrp="1"/>
          </p:cNvSpPr>
          <p:nvPr>
            <p:ph type="body" idx="1"/>
          </p:nvPr>
        </p:nvSpPr>
        <p:spPr>
          <a:xfrm>
            <a:off x="4676775" y="3322642"/>
            <a:ext cx="74422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9EC8916-A762-4D55-8BE0-C82FF6AAF3A7}"/>
              </a:ext>
            </a:extLst>
          </p:cNvPr>
          <p:cNvSpPr>
            <a:spLocks noGrp="1"/>
          </p:cNvSpPr>
          <p:nvPr>
            <p:ph type="ftr" sz="quarter" idx="11"/>
          </p:nvPr>
        </p:nvSpPr>
        <p:spPr>
          <a:xfrm>
            <a:off x="5305427" y="6356354"/>
            <a:ext cx="6048375" cy="365125"/>
          </a:xfrm>
        </p:spPr>
        <p:txBody>
          <a:bodyPr/>
          <a:lstStyle/>
          <a:p>
            <a:endParaRPr lang="en-GB" dirty="0"/>
          </a:p>
        </p:txBody>
      </p:sp>
      <p:pic>
        <p:nvPicPr>
          <p:cNvPr id="7" name="Picture 6">
            <a:extLst>
              <a:ext uri="{FF2B5EF4-FFF2-40B4-BE49-F238E27FC236}">
                <a16:creationId xmlns:a16="http://schemas.microsoft.com/office/drawing/2014/main" id="{EA0B849C-12B9-4E43-8C0A-76DBD90A0E4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586" y="297559"/>
            <a:ext cx="2712726" cy="1557531"/>
          </a:xfrm>
          <a:prstGeom prst="rect">
            <a:avLst/>
          </a:prstGeom>
        </p:spPr>
      </p:pic>
    </p:spTree>
    <p:extLst>
      <p:ext uri="{BB962C8B-B14F-4D97-AF65-F5344CB8AC3E}">
        <p14:creationId xmlns:p14="http://schemas.microsoft.com/office/powerpoint/2010/main" val="3228835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CB43-2A84-4989-93B8-519CEB84C39E}"/>
              </a:ext>
            </a:extLst>
          </p:cNvPr>
          <p:cNvSpPr>
            <a:spLocks noGrp="1"/>
          </p:cNvSpPr>
          <p:nvPr>
            <p:ph type="title"/>
          </p:nvPr>
        </p:nvSpPr>
        <p:spPr>
          <a:xfrm>
            <a:off x="1692068" y="365129"/>
            <a:ext cx="9661733"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50CA2A-F99B-45BF-9CA6-C22BD705B0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908F9E-11D5-4890-A15B-E2F67417B7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0587B86-9582-474E-942A-7159C1932A93}"/>
              </a:ext>
            </a:extLst>
          </p:cNvPr>
          <p:cNvSpPr>
            <a:spLocks noGrp="1"/>
          </p:cNvSpPr>
          <p:nvPr>
            <p:ph type="ftr" sz="quarter" idx="11"/>
          </p:nvPr>
        </p:nvSpPr>
        <p:spPr/>
        <p:txBody>
          <a:bodyPr/>
          <a:lstStyle/>
          <a:p>
            <a:endParaRPr lang="en-GB" dirty="0"/>
          </a:p>
        </p:txBody>
      </p:sp>
      <p:grpSp>
        <p:nvGrpSpPr>
          <p:cNvPr id="8" name="Group 7">
            <a:extLst>
              <a:ext uri="{FF2B5EF4-FFF2-40B4-BE49-F238E27FC236}">
                <a16:creationId xmlns:a16="http://schemas.microsoft.com/office/drawing/2014/main" id="{6A771752-7FB7-4691-A831-10CC759DAF70}"/>
              </a:ext>
            </a:extLst>
          </p:cNvPr>
          <p:cNvGrpSpPr/>
          <p:nvPr userDrawn="1"/>
        </p:nvGrpSpPr>
        <p:grpSpPr>
          <a:xfrm>
            <a:off x="838202" y="681037"/>
            <a:ext cx="749127" cy="726618"/>
            <a:chOff x="900925" y="380726"/>
            <a:chExt cx="1192795" cy="1156956"/>
          </a:xfrm>
        </p:grpSpPr>
        <p:sp>
          <p:nvSpPr>
            <p:cNvPr id="9" name="Hexagon 8">
              <a:extLst>
                <a:ext uri="{FF2B5EF4-FFF2-40B4-BE49-F238E27FC236}">
                  <a16:creationId xmlns:a16="http://schemas.microsoft.com/office/drawing/2014/main" id="{63C181AD-A830-4DB4-81C0-598C3AD1F684}"/>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0" name="Hexagon 9">
              <a:extLst>
                <a:ext uri="{FF2B5EF4-FFF2-40B4-BE49-F238E27FC236}">
                  <a16:creationId xmlns:a16="http://schemas.microsoft.com/office/drawing/2014/main" id="{AD66CF53-6E55-4462-968E-112E96D2C706}"/>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1" name="Hexagon 10">
              <a:extLst>
                <a:ext uri="{FF2B5EF4-FFF2-40B4-BE49-F238E27FC236}">
                  <a16:creationId xmlns:a16="http://schemas.microsoft.com/office/drawing/2014/main" id="{2EE4DB4A-075D-4490-A31E-61778EEED2FF}"/>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Tree>
    <p:extLst>
      <p:ext uri="{BB962C8B-B14F-4D97-AF65-F5344CB8AC3E}">
        <p14:creationId xmlns:p14="http://schemas.microsoft.com/office/powerpoint/2010/main" val="1043565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199C691-6923-47A8-A19B-39D3F0E9F49E}"/>
              </a:ext>
            </a:extLst>
          </p:cNvPr>
          <p:cNvGrpSpPr/>
          <p:nvPr userDrawn="1"/>
        </p:nvGrpSpPr>
        <p:grpSpPr>
          <a:xfrm>
            <a:off x="838202" y="681037"/>
            <a:ext cx="749127" cy="726618"/>
            <a:chOff x="900925" y="380726"/>
            <a:chExt cx="1192795" cy="1156956"/>
          </a:xfrm>
        </p:grpSpPr>
        <p:sp>
          <p:nvSpPr>
            <p:cNvPr id="11" name="Hexagon 10">
              <a:extLst>
                <a:ext uri="{FF2B5EF4-FFF2-40B4-BE49-F238E27FC236}">
                  <a16:creationId xmlns:a16="http://schemas.microsoft.com/office/drawing/2014/main" id="{A4F179FB-111B-443B-BF96-550F9A61484E}"/>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2" name="Hexagon 11">
              <a:extLst>
                <a:ext uri="{FF2B5EF4-FFF2-40B4-BE49-F238E27FC236}">
                  <a16:creationId xmlns:a16="http://schemas.microsoft.com/office/drawing/2014/main" id="{34E6B11B-B5A4-470D-81C9-AF9DA6B3F087}"/>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3" name="Hexagon 12">
              <a:extLst>
                <a:ext uri="{FF2B5EF4-FFF2-40B4-BE49-F238E27FC236}">
                  <a16:creationId xmlns:a16="http://schemas.microsoft.com/office/drawing/2014/main" id="{CFE5E75F-1205-4815-A56F-F1D91D80AEAA}"/>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
        <p:nvSpPr>
          <p:cNvPr id="2" name="Title 1">
            <a:extLst>
              <a:ext uri="{FF2B5EF4-FFF2-40B4-BE49-F238E27FC236}">
                <a16:creationId xmlns:a16="http://schemas.microsoft.com/office/drawing/2014/main" id="{ADF13B73-C33F-4AD5-8464-B5A28EB8FB11}"/>
              </a:ext>
            </a:extLst>
          </p:cNvPr>
          <p:cNvSpPr>
            <a:spLocks noGrp="1"/>
          </p:cNvSpPr>
          <p:nvPr>
            <p:ph type="title"/>
          </p:nvPr>
        </p:nvSpPr>
        <p:spPr>
          <a:xfrm>
            <a:off x="1683521" y="365129"/>
            <a:ext cx="96718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1A66E4-EC03-442F-A7CC-5496D667FA5E}"/>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143344-DED7-44EC-9C71-ABA98BDB9D6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D35E37-5E79-402C-93D7-DB2EA389ABF0}"/>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D64D91-4F38-4632-8454-549629895C51}"/>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C5ECEB03-7560-41AF-B3E5-04805093E8FD}"/>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249016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6A14C-7C31-4ADB-9B34-B592BD015260}"/>
              </a:ext>
            </a:extLst>
          </p:cNvPr>
          <p:cNvSpPr>
            <a:spLocks noGrp="1"/>
          </p:cNvSpPr>
          <p:nvPr>
            <p:ph type="title"/>
          </p:nvPr>
        </p:nvSpPr>
        <p:spPr>
          <a:xfrm>
            <a:off x="1700613" y="365129"/>
            <a:ext cx="9653187" cy="1325563"/>
          </a:xfrm>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82A3DE0-A42D-45AD-98B8-56034323BC3B}"/>
              </a:ext>
            </a:extLst>
          </p:cNvPr>
          <p:cNvSpPr>
            <a:spLocks noGrp="1"/>
          </p:cNvSpPr>
          <p:nvPr>
            <p:ph type="ftr" sz="quarter" idx="11"/>
          </p:nvPr>
        </p:nvSpPr>
        <p:spPr/>
        <p:txBody>
          <a:bodyPr/>
          <a:lstStyle/>
          <a:p>
            <a:endParaRPr lang="en-GB" dirty="0"/>
          </a:p>
        </p:txBody>
      </p:sp>
      <p:grpSp>
        <p:nvGrpSpPr>
          <p:cNvPr id="6" name="Group 5">
            <a:extLst>
              <a:ext uri="{FF2B5EF4-FFF2-40B4-BE49-F238E27FC236}">
                <a16:creationId xmlns:a16="http://schemas.microsoft.com/office/drawing/2014/main" id="{5938F4CF-E891-4EBA-AE1F-045B1CC882FD}"/>
              </a:ext>
            </a:extLst>
          </p:cNvPr>
          <p:cNvGrpSpPr/>
          <p:nvPr userDrawn="1"/>
        </p:nvGrpSpPr>
        <p:grpSpPr>
          <a:xfrm>
            <a:off x="838202" y="681037"/>
            <a:ext cx="749127" cy="726618"/>
            <a:chOff x="900925" y="380726"/>
            <a:chExt cx="1192795" cy="1156956"/>
          </a:xfrm>
        </p:grpSpPr>
        <p:sp>
          <p:nvSpPr>
            <p:cNvPr id="7" name="Hexagon 6">
              <a:extLst>
                <a:ext uri="{FF2B5EF4-FFF2-40B4-BE49-F238E27FC236}">
                  <a16:creationId xmlns:a16="http://schemas.microsoft.com/office/drawing/2014/main" id="{B8BFAE71-FB2A-4165-8BED-85218C3A7695}"/>
                </a:ext>
              </a:extLst>
            </p:cNvPr>
            <p:cNvSpPr/>
            <p:nvPr userDrawn="1"/>
          </p:nvSpPr>
          <p:spPr>
            <a:xfrm>
              <a:off x="900925" y="380726"/>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8" name="Hexagon 7">
              <a:extLst>
                <a:ext uri="{FF2B5EF4-FFF2-40B4-BE49-F238E27FC236}">
                  <a16:creationId xmlns:a16="http://schemas.microsoft.com/office/drawing/2014/main" id="{D870B10D-5038-487D-9F01-4B1D75409403}"/>
                </a:ext>
              </a:extLst>
            </p:cNvPr>
            <p:cNvSpPr/>
            <p:nvPr userDrawn="1"/>
          </p:nvSpPr>
          <p:spPr>
            <a:xfrm>
              <a:off x="900925" y="98725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9" name="Hexagon 8">
              <a:extLst>
                <a:ext uri="{FF2B5EF4-FFF2-40B4-BE49-F238E27FC236}">
                  <a16:creationId xmlns:a16="http://schemas.microsoft.com/office/drawing/2014/main" id="{A6E42DA5-FA74-401D-9F64-BA1A13128FF9}"/>
                </a:ext>
              </a:extLst>
            </p:cNvPr>
            <p:cNvSpPr/>
            <p:nvPr userDrawn="1"/>
          </p:nvSpPr>
          <p:spPr>
            <a:xfrm>
              <a:off x="1455227" y="681037"/>
              <a:ext cx="638493" cy="550425"/>
            </a:xfrm>
            <a:prstGeom prst="hexag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Tree>
    <p:extLst>
      <p:ext uri="{BB962C8B-B14F-4D97-AF65-F5344CB8AC3E}">
        <p14:creationId xmlns:p14="http://schemas.microsoft.com/office/powerpoint/2010/main" val="1496171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5445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F3312-0491-4EEC-A8BB-28CE4A0361DE}"/>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A15F27F-6740-47FD-A3C4-72CF0ABCA024}"/>
              </a:ext>
            </a:extLst>
          </p:cNvPr>
          <p:cNvSpPr>
            <a:spLocks noGrp="1"/>
          </p:cNvSpPr>
          <p:nvPr>
            <p:ph type="subTitle" idx="1"/>
          </p:nvPr>
        </p:nvSpPr>
        <p:spPr>
          <a:xfrm>
            <a:off x="1524000" y="3602038"/>
            <a:ext cx="9144000" cy="1655762"/>
          </a:xfrm>
        </p:spPr>
        <p:txBody>
          <a:bodyPr/>
          <a:lstStyle>
            <a:lvl1pPr marL="0" indent="0" algn="ctr">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9A13D5-5CE6-4383-90C4-0D76AE39C799}"/>
              </a:ext>
            </a:extLst>
          </p:cNvPr>
          <p:cNvSpPr>
            <a:spLocks noGrp="1"/>
          </p:cNvSpPr>
          <p:nvPr>
            <p:ph type="dt" sz="half" idx="10"/>
          </p:nvPr>
        </p:nvSpPr>
        <p:spPr/>
        <p:txBody>
          <a:bodyPr/>
          <a:lstStyle/>
          <a:p>
            <a:fld id="{5C59908D-35E1-45EB-8723-707E99A759AC}" type="datetimeFigureOut">
              <a:rPr lang="en-GB" smtClean="0"/>
              <a:t>27/06/2021</a:t>
            </a:fld>
            <a:endParaRPr lang="en-GB" dirty="0"/>
          </a:p>
        </p:txBody>
      </p:sp>
      <p:sp>
        <p:nvSpPr>
          <p:cNvPr id="5" name="Footer Placeholder 4">
            <a:extLst>
              <a:ext uri="{FF2B5EF4-FFF2-40B4-BE49-F238E27FC236}">
                <a16:creationId xmlns:a16="http://schemas.microsoft.com/office/drawing/2014/main" id="{1817489F-1A89-4725-9170-E90E3001D10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1AC7E49-8A4C-47EC-870B-4119E923AB1D}"/>
              </a:ext>
            </a:extLst>
          </p:cNvPr>
          <p:cNvSpPr>
            <a:spLocks noGrp="1"/>
          </p:cNvSpPr>
          <p:nvPr>
            <p:ph type="sldNum" sz="quarter" idx="12"/>
          </p:nvPr>
        </p:nvSpPr>
        <p:spPr/>
        <p:txBody>
          <a:bodyPr/>
          <a:lstStyle/>
          <a:p>
            <a:fld id="{9FF0B4ED-DB9F-466E-B2F4-74BCF996C843}" type="slidenum">
              <a:rPr lang="en-GB" smtClean="0"/>
              <a:t>‹#›</a:t>
            </a:fld>
            <a:endParaRPr lang="en-GB" dirty="0"/>
          </a:p>
        </p:txBody>
      </p:sp>
    </p:spTree>
    <p:extLst>
      <p:ext uri="{BB962C8B-B14F-4D97-AF65-F5344CB8AC3E}">
        <p14:creationId xmlns:p14="http://schemas.microsoft.com/office/powerpoint/2010/main" val="1408239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59A47F-9487-42B8-BB96-14D82AB7CA7B}"/>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D2A1F0-C4A1-4EA5-A100-C533B7E0A8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6D21D74-AA88-42F0-8790-9E806F4BEB09}"/>
              </a:ext>
            </a:extLst>
          </p:cNvPr>
          <p:cNvSpPr>
            <a:spLocks noGrp="1"/>
          </p:cNvSpPr>
          <p:nvPr>
            <p:ph type="ftr" sz="quarter" idx="3"/>
          </p:nvPr>
        </p:nvSpPr>
        <p:spPr>
          <a:xfrm>
            <a:off x="4038600" y="6356354"/>
            <a:ext cx="7315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Tree>
    <p:extLst>
      <p:ext uri="{BB962C8B-B14F-4D97-AF65-F5344CB8AC3E}">
        <p14:creationId xmlns:p14="http://schemas.microsoft.com/office/powerpoint/2010/main" val="67810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59A47F-9487-42B8-BB96-14D82AB7CA7B}"/>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D2A1F0-C4A1-4EA5-A100-C533B7E0A8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6D21D74-AA88-42F0-8790-9E806F4BEB09}"/>
              </a:ext>
            </a:extLst>
          </p:cNvPr>
          <p:cNvSpPr>
            <a:spLocks noGrp="1"/>
          </p:cNvSpPr>
          <p:nvPr>
            <p:ph type="ftr" sz="quarter" idx="3"/>
          </p:nvPr>
        </p:nvSpPr>
        <p:spPr>
          <a:xfrm>
            <a:off x="4038600" y="6356354"/>
            <a:ext cx="7315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Tree>
    <p:extLst>
      <p:ext uri="{BB962C8B-B14F-4D97-AF65-F5344CB8AC3E}">
        <p14:creationId xmlns:p14="http://schemas.microsoft.com/office/powerpoint/2010/main" val="1592077858"/>
      </p:ext>
    </p:extLst>
  </p:cSld>
  <p:clrMap bg1="dk1" tx1="lt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9.png"/><Relationship Id="rId3" Type="http://schemas.openxmlformats.org/officeDocument/2006/relationships/hyperlink" Target="https://link.springer.com/article/10.1007/BF00138871" TargetMode="Externa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hyperlink" Target="https://www.ocr.org.uk/Images/171736-specification-accredited-a-level-gce-biology-a-h420.pdf" TargetMode="External"/><Relationship Id="rId1" Type="http://schemas.openxmlformats.org/officeDocument/2006/relationships/slideLayout" Target="../slideLayouts/slideLayout3.xml"/><Relationship Id="rId6" Type="http://schemas.openxmlformats.org/officeDocument/2006/relationships/hyperlink" Target="https://www.lifescied.org/doi/10.1187/cbe.20-04-0068" TargetMode="External"/><Relationship Id="rId11" Type="http://schemas.openxmlformats.org/officeDocument/2006/relationships/image" Target="../media/image7.png"/><Relationship Id="rId5" Type="http://schemas.openxmlformats.org/officeDocument/2006/relationships/hyperlink" Target="https://www.sciencedirect.com/science/article/pii/S1877042810022251" TargetMode="External"/><Relationship Id="rId10" Type="http://schemas.openxmlformats.org/officeDocument/2006/relationships/hyperlink" Target="https://link.springer.com/article/10.1007/BF02504676" TargetMode="External"/><Relationship Id="rId4" Type="http://schemas.openxmlformats.org/officeDocument/2006/relationships/hyperlink" Target="https://learningfromexperience.com/downloads/research-library/the-process-of-experiential-learning.pdf"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70D421B-2837-4B16-89BD-AC750C43FC72}"/>
              </a:ext>
            </a:extLst>
          </p:cNvPr>
          <p:cNvSpPr/>
          <p:nvPr/>
        </p:nvSpPr>
        <p:spPr>
          <a:xfrm>
            <a:off x="8169963" y="1323354"/>
            <a:ext cx="3776472" cy="5364706"/>
          </a:xfrm>
          <a:prstGeom prst="roundRect">
            <a:avLst/>
          </a:prstGeom>
          <a:solidFill>
            <a:schemeClr val="accent6">
              <a:lumMod val="60000"/>
              <a:lumOff val="4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u="sng" dirty="0">
                <a:solidFill>
                  <a:schemeClr val="tx1"/>
                </a:solidFill>
              </a:rPr>
              <a:t>Refining what we’re doing next…</a:t>
            </a:r>
          </a:p>
          <a:p>
            <a:pPr algn="just"/>
            <a:br>
              <a:rPr lang="en-GB" sz="850" dirty="0">
                <a:ea typeface="+mn-lt"/>
                <a:cs typeface="+mn-lt"/>
              </a:rPr>
            </a:br>
            <a:r>
              <a:rPr lang="en-GB" sz="850" dirty="0">
                <a:solidFill>
                  <a:schemeClr val="tx1"/>
                </a:solidFill>
                <a:ea typeface="+mn-lt"/>
                <a:cs typeface="+mn-lt"/>
              </a:rPr>
              <a:t>Our first-hand experience of working in practice plus feedback from Biomedical Scientists who train new graduates, has illustrated that increasing automation within haematology laboratories needs to be reflected in our teaching approach. Thus there is a need to more closely align student understanding of the underpinning concepts of practical haematology, with ‘how’ and ‘why’ the automation used in practice clinically derives a specific result; a so-called "peek behind the curtain".</a:t>
            </a: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endParaRPr lang="en-GB" sz="850" dirty="0">
              <a:solidFill>
                <a:schemeClr val="tx1"/>
              </a:solidFill>
              <a:ea typeface="+mn-lt"/>
              <a:cs typeface="+mn-lt"/>
            </a:endParaRPr>
          </a:p>
          <a:p>
            <a:pPr algn="just"/>
            <a:r>
              <a:rPr lang="en-GB" sz="850" dirty="0">
                <a:solidFill>
                  <a:schemeClr val="tx1"/>
                </a:solidFill>
                <a:ea typeface="+mn-lt"/>
                <a:cs typeface="+mn-lt"/>
              </a:rPr>
              <a:t>A simulated pathology that </a:t>
            </a:r>
            <a:r>
              <a:rPr lang="en-GB" sz="850" b="1" u="sng" dirty="0">
                <a:solidFill>
                  <a:schemeClr val="tx1"/>
                </a:solidFill>
                <a:ea typeface="+mn-lt"/>
                <a:cs typeface="+mn-lt"/>
              </a:rPr>
              <a:t>does</a:t>
            </a:r>
            <a:r>
              <a:rPr lang="en-GB" sz="850" dirty="0">
                <a:solidFill>
                  <a:schemeClr val="tx1"/>
                </a:solidFill>
                <a:ea typeface="+mn-lt"/>
                <a:cs typeface="+mn-lt"/>
              </a:rPr>
              <a:t> have altered cell composition would be chronic myelogeneous leukaeamia (CML). Theoretically, by artificially increasing the number of granulocytic white blood cells in the "pathological" sample, the automated full-blood count analyser would return a diagnosis suggestive of CML.</a:t>
            </a:r>
          </a:p>
          <a:p>
            <a:pPr algn="just"/>
            <a:endParaRPr lang="en-GB" sz="850" dirty="0">
              <a:solidFill>
                <a:schemeClr val="tx1"/>
              </a:solidFill>
              <a:ea typeface="+mn-lt"/>
              <a:cs typeface="+mn-lt"/>
            </a:endParaRPr>
          </a:p>
          <a:p>
            <a:pPr algn="just"/>
            <a:r>
              <a:rPr lang="en-GB" sz="850" dirty="0">
                <a:solidFill>
                  <a:schemeClr val="tx1"/>
                </a:solidFill>
                <a:ea typeface="+mn-lt"/>
                <a:cs typeface="+mn-lt"/>
              </a:rPr>
              <a:t>In consultation with the manufacturer and using non-human blood plus bespoke analyser software profiles, we are creating a series of novel, simulated and automated diagnostic haematology approaches. These will be disseminated as a series of free open access learning resource for HE colleagues.</a:t>
            </a:r>
            <a:endParaRPr lang="en-GB" dirty="0">
              <a:solidFill>
                <a:schemeClr val="tx1"/>
              </a:solidFill>
              <a:ea typeface="+mn-lt"/>
              <a:cs typeface="+mn-lt"/>
            </a:endParaRPr>
          </a:p>
        </p:txBody>
      </p:sp>
      <p:sp>
        <p:nvSpPr>
          <p:cNvPr id="2" name="Rectangle: Rounded Corners 1">
            <a:extLst>
              <a:ext uri="{FF2B5EF4-FFF2-40B4-BE49-F238E27FC236}">
                <a16:creationId xmlns:a16="http://schemas.microsoft.com/office/drawing/2014/main" id="{B7F63C67-2C16-4C53-A8F9-658F4B559BF2}"/>
              </a:ext>
            </a:extLst>
          </p:cNvPr>
          <p:cNvSpPr/>
          <p:nvPr/>
        </p:nvSpPr>
        <p:spPr>
          <a:xfrm>
            <a:off x="263661" y="1323353"/>
            <a:ext cx="3776472" cy="5364706"/>
          </a:xfrm>
          <a:prstGeom prst="roundRect">
            <a:avLst/>
          </a:prstGeom>
          <a:solidFill>
            <a:schemeClr val="accent1">
              <a:lumMod val="60000"/>
              <a:lumOff val="40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u="sng" dirty="0">
                <a:solidFill>
                  <a:schemeClr val="tx1"/>
                </a:solidFill>
              </a:rPr>
              <a:t>Introduction/Rationale</a:t>
            </a:r>
          </a:p>
          <a:p>
            <a:pPr algn="just"/>
            <a:endParaRPr lang="en-GB" sz="1000" dirty="0">
              <a:solidFill>
                <a:schemeClr val="tx1"/>
              </a:solidFill>
            </a:endParaRPr>
          </a:p>
          <a:p>
            <a:pPr algn="just"/>
            <a:r>
              <a:rPr lang="en-GB" sz="850" dirty="0">
                <a:solidFill>
                  <a:schemeClr val="tx1"/>
                </a:solidFill>
              </a:rPr>
              <a:t>Haematology and Transfusion Science is a key pathology discipline of Biomedical Science. Despite A-level/BTEC curricula </a:t>
            </a:r>
            <a:r>
              <a:rPr lang="en-GB" sz="850" dirty="0">
                <a:solidFill>
                  <a:schemeClr val="tx1"/>
                </a:solidFill>
                <a:ea typeface="+mn-lt"/>
                <a:cs typeface="+mn-lt"/>
                <a:hlinkClick r:id="rId2"/>
              </a:rPr>
              <a:t>[1]</a:t>
            </a:r>
            <a:r>
              <a:rPr lang="en-GB" sz="850" dirty="0">
                <a:solidFill>
                  <a:schemeClr val="tx1"/>
                </a:solidFill>
              </a:rPr>
              <a:t> requiring a basic understanding of blood composition, undergraduate students have limited prior-knowledge compared with other disciplines (e.g. biochemistry or microbiology). Additionally, very few students have worked with blood in a practical context prior to their degree.</a:t>
            </a:r>
            <a:endParaRPr lang="en-GB" sz="850" dirty="0">
              <a:solidFill>
                <a:schemeClr val="tx1"/>
              </a:solidFill>
              <a:cs typeface="Calibri"/>
            </a:endParaRPr>
          </a:p>
          <a:p>
            <a:pPr algn="just"/>
            <a:endParaRPr lang="en-GB" sz="850" dirty="0">
              <a:solidFill>
                <a:schemeClr val="tx1"/>
              </a:solidFill>
              <a:cs typeface="Calibri"/>
            </a:endParaRPr>
          </a:p>
          <a:p>
            <a:pPr algn="just"/>
            <a:r>
              <a:rPr lang="en-GB" sz="850" dirty="0">
                <a:solidFill>
                  <a:schemeClr val="tx1"/>
                </a:solidFill>
              </a:rPr>
              <a:t>A significant constraint for haematology practical classes relates to H&amp;S issues when analysing both normal and pathological blood samples. Whilst normal parameters can easily be investigated using student finger-prick/venepuncture samples, investigating rare disease phenotypes/conditions is further compounded by their rarity and lack of easy access to pathologic blood samples.</a:t>
            </a:r>
            <a:endParaRPr lang="en-GB" sz="850" dirty="0">
              <a:solidFill>
                <a:schemeClr val="tx1"/>
              </a:solidFill>
              <a:cs typeface="Calibri"/>
            </a:endParaRPr>
          </a:p>
          <a:p>
            <a:pPr algn="just"/>
            <a:endParaRPr lang="en-GB" sz="850" dirty="0">
              <a:solidFill>
                <a:schemeClr val="tx1"/>
              </a:solidFill>
              <a:cs typeface="Calibri"/>
            </a:endParaRPr>
          </a:p>
          <a:p>
            <a:pPr algn="just"/>
            <a:r>
              <a:rPr lang="en-GB" sz="850" dirty="0">
                <a:solidFill>
                  <a:schemeClr val="tx1"/>
                </a:solidFill>
              </a:rPr>
              <a:t>There is currently no literature on how to deliver a practical-based haematology and transfusion science module, addressing both normal and abnormal physiology. </a:t>
            </a:r>
            <a:endParaRPr lang="en-GB" sz="850" dirty="0">
              <a:solidFill>
                <a:schemeClr val="tx1"/>
              </a:solidFill>
              <a:cs typeface="Calibri"/>
            </a:endParaRPr>
          </a:p>
          <a:p>
            <a:pPr algn="just"/>
            <a:endParaRPr lang="en-GB" sz="850" dirty="0">
              <a:solidFill>
                <a:schemeClr val="tx1"/>
              </a:solidFill>
            </a:endParaRPr>
          </a:p>
          <a:p>
            <a:pPr algn="just"/>
            <a:r>
              <a:rPr lang="en-GB" sz="850" dirty="0">
                <a:solidFill>
                  <a:schemeClr val="tx1"/>
                </a:solidFill>
              </a:rPr>
              <a:t>Here we outline our combined approach using the tenets of Biggs’ constructivist alignment </a:t>
            </a:r>
            <a:r>
              <a:rPr lang="en-GB" sz="850" dirty="0">
                <a:solidFill>
                  <a:srgbClr val="FFFFFF"/>
                </a:solidFill>
                <a:hlinkClick r:id="rId3"/>
              </a:rPr>
              <a:t>[</a:t>
            </a:r>
            <a:r>
              <a:rPr lang="en-GB" sz="850" dirty="0">
                <a:ea typeface="+mn-lt"/>
                <a:cs typeface="+mn-lt"/>
                <a:hlinkClick r:id="rId3"/>
              </a:rPr>
              <a:t>2]</a:t>
            </a:r>
            <a:r>
              <a:rPr lang="en-GB" sz="850" dirty="0">
                <a:solidFill>
                  <a:schemeClr val="tx1"/>
                </a:solidFill>
              </a:rPr>
              <a:t> and Kolb’s model of experiential learning </a:t>
            </a:r>
            <a:r>
              <a:rPr lang="en-GB" sz="850" dirty="0">
                <a:solidFill>
                  <a:srgbClr val="FFFFFF"/>
                </a:solidFill>
                <a:hlinkClick r:id="rId4"/>
              </a:rPr>
              <a:t>[</a:t>
            </a:r>
            <a:r>
              <a:rPr lang="en-GB" sz="850" dirty="0">
                <a:ea typeface="+mn-lt"/>
                <a:cs typeface="+mn-lt"/>
                <a:hlinkClick r:id="rId4"/>
              </a:rPr>
              <a:t>3</a:t>
            </a:r>
            <a:r>
              <a:rPr lang="en-GB" sz="850" dirty="0">
                <a:solidFill>
                  <a:srgbClr val="FFFFFF"/>
                </a:solidFill>
                <a:hlinkClick r:id="rId4"/>
              </a:rPr>
              <a:t>]</a:t>
            </a:r>
            <a:r>
              <a:rPr lang="en-GB" sz="850" dirty="0">
                <a:solidFill>
                  <a:schemeClr val="tx1"/>
                </a:solidFill>
              </a:rPr>
              <a:t> (Figure: 1).</a:t>
            </a:r>
            <a:endParaRPr lang="en-GB" sz="850" dirty="0">
              <a:solidFill>
                <a:schemeClr val="tx1"/>
              </a:solidFill>
              <a:cs typeface="Calibri"/>
            </a:endParaRPr>
          </a:p>
        </p:txBody>
      </p:sp>
      <p:sp>
        <p:nvSpPr>
          <p:cNvPr id="10" name="Rectangle: Rounded Corners 9">
            <a:extLst>
              <a:ext uri="{FF2B5EF4-FFF2-40B4-BE49-F238E27FC236}">
                <a16:creationId xmlns:a16="http://schemas.microsoft.com/office/drawing/2014/main" id="{16909B53-0FE4-4A05-AB2C-09B5B879970C}"/>
              </a:ext>
            </a:extLst>
          </p:cNvPr>
          <p:cNvSpPr/>
          <p:nvPr/>
        </p:nvSpPr>
        <p:spPr>
          <a:xfrm>
            <a:off x="4216812" y="1323354"/>
            <a:ext cx="3776472" cy="5364706"/>
          </a:xfrm>
          <a:prstGeom prst="roundRect">
            <a:avLst/>
          </a:prstGeom>
          <a:solidFill>
            <a:schemeClr val="accent2">
              <a:lumMod val="60000"/>
              <a:lumOff val="4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u="sng" dirty="0">
                <a:solidFill>
                  <a:schemeClr val="tx1"/>
                </a:solidFill>
              </a:rPr>
              <a:t>Evaluating what we’re doing now…</a:t>
            </a:r>
          </a:p>
          <a:p>
            <a:pPr algn="just"/>
            <a:endParaRPr lang="en-GB" sz="1000" dirty="0">
              <a:solidFill>
                <a:schemeClr val="tx1"/>
              </a:solidFill>
              <a:ea typeface="+mn-lt"/>
              <a:cs typeface="+mn-lt"/>
            </a:endParaRPr>
          </a:p>
          <a:p>
            <a:pPr algn="just"/>
            <a:r>
              <a:rPr lang="en-GB" sz="850" dirty="0">
                <a:solidFill>
                  <a:schemeClr val="tx1"/>
                </a:solidFill>
                <a:cs typeface="Calibri"/>
              </a:rPr>
              <a:t>We have created a consolidated theoretical and practical framework to teaching normal blood physiology, centred around practical activities and clinical case-studies </a:t>
            </a:r>
            <a:r>
              <a:rPr lang="en-GB" sz="850" dirty="0">
                <a:solidFill>
                  <a:srgbClr val="FFFFFF"/>
                </a:solidFill>
                <a:cs typeface="Calibri"/>
                <a:hlinkClick r:id="rId5"/>
              </a:rPr>
              <a:t>[</a:t>
            </a:r>
            <a:r>
              <a:rPr lang="en-GB" sz="850" dirty="0">
                <a:ea typeface="+mn-lt"/>
                <a:cs typeface="+mn-lt"/>
                <a:hlinkClick r:id="rId5"/>
              </a:rPr>
              <a:t>5</a:t>
            </a:r>
            <a:r>
              <a:rPr lang="en-GB" sz="850" dirty="0">
                <a:solidFill>
                  <a:srgbClr val="FFFFFF"/>
                </a:solidFill>
                <a:cs typeface="Calibri"/>
                <a:hlinkClick r:id="rId5"/>
              </a:rPr>
              <a:t>]</a:t>
            </a:r>
            <a:r>
              <a:rPr lang="en-GB" sz="850" dirty="0">
                <a:solidFill>
                  <a:schemeClr val="tx1"/>
                </a:solidFill>
                <a:cs typeface="Calibri"/>
              </a:rPr>
              <a:t>. This allows students to implement active experimentation, gain concrete experience, evaluate the underpinning concepts and reflect on their learning </a:t>
            </a:r>
            <a:r>
              <a:rPr lang="en-GB" sz="850" dirty="0">
                <a:solidFill>
                  <a:srgbClr val="FFFFFF"/>
                </a:solidFill>
                <a:cs typeface="Calibri"/>
                <a:hlinkClick r:id="rId6"/>
              </a:rPr>
              <a:t>[</a:t>
            </a:r>
            <a:r>
              <a:rPr lang="en-GB" sz="850" dirty="0">
                <a:ea typeface="+mn-lt"/>
                <a:cs typeface="+mn-lt"/>
                <a:hlinkClick r:id="rId6"/>
              </a:rPr>
              <a:t>6]</a:t>
            </a:r>
            <a:r>
              <a:rPr lang="en-GB" sz="850" dirty="0">
                <a:solidFill>
                  <a:schemeClr val="tx1"/>
                </a:solidFill>
                <a:cs typeface="Calibri"/>
              </a:rPr>
              <a:t> using: </a:t>
            </a:r>
            <a:r>
              <a:rPr lang="en-GB" sz="850" dirty="0">
                <a:solidFill>
                  <a:schemeClr val="tx1"/>
                </a:solidFill>
              </a:rPr>
              <a:t>Case studies; data analysis; authentic assessment and higher cognitive skills.</a:t>
            </a:r>
            <a:endParaRPr lang="en-GB" sz="850" dirty="0">
              <a:solidFill>
                <a:schemeClr val="tx1"/>
              </a:solidFill>
              <a:cs typeface="Calibri"/>
            </a:endParaRPr>
          </a:p>
          <a:p>
            <a:pPr algn="just"/>
            <a:endParaRPr lang="en-GB" sz="850" dirty="0">
              <a:solidFill>
                <a:schemeClr val="tx1"/>
              </a:solidFill>
              <a:cs typeface="Calibri"/>
            </a:endParaRPr>
          </a:p>
          <a:p>
            <a:pPr algn="just"/>
            <a:r>
              <a:rPr lang="en-GB" sz="850" dirty="0">
                <a:solidFill>
                  <a:schemeClr val="tx1"/>
                </a:solidFill>
              </a:rPr>
              <a:t>We have also successfully developed a method to modify a healthy blood sample to mimic a pathological state (Figure: 2).</a:t>
            </a:r>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solidFill>
                <a:schemeClr val="tx1"/>
              </a:solidFill>
              <a:cs typeface="Calibri"/>
            </a:endParaRPr>
          </a:p>
          <a:p>
            <a:pPr algn="just"/>
            <a:endParaRPr lang="en-GB" sz="850" dirty="0"/>
          </a:p>
          <a:p>
            <a:pPr algn="just"/>
            <a:endParaRPr lang="en-GB" sz="850" dirty="0"/>
          </a:p>
          <a:p>
            <a:pPr algn="just"/>
            <a:endParaRPr lang="en-GB" sz="850" dirty="0"/>
          </a:p>
          <a:p>
            <a:pPr algn="just"/>
            <a:r>
              <a:rPr lang="en-GB" sz="850" dirty="0">
                <a:solidFill>
                  <a:schemeClr val="tx1"/>
                </a:solidFill>
              </a:rPr>
              <a:t>This allows students to safely visualise simulated pathological samples and perform the associated analysis and interpretation.</a:t>
            </a:r>
            <a:r>
              <a:rPr lang="en-GB" sz="850" dirty="0">
                <a:solidFill>
                  <a:srgbClr val="FFFFFF"/>
                </a:solidFill>
                <a:cs typeface="Calibri"/>
              </a:rPr>
              <a:t> </a:t>
            </a:r>
            <a:r>
              <a:rPr lang="en-GB" sz="850" dirty="0">
                <a:solidFill>
                  <a:schemeClr val="tx1"/>
                </a:solidFill>
                <a:cs typeface="Calibri"/>
              </a:rPr>
              <a:t>Our practical conceptualisation activities combining laboratory analysis and linked authentic assessments</a:t>
            </a:r>
            <a:r>
              <a:rPr lang="en-GB" sz="850" dirty="0">
                <a:solidFill>
                  <a:schemeClr val="tx1"/>
                </a:solidFill>
                <a:ea typeface="+mn-lt"/>
                <a:cs typeface="+mn-lt"/>
              </a:rPr>
              <a:t> has been</a:t>
            </a:r>
            <a:r>
              <a:rPr lang="en-GB" sz="850" dirty="0">
                <a:solidFill>
                  <a:srgbClr val="7030A0"/>
                </a:solidFill>
                <a:ea typeface="+mn-lt"/>
                <a:cs typeface="+mn-lt"/>
              </a:rPr>
              <a:t> </a:t>
            </a:r>
            <a:r>
              <a:rPr lang="en-GB" sz="850" dirty="0">
                <a:solidFill>
                  <a:schemeClr val="tx1"/>
                </a:solidFill>
                <a:ea typeface="+mn-lt"/>
                <a:cs typeface="+mn-lt"/>
              </a:rPr>
              <a:t>refined annually based on student evaluation and has increased in complexity, continuing to fulfil the requirements of the PSRB. Student attainment has improved from 57% (±14.4) in 2016-17 to 64% (±11.9) in 2020-21.</a:t>
            </a:r>
            <a:endParaRPr lang="en-GB" sz="850" dirty="0">
              <a:solidFill>
                <a:schemeClr val="tx1"/>
              </a:solidFill>
              <a:cs typeface="Calibri"/>
            </a:endParaRPr>
          </a:p>
        </p:txBody>
      </p:sp>
      <p:sp>
        <p:nvSpPr>
          <p:cNvPr id="3" name="TextBox 2">
            <a:extLst>
              <a:ext uri="{FF2B5EF4-FFF2-40B4-BE49-F238E27FC236}">
                <a16:creationId xmlns:a16="http://schemas.microsoft.com/office/drawing/2014/main" id="{FCFB4013-EA1D-4AAF-9B87-A2E7165E4007}"/>
              </a:ext>
            </a:extLst>
          </p:cNvPr>
          <p:cNvSpPr txBox="1"/>
          <p:nvPr/>
        </p:nvSpPr>
        <p:spPr>
          <a:xfrm>
            <a:off x="884268" y="203210"/>
            <a:ext cx="9460020" cy="492443"/>
          </a:xfrm>
          <a:prstGeom prst="rect">
            <a:avLst/>
          </a:prstGeom>
          <a:noFill/>
        </p:spPr>
        <p:txBody>
          <a:bodyPr wrap="square" rtlCol="0">
            <a:spAutoFit/>
          </a:bodyPr>
          <a:lstStyle/>
          <a:p>
            <a:pPr algn="r"/>
            <a:r>
              <a:rPr lang="en-GB" sz="2600" b="1" i="0" dirty="0">
                <a:solidFill>
                  <a:schemeClr val="bg1"/>
                </a:solidFill>
                <a:effectLst/>
                <a:latin typeface="+mj-lt"/>
              </a:rPr>
              <a:t>Evaluation &amp; Refinement of Undergraduate Haematology Education</a:t>
            </a:r>
            <a:endParaRPr lang="en-GB" sz="2600" b="1" dirty="0">
              <a:solidFill>
                <a:schemeClr val="bg1"/>
              </a:solidFill>
              <a:latin typeface="+mj-lt"/>
            </a:endParaRPr>
          </a:p>
        </p:txBody>
      </p:sp>
      <p:sp>
        <p:nvSpPr>
          <p:cNvPr id="4" name="TextBox 3">
            <a:extLst>
              <a:ext uri="{FF2B5EF4-FFF2-40B4-BE49-F238E27FC236}">
                <a16:creationId xmlns:a16="http://schemas.microsoft.com/office/drawing/2014/main" id="{76F8B832-40C1-42FA-89CC-E8CE3AD287EB}"/>
              </a:ext>
            </a:extLst>
          </p:cNvPr>
          <p:cNvSpPr txBox="1"/>
          <p:nvPr/>
        </p:nvSpPr>
        <p:spPr>
          <a:xfrm>
            <a:off x="2432484" y="673866"/>
            <a:ext cx="7902279" cy="292388"/>
          </a:xfrm>
          <a:prstGeom prst="rect">
            <a:avLst/>
          </a:prstGeom>
          <a:noFill/>
        </p:spPr>
        <p:txBody>
          <a:bodyPr wrap="square" lIns="91440" tIns="45720" rIns="91440" bIns="45720" rtlCol="0" anchor="t">
            <a:spAutoFit/>
          </a:bodyPr>
          <a:lstStyle/>
          <a:p>
            <a:pPr algn="r"/>
            <a:r>
              <a:rPr lang="en-GB" sz="1300" u="sng" dirty="0">
                <a:solidFill>
                  <a:schemeClr val="bg1"/>
                </a:solidFill>
                <a:latin typeface="+mj-lt"/>
              </a:rPr>
              <a:t>S.A Dawson</a:t>
            </a:r>
            <a:r>
              <a:rPr lang="en-GB" sz="1300" dirty="0">
                <a:solidFill>
                  <a:schemeClr val="bg1"/>
                </a:solidFill>
                <a:latin typeface="+mj-lt"/>
              </a:rPr>
              <a:t>; J.D Taylor; S Jones – School of Science, Technology and Health, York St John University, York YO31 7EX</a:t>
            </a:r>
          </a:p>
        </p:txBody>
      </p:sp>
      <p:pic>
        <p:nvPicPr>
          <p:cNvPr id="12" name="Picture 11">
            <a:extLst>
              <a:ext uri="{FF2B5EF4-FFF2-40B4-BE49-F238E27FC236}">
                <a16:creationId xmlns:a16="http://schemas.microsoft.com/office/drawing/2014/main" id="{6BCA4843-4185-4911-82F2-31C24DFE93D4}"/>
              </a:ext>
            </a:extLst>
          </p:cNvPr>
          <p:cNvPicPr>
            <a:picLocks noChangeAspect="1"/>
          </p:cNvPicPr>
          <p:nvPr/>
        </p:nvPicPr>
        <p:blipFill>
          <a:blip r:embed="rId7">
            <a:extLst>
              <a:ext uri="{BEBA8EAE-BF5A-486C-A8C5-ECC9F3942E4B}">
                <a14:imgProps xmlns:a14="http://schemas.microsoft.com/office/drawing/2010/main">
                  <a14:imgLayer r:embed="rId8">
                    <a14:imgEffect>
                      <a14:artisticPhotocopy trans="15000" detail="10"/>
                    </a14:imgEffect>
                  </a14:imgLayer>
                </a14:imgProps>
              </a:ext>
              <a:ext uri="{28A0092B-C50C-407E-A947-70E740481C1C}">
                <a14:useLocalDpi xmlns:a14="http://schemas.microsoft.com/office/drawing/2010/main" val="0"/>
              </a:ext>
            </a:extLst>
          </a:blip>
          <a:stretch>
            <a:fillRect/>
          </a:stretch>
        </p:blipFill>
        <p:spPr>
          <a:xfrm>
            <a:off x="99831" y="85725"/>
            <a:ext cx="1793547" cy="1169464"/>
          </a:xfrm>
          <a:prstGeom prst="rect">
            <a:avLst/>
          </a:prstGeom>
        </p:spPr>
      </p:pic>
      <p:pic>
        <p:nvPicPr>
          <p:cNvPr id="15" name="Picture 14">
            <a:extLst>
              <a:ext uri="{FF2B5EF4-FFF2-40B4-BE49-F238E27FC236}">
                <a16:creationId xmlns:a16="http://schemas.microsoft.com/office/drawing/2014/main" id="{3B1C7C22-076A-40AC-A182-920599983E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20063" y="247650"/>
            <a:ext cx="1477987" cy="848597"/>
          </a:xfrm>
          <a:prstGeom prst="rect">
            <a:avLst/>
          </a:prstGeom>
        </p:spPr>
      </p:pic>
      <p:sp>
        <p:nvSpPr>
          <p:cNvPr id="14" name="TextBox 13">
            <a:extLst>
              <a:ext uri="{FF2B5EF4-FFF2-40B4-BE49-F238E27FC236}">
                <a16:creationId xmlns:a16="http://schemas.microsoft.com/office/drawing/2014/main" id="{4342F797-273A-4ABC-B065-5E8B4A6DE9B3}"/>
              </a:ext>
            </a:extLst>
          </p:cNvPr>
          <p:cNvSpPr txBox="1"/>
          <p:nvPr/>
        </p:nvSpPr>
        <p:spPr>
          <a:xfrm>
            <a:off x="4400723" y="3220530"/>
            <a:ext cx="1754727" cy="20544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850" dirty="0"/>
              <a:t>Erythrocyte sedimentation rate (ESR) is a blood test used as a non-specific clinical marker of inflammation. The pathological changes associated with this test result from a change in density of the cells versus the plasma, rather than the frequency of different cell populations. By adding increasing concentrations of Ficoll-paque to alter the specific gravity of plasma within the sample </a:t>
            </a:r>
            <a:r>
              <a:rPr lang="en-GB" sz="850" dirty="0">
                <a:ea typeface="+mn-lt"/>
                <a:cs typeface="+mn-lt"/>
              </a:rPr>
              <a:t>(Figure: 2)</a:t>
            </a:r>
            <a:r>
              <a:rPr lang="en-GB" sz="850" dirty="0"/>
              <a:t>, we are able to use normal blood to replicate a range of abnormal results.</a:t>
            </a:r>
            <a:endParaRPr lang="en-US" sz="850" dirty="0">
              <a:cs typeface="Calibri" panose="020F0502020204030204"/>
            </a:endParaRPr>
          </a:p>
        </p:txBody>
      </p:sp>
      <p:sp>
        <p:nvSpPr>
          <p:cNvPr id="37" name="TextBox 36">
            <a:extLst>
              <a:ext uri="{FF2B5EF4-FFF2-40B4-BE49-F238E27FC236}">
                <a16:creationId xmlns:a16="http://schemas.microsoft.com/office/drawing/2014/main" id="{DF838237-2CF2-4C82-BB20-FFCFA88FD765}"/>
              </a:ext>
            </a:extLst>
          </p:cNvPr>
          <p:cNvSpPr txBox="1"/>
          <p:nvPr/>
        </p:nvSpPr>
        <p:spPr>
          <a:xfrm>
            <a:off x="449402" y="4762037"/>
            <a:ext cx="1434832" cy="14003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850" dirty="0"/>
              <a:t>Integrating these theories, we have designed a module containing a range of real-world and simulated practical activities, data-interpretation and clinical case-studies, to deliver authentic assessment </a:t>
            </a:r>
            <a:r>
              <a:rPr lang="en-GB" sz="850" dirty="0">
                <a:hlinkClick r:id="rId10"/>
              </a:rPr>
              <a:t>[</a:t>
            </a:r>
            <a:r>
              <a:rPr lang="en-GB" sz="850" dirty="0">
                <a:ea typeface="+mn-lt"/>
                <a:cs typeface="+mn-lt"/>
                <a:hlinkClick r:id="rId10"/>
              </a:rPr>
              <a:t>4]</a:t>
            </a:r>
            <a:r>
              <a:rPr lang="en-GB" sz="850" dirty="0"/>
              <a:t> and ensure employment ready graduates.</a:t>
            </a:r>
            <a:endParaRPr lang="en-GB" sz="850" dirty="0">
              <a:cs typeface="Calibri"/>
            </a:endParaRPr>
          </a:p>
        </p:txBody>
      </p:sp>
      <p:grpSp>
        <p:nvGrpSpPr>
          <p:cNvPr id="52" name="Group 51">
            <a:extLst>
              <a:ext uri="{FF2B5EF4-FFF2-40B4-BE49-F238E27FC236}">
                <a16:creationId xmlns:a16="http://schemas.microsoft.com/office/drawing/2014/main" id="{8BDF689D-C40F-49D2-BC1B-599BA7718BFB}"/>
              </a:ext>
            </a:extLst>
          </p:cNvPr>
          <p:cNvGrpSpPr/>
          <p:nvPr/>
        </p:nvGrpSpPr>
        <p:grpSpPr>
          <a:xfrm>
            <a:off x="6239272" y="3380788"/>
            <a:ext cx="1528918" cy="1733893"/>
            <a:chOff x="6315472" y="2912403"/>
            <a:chExt cx="1528918" cy="1733893"/>
          </a:xfrm>
        </p:grpSpPr>
        <p:sp>
          <p:nvSpPr>
            <p:cNvPr id="38" name="TextBox 37">
              <a:extLst>
                <a:ext uri="{FF2B5EF4-FFF2-40B4-BE49-F238E27FC236}">
                  <a16:creationId xmlns:a16="http://schemas.microsoft.com/office/drawing/2014/main" id="{916269F3-140F-4D62-8550-FC9212588534}"/>
                </a:ext>
              </a:extLst>
            </p:cNvPr>
            <p:cNvSpPr txBox="1"/>
            <p:nvPr/>
          </p:nvSpPr>
          <p:spPr>
            <a:xfrm>
              <a:off x="6315472" y="4092298"/>
              <a:ext cx="1528918" cy="553998"/>
            </a:xfrm>
            <a:prstGeom prst="rect">
              <a:avLst/>
            </a:prstGeom>
            <a:noFill/>
          </p:spPr>
          <p:txBody>
            <a:bodyPr wrap="square" lIns="91440" tIns="45720" rIns="91440" bIns="45720" rtlCol="0" anchor="t">
              <a:spAutoFit/>
            </a:bodyPr>
            <a:lstStyle/>
            <a:p>
              <a:pPr defTabSz="357188"/>
              <a:r>
                <a:rPr lang="en-GB" sz="600" b="1" dirty="0"/>
                <a:t>Figure: 2</a:t>
              </a:r>
            </a:p>
            <a:p>
              <a:pPr defTabSz="357188"/>
              <a:r>
                <a:rPr lang="en-GB" sz="600" dirty="0"/>
                <a:t>A normal blood sample (1) with increasing concentrations of ficoll-paque (10-15%) to demonstrate a wide-range of clinically-relevant pathologies (2-6 respectively).</a:t>
              </a:r>
              <a:endParaRPr lang="en-US" dirty="0">
                <a:cs typeface="Calibri" panose="020F0502020204030204"/>
              </a:endParaRPr>
            </a:p>
          </p:txBody>
        </p:sp>
        <p:grpSp>
          <p:nvGrpSpPr>
            <p:cNvPr id="46" name="Group 45">
              <a:extLst>
                <a:ext uri="{FF2B5EF4-FFF2-40B4-BE49-F238E27FC236}">
                  <a16:creationId xmlns:a16="http://schemas.microsoft.com/office/drawing/2014/main" id="{03A0EAFD-E947-47AF-A626-74FB1B625CD4}"/>
                </a:ext>
              </a:extLst>
            </p:cNvPr>
            <p:cNvGrpSpPr/>
            <p:nvPr/>
          </p:nvGrpSpPr>
          <p:grpSpPr>
            <a:xfrm>
              <a:off x="6315472" y="2912403"/>
              <a:ext cx="1528918" cy="1191722"/>
              <a:chOff x="6319851" y="4846065"/>
              <a:chExt cx="1528918" cy="1191722"/>
            </a:xfrm>
          </p:grpSpPr>
          <p:pic>
            <p:nvPicPr>
              <p:cNvPr id="36" name="Picture 35">
                <a:extLst>
                  <a:ext uri="{FF2B5EF4-FFF2-40B4-BE49-F238E27FC236}">
                    <a16:creationId xmlns:a16="http://schemas.microsoft.com/office/drawing/2014/main" id="{C2E0CB82-00DF-4E73-AD89-19B5FE0E7F8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9851" y="4886640"/>
                <a:ext cx="1528918" cy="1151147"/>
              </a:xfrm>
              <a:prstGeom prst="rect">
                <a:avLst/>
              </a:prstGeom>
            </p:spPr>
          </p:pic>
          <p:grpSp>
            <p:nvGrpSpPr>
              <p:cNvPr id="45" name="Group 44">
                <a:extLst>
                  <a:ext uri="{FF2B5EF4-FFF2-40B4-BE49-F238E27FC236}">
                    <a16:creationId xmlns:a16="http://schemas.microsoft.com/office/drawing/2014/main" id="{295C6426-D851-4DE1-BDA2-A6C6842D62DC}"/>
                  </a:ext>
                </a:extLst>
              </p:cNvPr>
              <p:cNvGrpSpPr/>
              <p:nvPr/>
            </p:nvGrpSpPr>
            <p:grpSpPr>
              <a:xfrm>
                <a:off x="6424386" y="4846065"/>
                <a:ext cx="1342763" cy="230832"/>
                <a:chOff x="6424386" y="4846065"/>
                <a:chExt cx="1342763" cy="230832"/>
              </a:xfrm>
            </p:grpSpPr>
            <p:sp>
              <p:nvSpPr>
                <p:cNvPr id="39" name="TextBox 38">
                  <a:extLst>
                    <a:ext uri="{FF2B5EF4-FFF2-40B4-BE49-F238E27FC236}">
                      <a16:creationId xmlns:a16="http://schemas.microsoft.com/office/drawing/2014/main" id="{A1B9DA62-01C8-403C-82EE-C15D1F826FB1}"/>
                    </a:ext>
                  </a:extLst>
                </p:cNvPr>
                <p:cNvSpPr txBox="1"/>
                <p:nvPr/>
              </p:nvSpPr>
              <p:spPr>
                <a:xfrm>
                  <a:off x="6424386" y="4846065"/>
                  <a:ext cx="242374" cy="230832"/>
                </a:xfrm>
                <a:prstGeom prst="rect">
                  <a:avLst/>
                </a:prstGeom>
                <a:noFill/>
              </p:spPr>
              <p:txBody>
                <a:bodyPr wrap="none" rtlCol="0">
                  <a:spAutoFit/>
                </a:bodyPr>
                <a:lstStyle/>
                <a:p>
                  <a:r>
                    <a:rPr lang="en-GB" sz="900" dirty="0"/>
                    <a:t>1</a:t>
                  </a:r>
                </a:p>
              </p:txBody>
            </p:sp>
            <p:sp>
              <p:nvSpPr>
                <p:cNvPr id="40" name="TextBox 39">
                  <a:extLst>
                    <a:ext uri="{FF2B5EF4-FFF2-40B4-BE49-F238E27FC236}">
                      <a16:creationId xmlns:a16="http://schemas.microsoft.com/office/drawing/2014/main" id="{F2E00A12-E272-4FAD-8B6F-B1534A2E5651}"/>
                    </a:ext>
                  </a:extLst>
                </p:cNvPr>
                <p:cNvSpPr txBox="1"/>
                <p:nvPr/>
              </p:nvSpPr>
              <p:spPr>
                <a:xfrm>
                  <a:off x="6655753" y="4846065"/>
                  <a:ext cx="242374" cy="230832"/>
                </a:xfrm>
                <a:prstGeom prst="rect">
                  <a:avLst/>
                </a:prstGeom>
                <a:noFill/>
              </p:spPr>
              <p:txBody>
                <a:bodyPr wrap="none" rtlCol="0">
                  <a:spAutoFit/>
                </a:bodyPr>
                <a:lstStyle/>
                <a:p>
                  <a:r>
                    <a:rPr lang="en-GB" sz="900" dirty="0"/>
                    <a:t>2</a:t>
                  </a:r>
                </a:p>
              </p:txBody>
            </p:sp>
            <p:sp>
              <p:nvSpPr>
                <p:cNvPr id="41" name="TextBox 40">
                  <a:extLst>
                    <a:ext uri="{FF2B5EF4-FFF2-40B4-BE49-F238E27FC236}">
                      <a16:creationId xmlns:a16="http://schemas.microsoft.com/office/drawing/2014/main" id="{2461AB6C-4D94-4F28-A39F-A3EE9FFBA37B}"/>
                    </a:ext>
                  </a:extLst>
                </p:cNvPr>
                <p:cNvSpPr txBox="1"/>
                <p:nvPr/>
              </p:nvSpPr>
              <p:spPr>
                <a:xfrm>
                  <a:off x="6878808" y="4846065"/>
                  <a:ext cx="242374" cy="230832"/>
                </a:xfrm>
                <a:prstGeom prst="rect">
                  <a:avLst/>
                </a:prstGeom>
                <a:noFill/>
              </p:spPr>
              <p:txBody>
                <a:bodyPr wrap="none" rtlCol="0">
                  <a:spAutoFit/>
                </a:bodyPr>
                <a:lstStyle/>
                <a:p>
                  <a:r>
                    <a:rPr lang="en-GB" sz="900" dirty="0"/>
                    <a:t>3</a:t>
                  </a:r>
                </a:p>
              </p:txBody>
            </p:sp>
            <p:sp>
              <p:nvSpPr>
                <p:cNvPr id="42" name="TextBox 41">
                  <a:extLst>
                    <a:ext uri="{FF2B5EF4-FFF2-40B4-BE49-F238E27FC236}">
                      <a16:creationId xmlns:a16="http://schemas.microsoft.com/office/drawing/2014/main" id="{67BFBE16-B1D1-4E47-9259-2D850DFC8D70}"/>
                    </a:ext>
                  </a:extLst>
                </p:cNvPr>
                <p:cNvSpPr txBox="1"/>
                <p:nvPr/>
              </p:nvSpPr>
              <p:spPr>
                <a:xfrm>
                  <a:off x="7100694" y="4846065"/>
                  <a:ext cx="242374" cy="230832"/>
                </a:xfrm>
                <a:prstGeom prst="rect">
                  <a:avLst/>
                </a:prstGeom>
                <a:noFill/>
              </p:spPr>
              <p:txBody>
                <a:bodyPr wrap="none" rtlCol="0">
                  <a:spAutoFit/>
                </a:bodyPr>
                <a:lstStyle/>
                <a:p>
                  <a:r>
                    <a:rPr lang="en-GB" sz="900" dirty="0"/>
                    <a:t>4</a:t>
                  </a:r>
                </a:p>
              </p:txBody>
            </p:sp>
            <p:sp>
              <p:nvSpPr>
                <p:cNvPr id="43" name="TextBox 42">
                  <a:extLst>
                    <a:ext uri="{FF2B5EF4-FFF2-40B4-BE49-F238E27FC236}">
                      <a16:creationId xmlns:a16="http://schemas.microsoft.com/office/drawing/2014/main" id="{39CCCC8B-DA11-4D20-AF52-6ED8E3D32135}"/>
                    </a:ext>
                  </a:extLst>
                </p:cNvPr>
                <p:cNvSpPr txBox="1"/>
                <p:nvPr/>
              </p:nvSpPr>
              <p:spPr>
                <a:xfrm>
                  <a:off x="7325709" y="4846065"/>
                  <a:ext cx="242374" cy="230832"/>
                </a:xfrm>
                <a:prstGeom prst="rect">
                  <a:avLst/>
                </a:prstGeom>
                <a:noFill/>
              </p:spPr>
              <p:txBody>
                <a:bodyPr wrap="none" rtlCol="0">
                  <a:spAutoFit/>
                </a:bodyPr>
                <a:lstStyle/>
                <a:p>
                  <a:r>
                    <a:rPr lang="en-GB" sz="900" dirty="0"/>
                    <a:t>5</a:t>
                  </a:r>
                </a:p>
              </p:txBody>
            </p:sp>
            <p:sp>
              <p:nvSpPr>
                <p:cNvPr id="44" name="TextBox 43">
                  <a:extLst>
                    <a:ext uri="{FF2B5EF4-FFF2-40B4-BE49-F238E27FC236}">
                      <a16:creationId xmlns:a16="http://schemas.microsoft.com/office/drawing/2014/main" id="{54368A00-6CD3-4EF2-AA60-EE75D6A9E440}"/>
                    </a:ext>
                  </a:extLst>
                </p:cNvPr>
                <p:cNvSpPr txBox="1"/>
                <p:nvPr/>
              </p:nvSpPr>
              <p:spPr>
                <a:xfrm>
                  <a:off x="7524775" y="4846065"/>
                  <a:ext cx="242374" cy="230832"/>
                </a:xfrm>
                <a:prstGeom prst="rect">
                  <a:avLst/>
                </a:prstGeom>
                <a:noFill/>
              </p:spPr>
              <p:txBody>
                <a:bodyPr wrap="none" rtlCol="0">
                  <a:spAutoFit/>
                </a:bodyPr>
                <a:lstStyle/>
                <a:p>
                  <a:r>
                    <a:rPr lang="en-GB" sz="900" dirty="0"/>
                    <a:t>6</a:t>
                  </a:r>
                </a:p>
              </p:txBody>
            </p:sp>
          </p:grpSp>
        </p:grpSp>
      </p:grpSp>
      <p:grpSp>
        <p:nvGrpSpPr>
          <p:cNvPr id="51" name="Group 50">
            <a:extLst>
              <a:ext uri="{FF2B5EF4-FFF2-40B4-BE49-F238E27FC236}">
                <a16:creationId xmlns:a16="http://schemas.microsoft.com/office/drawing/2014/main" id="{B3E444B5-8774-4368-9539-DB2DC75A6617}"/>
              </a:ext>
            </a:extLst>
          </p:cNvPr>
          <p:cNvGrpSpPr/>
          <p:nvPr/>
        </p:nvGrpSpPr>
        <p:grpSpPr>
          <a:xfrm>
            <a:off x="1831255" y="4675333"/>
            <a:ext cx="2157077" cy="1783341"/>
            <a:chOff x="1831255" y="4648926"/>
            <a:chExt cx="2157077" cy="1783341"/>
          </a:xfrm>
        </p:grpSpPr>
        <p:sp>
          <p:nvSpPr>
            <p:cNvPr id="5" name="TextBox 4">
              <a:extLst>
                <a:ext uri="{FF2B5EF4-FFF2-40B4-BE49-F238E27FC236}">
                  <a16:creationId xmlns:a16="http://schemas.microsoft.com/office/drawing/2014/main" id="{991AEF2D-720E-44F8-9FC3-88D3E6CBCCC2}"/>
                </a:ext>
              </a:extLst>
            </p:cNvPr>
            <p:cNvSpPr txBox="1"/>
            <p:nvPr/>
          </p:nvSpPr>
          <p:spPr>
            <a:xfrm>
              <a:off x="1895666" y="6062935"/>
              <a:ext cx="1999678" cy="369332"/>
            </a:xfrm>
            <a:prstGeom prst="rect">
              <a:avLst/>
            </a:prstGeom>
            <a:noFill/>
          </p:spPr>
          <p:txBody>
            <a:bodyPr wrap="square" lIns="91440" tIns="45720" rIns="91440" bIns="45720" rtlCol="0" anchor="t">
              <a:spAutoFit/>
            </a:bodyPr>
            <a:lstStyle/>
            <a:p>
              <a:pPr marL="356870" indent="-356870" defTabSz="357188"/>
              <a:r>
                <a:rPr lang="en-GB" sz="600" b="1" dirty="0"/>
                <a:t>Figure: 1</a:t>
              </a:r>
              <a:endParaRPr lang="en-US" dirty="0">
                <a:cs typeface="Calibri" panose="020F0502020204030204"/>
              </a:endParaRPr>
            </a:p>
            <a:p>
              <a:pPr defTabSz="357188"/>
              <a:r>
                <a:rPr lang="en-GB" sz="600" dirty="0"/>
                <a:t>The combination of constructivist and reflective paradigms, adapted from Biggs (1996) and Kolb (2015).</a:t>
              </a:r>
              <a:endParaRPr lang="en-US" dirty="0">
                <a:cs typeface="Calibri"/>
              </a:endParaRPr>
            </a:p>
          </p:txBody>
        </p:sp>
        <p:pic>
          <p:nvPicPr>
            <p:cNvPr id="50" name="Picture 49">
              <a:extLst>
                <a:ext uri="{FF2B5EF4-FFF2-40B4-BE49-F238E27FC236}">
                  <a16:creationId xmlns:a16="http://schemas.microsoft.com/office/drawing/2014/main" id="{2BC08167-FE4F-4A4C-9B9F-9D98332C20F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31255" y="4648926"/>
              <a:ext cx="2157077" cy="1406945"/>
            </a:xfrm>
            <a:prstGeom prst="rect">
              <a:avLst/>
            </a:prstGeom>
          </p:spPr>
        </p:pic>
      </p:grpSp>
      <p:grpSp>
        <p:nvGrpSpPr>
          <p:cNvPr id="54" name="Group 53">
            <a:extLst>
              <a:ext uri="{FF2B5EF4-FFF2-40B4-BE49-F238E27FC236}">
                <a16:creationId xmlns:a16="http://schemas.microsoft.com/office/drawing/2014/main" id="{17A8562B-D279-4621-B569-967C9C2CBE84}"/>
              </a:ext>
            </a:extLst>
          </p:cNvPr>
          <p:cNvGrpSpPr/>
          <p:nvPr/>
        </p:nvGrpSpPr>
        <p:grpSpPr>
          <a:xfrm>
            <a:off x="10212996" y="2922694"/>
            <a:ext cx="1620410" cy="2099686"/>
            <a:chOff x="8455918" y="2952978"/>
            <a:chExt cx="1620410" cy="2099686"/>
          </a:xfrm>
        </p:grpSpPr>
        <p:pic>
          <p:nvPicPr>
            <p:cNvPr id="26" name="Picture 25">
              <a:extLst>
                <a:ext uri="{FF2B5EF4-FFF2-40B4-BE49-F238E27FC236}">
                  <a16:creationId xmlns:a16="http://schemas.microsoft.com/office/drawing/2014/main" id="{6C5167C4-A778-4351-B66C-8DDA8CFCE52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55918" y="2952978"/>
              <a:ext cx="1620410" cy="1563140"/>
            </a:xfrm>
            <a:prstGeom prst="rect">
              <a:avLst/>
            </a:prstGeom>
          </p:spPr>
        </p:pic>
        <p:sp>
          <p:nvSpPr>
            <p:cNvPr id="53" name="TextBox 52">
              <a:extLst>
                <a:ext uri="{FF2B5EF4-FFF2-40B4-BE49-F238E27FC236}">
                  <a16:creationId xmlns:a16="http://schemas.microsoft.com/office/drawing/2014/main" id="{B2F9F7AA-BE0F-4354-83CB-CF5E155EC33F}"/>
                </a:ext>
              </a:extLst>
            </p:cNvPr>
            <p:cNvSpPr txBox="1"/>
            <p:nvPr/>
          </p:nvSpPr>
          <p:spPr>
            <a:xfrm>
              <a:off x="8455918" y="4406333"/>
              <a:ext cx="1620410" cy="646331"/>
            </a:xfrm>
            <a:prstGeom prst="rect">
              <a:avLst/>
            </a:prstGeom>
            <a:noFill/>
          </p:spPr>
          <p:txBody>
            <a:bodyPr wrap="square" lIns="91440" tIns="45720" rIns="91440" bIns="45720" rtlCol="0" anchor="t">
              <a:spAutoFit/>
            </a:bodyPr>
            <a:lstStyle/>
            <a:p>
              <a:pPr marL="356870" indent="-356870" defTabSz="357188"/>
              <a:r>
                <a:rPr lang="en-GB" sz="600" b="1" dirty="0"/>
                <a:t>Figure: 3</a:t>
              </a:r>
              <a:endParaRPr lang="en-US" dirty="0"/>
            </a:p>
            <a:p>
              <a:pPr defTabSz="357188"/>
              <a:r>
                <a:rPr lang="en-GB" sz="600" dirty="0"/>
                <a:t>An automated full-blood count analyser, which automatically enumerates the different cell populations. (Inset : a micrograph of a prepared blood film, as viewed when performing manual differentiation of cells).</a:t>
              </a:r>
              <a:endParaRPr lang="en-US" dirty="0"/>
            </a:p>
          </p:txBody>
        </p:sp>
      </p:grpSp>
      <p:sp>
        <p:nvSpPr>
          <p:cNvPr id="55" name="TextBox 54">
            <a:extLst>
              <a:ext uri="{FF2B5EF4-FFF2-40B4-BE49-F238E27FC236}">
                <a16:creationId xmlns:a16="http://schemas.microsoft.com/office/drawing/2014/main" id="{BFA8CAFA-7A20-4DAF-9C31-5819233BA78E}"/>
              </a:ext>
            </a:extLst>
          </p:cNvPr>
          <p:cNvSpPr txBox="1"/>
          <p:nvPr/>
        </p:nvSpPr>
        <p:spPr>
          <a:xfrm flipH="1">
            <a:off x="8367510" y="2888183"/>
            <a:ext cx="1801226" cy="2054409"/>
          </a:xfrm>
          <a:prstGeom prst="rect">
            <a:avLst/>
          </a:prstGeom>
          <a:noFill/>
        </p:spPr>
        <p:txBody>
          <a:bodyPr wrap="square" lIns="91440" tIns="45720" rIns="91440" bIns="45720" rtlCol="0" anchor="t">
            <a:spAutoFit/>
          </a:bodyPr>
          <a:lstStyle/>
          <a:p>
            <a:pPr algn="just"/>
            <a:r>
              <a:rPr lang="en-GB" sz="850" dirty="0">
                <a:latin typeface="Calibri"/>
                <a:ea typeface="Segoe UI"/>
                <a:cs typeface="Segoe UI"/>
              </a:rPr>
              <a:t>Currently we consolidate both manual practical techniques and their equivalent automated versions by teaching both concomitantly. The students interpret data from both methods to consolidate their comprehension. </a:t>
            </a:r>
          </a:p>
          <a:p>
            <a:pPr algn="just"/>
            <a:endParaRPr lang="en-GB" sz="850" dirty="0">
              <a:latin typeface="Calibri"/>
              <a:ea typeface="Segoe UI"/>
              <a:cs typeface="Segoe UI"/>
            </a:endParaRPr>
          </a:p>
          <a:p>
            <a:pPr algn="just"/>
            <a:r>
              <a:rPr lang="en-GB" sz="850" dirty="0">
                <a:latin typeface="Calibri"/>
                <a:ea typeface="Segoe UI"/>
                <a:cs typeface="Segoe UI"/>
              </a:rPr>
              <a:t>This is limited to normal samples and pathologies that do not alter the cellular composition of blood, owing to the </a:t>
            </a:r>
            <a:r>
              <a:rPr lang="en-GB" sz="850" dirty="0">
                <a:cs typeface="Segoe UI"/>
              </a:rPr>
              <a:t>challenge of simulating pathologies with altered cell fractions, especially for automated diagnostic instruments.</a:t>
            </a:r>
          </a:p>
        </p:txBody>
      </p:sp>
    </p:spTree>
    <p:extLst>
      <p:ext uri="{BB962C8B-B14F-4D97-AF65-F5344CB8AC3E}">
        <p14:creationId xmlns:p14="http://schemas.microsoft.com/office/powerpoint/2010/main" val="23001351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ba499b27-8e02-4804-aa17-435d22fcf6f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4B3A6B-6B26-405E-BDD8-EFAC83092F72}">
  <ds:schemaRefs>
    <ds:schemaRef ds:uri="http://purl.org/dc/elements/1.1/"/>
    <ds:schemaRef ds:uri="http://schemas.microsoft.com/office/2006/metadata/properties"/>
    <ds:schemaRef ds:uri="f652a8b9-7722-4f56-9dba-a6e0f2197e20"/>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0DF8C51D-33C8-4959-AB3D-BC1EF36EE7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BFE168-41C6-4063-9CAA-564FDF595A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86</TotalTime>
  <Words>845</Words>
  <Application>Microsoft Office PowerPoint</Application>
  <PresentationFormat>Widescreen</PresentationFormat>
  <Paragraphs>73</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Arial</vt:lpstr>
      <vt:lpstr>Calibri</vt:lpstr>
      <vt:lpstr>Calibri Light</vt:lpstr>
      <vt:lpstr>Office Theme</vt:lpstr>
      <vt:lpstr>1_Office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Taylor</dc:creator>
  <cp:lastModifiedBy>Trevor.Collins</cp:lastModifiedBy>
  <cp:revision>56</cp:revision>
  <dcterms:created xsi:type="dcterms:W3CDTF">2021-04-12T11:39:45Z</dcterms:created>
  <dcterms:modified xsi:type="dcterms:W3CDTF">2021-06-27T15:27:19Z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