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17068800" cy="96012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7" userDrawn="1">
          <p15:clr>
            <a:srgbClr val="A4A3A4"/>
          </p15:clr>
        </p15:guide>
        <p15:guide id="2" pos="5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F1E"/>
    <a:srgbClr val="4DB9AF"/>
    <a:srgbClr val="3E9FBD"/>
    <a:srgbClr val="FF914D"/>
    <a:srgbClr val="E84E3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302DFC-DEBE-4341-9B26-158CF1ADB845}" v="11" dt="2021-06-27T15:28:04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28" y="46"/>
      </p:cViewPr>
      <p:guideLst>
        <p:guide orient="horz" pos="3047"/>
        <p:guide pos="5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Cross-cutting</a:t>
            </a:r>
            <a:r>
              <a:rPr lang="en-US" b="1" baseline="0" dirty="0"/>
              <a:t> emerging themes </a:t>
            </a:r>
            <a:endParaRPr lang="en-GB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3510672374270312"/>
          <c:y val="0.11488993768216686"/>
          <c:w val="0.61730026237186675"/>
          <c:h val="0.682903693947487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Sheet1!$G$3</c:f>
              <c:strCache>
                <c:ptCount val="1"/>
                <c:pt idx="0">
                  <c:v>Blended</c:v>
                </c:pt>
              </c:strCache>
            </c:strRef>
          </c:tx>
          <c:spPr>
            <a:solidFill>
              <a:srgbClr val="F7AF1E"/>
            </a:solidFill>
            <a:ln>
              <a:noFill/>
            </a:ln>
            <a:effectLst/>
          </c:spPr>
          <c:invertIfNegative val="0"/>
          <c:cat>
            <c:strRef>
              <c:f>Sheet1!$F$4:$F$11</c:f>
              <c:strCache>
                <c:ptCount val="8"/>
                <c:pt idx="0">
                  <c:v>Access &amp; Equity</c:v>
                </c:pt>
                <c:pt idx="1">
                  <c:v>Preparation</c:v>
                </c:pt>
                <c:pt idx="2">
                  <c:v>Enhance Experience</c:v>
                </c:pt>
                <c:pt idx="5">
                  <c:v>Active Participation</c:v>
                </c:pt>
                <c:pt idx="6">
                  <c:v>Collaboration</c:v>
                </c:pt>
                <c:pt idx="7">
                  <c:v>Useability</c:v>
                </c:pt>
              </c:strCache>
              <c:extLst/>
            </c:strRef>
          </c:cat>
          <c:val>
            <c:numRef>
              <c:f>Sheet1!$G$4:$G$11</c:f>
              <c:numCache>
                <c:formatCode>General</c:formatCode>
                <c:ptCount val="8"/>
                <c:pt idx="0">
                  <c:v>7</c:v>
                </c:pt>
                <c:pt idx="1">
                  <c:v>26</c:v>
                </c:pt>
                <c:pt idx="2">
                  <c:v>3</c:v>
                </c:pt>
                <c:pt idx="5">
                  <c:v>41</c:v>
                </c:pt>
                <c:pt idx="6">
                  <c:v>20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7-4DE4-B097-244678F7AB2E}"/>
            </c:ext>
          </c:extLst>
        </c:ser>
        <c:ser>
          <c:idx val="1"/>
          <c:order val="1"/>
          <c:tx>
            <c:strRef>
              <c:f>Sheet1!$H$3</c:f>
              <c:strCache>
                <c:ptCount val="1"/>
                <c:pt idx="0">
                  <c:v>Virtual</c:v>
                </c:pt>
              </c:strCache>
            </c:strRef>
          </c:tx>
          <c:spPr>
            <a:solidFill>
              <a:srgbClr val="3E9FBD"/>
            </a:solidFill>
            <a:ln>
              <a:noFill/>
            </a:ln>
            <a:effectLst/>
          </c:spPr>
          <c:invertIfNegative val="0"/>
          <c:cat>
            <c:strRef>
              <c:f>Sheet1!$F$4:$F$11</c:f>
              <c:strCache>
                <c:ptCount val="8"/>
                <c:pt idx="0">
                  <c:v>Access &amp; Equity</c:v>
                </c:pt>
                <c:pt idx="1">
                  <c:v>Preparation</c:v>
                </c:pt>
                <c:pt idx="2">
                  <c:v>Enhance Experience</c:v>
                </c:pt>
                <c:pt idx="5">
                  <c:v>Active Participation</c:v>
                </c:pt>
                <c:pt idx="6">
                  <c:v>Collaboration</c:v>
                </c:pt>
                <c:pt idx="7">
                  <c:v>Useability</c:v>
                </c:pt>
              </c:strCache>
              <c:extLst/>
            </c:strRef>
          </c:cat>
          <c:val>
            <c:numRef>
              <c:f>Sheet1!$H$4:$H$11</c:f>
              <c:numCache>
                <c:formatCode>General</c:formatCode>
                <c:ptCount val="8"/>
                <c:pt idx="0">
                  <c:v>32</c:v>
                </c:pt>
                <c:pt idx="1">
                  <c:v>17</c:v>
                </c:pt>
                <c:pt idx="2">
                  <c:v>21</c:v>
                </c:pt>
                <c:pt idx="5">
                  <c:v>17</c:v>
                </c:pt>
                <c:pt idx="6">
                  <c:v>19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F7-4DE4-B097-244678F7AB2E}"/>
            </c:ext>
          </c:extLst>
        </c:ser>
        <c:ser>
          <c:idx val="2"/>
          <c:order val="2"/>
          <c:tx>
            <c:strRef>
              <c:f>Sheet1!$I$3</c:f>
              <c:strCache>
                <c:ptCount val="1"/>
                <c:pt idx="0">
                  <c:v>Technology in field</c:v>
                </c:pt>
              </c:strCache>
            </c:strRef>
          </c:tx>
          <c:spPr>
            <a:solidFill>
              <a:srgbClr val="E84E36"/>
            </a:solidFill>
            <a:ln>
              <a:noFill/>
            </a:ln>
            <a:effectLst/>
          </c:spPr>
          <c:invertIfNegative val="0"/>
          <c:cat>
            <c:strRef>
              <c:f>Sheet1!$F$4:$F$11</c:f>
              <c:strCache>
                <c:ptCount val="8"/>
                <c:pt idx="0">
                  <c:v>Access &amp; Equity</c:v>
                </c:pt>
                <c:pt idx="1">
                  <c:v>Preparation</c:v>
                </c:pt>
                <c:pt idx="2">
                  <c:v>Enhance Experience</c:v>
                </c:pt>
                <c:pt idx="5">
                  <c:v>Active Participation</c:v>
                </c:pt>
                <c:pt idx="6">
                  <c:v>Collaboration</c:v>
                </c:pt>
                <c:pt idx="7">
                  <c:v>Useability</c:v>
                </c:pt>
              </c:strCache>
              <c:extLst/>
            </c:strRef>
          </c:cat>
          <c:val>
            <c:numRef>
              <c:f>Sheet1!$I$4:$I$11</c:f>
              <c:numCache>
                <c:formatCode>General</c:formatCode>
                <c:ptCount val="8"/>
                <c:pt idx="0">
                  <c:v>13</c:v>
                </c:pt>
                <c:pt idx="1">
                  <c:v>0</c:v>
                </c:pt>
                <c:pt idx="2">
                  <c:v>11</c:v>
                </c:pt>
                <c:pt idx="5">
                  <c:v>9</c:v>
                </c:pt>
                <c:pt idx="6">
                  <c:v>13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F7-4DE4-B097-244678F7A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9551936"/>
        <c:axId val="1609551520"/>
      </c:barChart>
      <c:catAx>
        <c:axId val="16095519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1" dirty="0"/>
                  <a:t>Fieldwork</a:t>
                </a:r>
                <a:r>
                  <a:rPr lang="en-US" sz="900" b="1" baseline="0" dirty="0"/>
                  <a:t> Purpose                                  Defining Characteristics</a:t>
                </a:r>
                <a:endParaRPr lang="en-GB" sz="900" b="1" dirty="0"/>
              </a:p>
            </c:rich>
          </c:tx>
          <c:layout>
            <c:manualLayout>
              <c:xMode val="edge"/>
              <c:yMode val="edge"/>
              <c:x val="1.475775519120103E-2"/>
              <c:y val="6.9452066488615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551520"/>
        <c:crosses val="autoZero"/>
        <c:auto val="1"/>
        <c:lblAlgn val="ctr"/>
        <c:lblOffset val="100"/>
        <c:noMultiLvlLbl val="0"/>
      </c:catAx>
      <c:valAx>
        <c:axId val="1609551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Frequency</a:t>
                </a:r>
                <a:r>
                  <a:rPr lang="en-US" b="1" baseline="0" dirty="0"/>
                  <a:t> of occurrence within literature</a:t>
                </a:r>
                <a:endParaRPr lang="en-GB" b="1" dirty="0"/>
              </a:p>
            </c:rich>
          </c:tx>
          <c:layout>
            <c:manualLayout>
              <c:xMode val="edge"/>
              <c:yMode val="edge"/>
              <c:x val="0.2582437214334482"/>
              <c:y val="0.89829004883334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55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229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0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6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9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7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46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4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30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56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92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87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B8074-6E64-4923-B862-02E4FD0F6EFA}" type="datetimeFigureOut">
              <a:rPr lang="en-GB" smtClean="0"/>
              <a:t>27/06/2021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F0FC6-FDE8-4DFA-A0E5-C40D19B7A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chart" Target="../charts/chart1.xml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hyperlink" Target="https://arcg.is/10zLmO0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https://arcg.is/0LbCGX" TargetMode="External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BC87483E-9AD4-48A5-988B-33EB2AB6D8DF}"/>
              </a:ext>
            </a:extLst>
          </p:cNvPr>
          <p:cNvSpPr/>
          <p:nvPr/>
        </p:nvSpPr>
        <p:spPr>
          <a:xfrm>
            <a:off x="11943171" y="854725"/>
            <a:ext cx="4945693" cy="327476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6BD4CC-3D64-48BD-8553-88A9CFE3A828}"/>
              </a:ext>
            </a:extLst>
          </p:cNvPr>
          <p:cNvSpPr txBox="1"/>
          <p:nvPr/>
        </p:nvSpPr>
        <p:spPr>
          <a:xfrm>
            <a:off x="11947308" y="842586"/>
            <a:ext cx="4933168" cy="5970865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4.  Digital tools to support fieldwork</a:t>
            </a:r>
          </a:p>
          <a:p>
            <a:r>
              <a:rPr lang="en-US" sz="1400" dirty="0"/>
              <a:t>Informed by the exploratory stage, three fieldwork approaches will be developed. Each will encompass a range of digital tools to address pedagogic challenges within fieldwork. All digital tools will be hosted within the existing Learner Management System for access by students. </a:t>
            </a:r>
          </a:p>
          <a:p>
            <a:r>
              <a:rPr lang="en-US" sz="1400" dirty="0"/>
              <a:t>An example of one of these tools is shown in Figure 2. </a:t>
            </a:r>
          </a:p>
          <a:p>
            <a:endParaRPr lang="en-US" sz="1400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dirty="0"/>
              <a:t>Figure 2</a:t>
            </a:r>
            <a:r>
              <a:rPr lang="en-US" sz="1400" b="1" dirty="0"/>
              <a:t>: </a:t>
            </a:r>
            <a:r>
              <a:rPr lang="en-US" sz="1400" dirty="0"/>
              <a:t>360° image presented within </a:t>
            </a:r>
            <a:r>
              <a:rPr lang="en-US" sz="1400" dirty="0" err="1"/>
              <a:t>ThingLink</a:t>
            </a:r>
            <a:r>
              <a:rPr lang="en-US" sz="1400" dirty="0"/>
              <a:t> with student tasks and links to further information. </a:t>
            </a:r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2917C47-44A7-4695-BA39-633D5A9F66A4}"/>
              </a:ext>
            </a:extLst>
          </p:cNvPr>
          <p:cNvSpPr/>
          <p:nvPr/>
        </p:nvSpPr>
        <p:spPr>
          <a:xfrm>
            <a:off x="80557" y="3675649"/>
            <a:ext cx="5362818" cy="274051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434DDCE-9161-4770-BC0B-B561898C7998}"/>
              </a:ext>
            </a:extLst>
          </p:cNvPr>
          <p:cNvSpPr txBox="1"/>
          <p:nvPr/>
        </p:nvSpPr>
        <p:spPr>
          <a:xfrm>
            <a:off x="77752" y="3654942"/>
            <a:ext cx="5372607" cy="5755422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2. </a:t>
            </a:r>
            <a:r>
              <a:rPr lang="en-US" b="1">
                <a:solidFill>
                  <a:schemeClr val="bg1"/>
                </a:solidFill>
              </a:rPr>
              <a:t>Research methodology </a:t>
            </a:r>
            <a:r>
              <a:rPr lang="en-US" b="1" dirty="0">
                <a:solidFill>
                  <a:schemeClr val="bg1"/>
                </a:solidFill>
              </a:rPr>
              <a:t>o</a:t>
            </a:r>
            <a:r>
              <a:rPr lang="en-US" b="1">
                <a:solidFill>
                  <a:schemeClr val="bg1"/>
                </a:solidFill>
              </a:rPr>
              <a:t>verview </a:t>
            </a:r>
            <a:endParaRPr lang="en-US" sz="1400" b="1" dirty="0"/>
          </a:p>
          <a:p>
            <a:r>
              <a:rPr lang="en-US" sz="1400" dirty="0"/>
              <a:t>The methodology is divided into distinct stages over the four-year life span of the research project.</a:t>
            </a:r>
          </a:p>
          <a:p>
            <a:r>
              <a:rPr lang="en-US" sz="1400" dirty="0"/>
              <a:t> </a:t>
            </a:r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C54A506-55E3-45B3-B2E6-743EAF2CDE40}"/>
              </a:ext>
            </a:extLst>
          </p:cNvPr>
          <p:cNvSpPr/>
          <p:nvPr/>
        </p:nvSpPr>
        <p:spPr>
          <a:xfrm>
            <a:off x="11947307" y="6887247"/>
            <a:ext cx="4933168" cy="348446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7865142-EE88-4A02-9B14-5AF11142C799}"/>
              </a:ext>
            </a:extLst>
          </p:cNvPr>
          <p:cNvSpPr txBox="1"/>
          <p:nvPr/>
        </p:nvSpPr>
        <p:spPr>
          <a:xfrm>
            <a:off x="11947307" y="6893584"/>
            <a:ext cx="4933168" cy="2585323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5. Share your views on digital fieldwork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GB" b="1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6F8D69A-DF46-4AD4-A563-99FA5D4B1AD3}"/>
              </a:ext>
            </a:extLst>
          </p:cNvPr>
          <p:cNvSpPr/>
          <p:nvPr/>
        </p:nvSpPr>
        <p:spPr>
          <a:xfrm>
            <a:off x="90277" y="854723"/>
            <a:ext cx="5372609" cy="327477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5DE4272-BD70-4A5E-81A1-82526A45C488}"/>
              </a:ext>
            </a:extLst>
          </p:cNvPr>
          <p:cNvSpPr txBox="1"/>
          <p:nvPr/>
        </p:nvSpPr>
        <p:spPr>
          <a:xfrm>
            <a:off x="77751" y="842586"/>
            <a:ext cx="5372609" cy="2739211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Rationale</a:t>
            </a:r>
          </a:p>
          <a:p>
            <a:r>
              <a:rPr lang="en-US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signature pedagogy within the Biosciences¹, yet fieldwork has been identified as being ‘at risk’² and there is a continued need to better understand the value of fieldwork. </a:t>
            </a:r>
            <a:r>
              <a:rPr lang="en-GB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fieldwork practice is growing, yet studies have focussed on single case study events³. An understanding of perceptions and experiences of digital fieldwork will enable this emerging practice to be integrated within existing fieldwork models. Despite the benefits of fieldwork, some communities are under-served⁴.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igital fieldwork has a role in addressing pedagogic challenges of the under-served.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poster presents work completed within the exploration stage of this research. It reviews existing practice which will inform the use of digital tools within the design phase. </a:t>
            </a:r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39F960C-5FD9-451B-AB2D-DDA2DABEBD70}"/>
              </a:ext>
            </a:extLst>
          </p:cNvPr>
          <p:cNvSpPr/>
          <p:nvPr/>
        </p:nvSpPr>
        <p:spPr>
          <a:xfrm>
            <a:off x="5560931" y="865736"/>
            <a:ext cx="6268820" cy="316465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70A2E0E-DA2F-4E5F-B109-26D42DE3C4A8}"/>
              </a:ext>
            </a:extLst>
          </p:cNvPr>
          <p:cNvSpPr/>
          <p:nvPr/>
        </p:nvSpPr>
        <p:spPr>
          <a:xfrm>
            <a:off x="5560931" y="8402468"/>
            <a:ext cx="6268820" cy="227182"/>
          </a:xfrm>
          <a:prstGeom prst="rect">
            <a:avLst/>
          </a:prstGeom>
          <a:solidFill>
            <a:srgbClr val="4DB9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2F9915-F0A6-4844-BE1E-EC3B0311EA2E}"/>
              </a:ext>
            </a:extLst>
          </p:cNvPr>
          <p:cNvSpPr txBox="1"/>
          <p:nvPr/>
        </p:nvSpPr>
        <p:spPr>
          <a:xfrm>
            <a:off x="5560931" y="854161"/>
            <a:ext cx="6268821" cy="7478970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3. Review of existing practice</a:t>
            </a:r>
          </a:p>
          <a:p>
            <a:r>
              <a:rPr lang="en-US" sz="1400" dirty="0"/>
              <a:t>To inform the design phase of this research, Scopus was used to source relevant literature. Abstract analysis using inclusion factors resulted in 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152 journal articles. Two stages of qualitative coding were adopted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Open 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coding into fieldwork delivery mode.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mergent coding was used under broad headings. </a:t>
            </a:r>
          </a:p>
          <a:p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Results from this coding are shown in Figure 1. </a:t>
            </a: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Figure 1: Highest frequency emerging codes for ‘Defining Characteristics’ and ‘Fieldwork Purpose’ segmented by delivery mode.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F4BE9A-DA8B-4CC7-A3E4-698AE0D0797B}"/>
              </a:ext>
            </a:extLst>
          </p:cNvPr>
          <p:cNvSpPr txBox="1"/>
          <p:nvPr/>
        </p:nvSpPr>
        <p:spPr>
          <a:xfrm>
            <a:off x="0" y="0"/>
            <a:ext cx="17067913" cy="769441"/>
          </a:xfrm>
          <a:prstGeom prst="rect">
            <a:avLst/>
          </a:prstGeom>
          <a:solidFill>
            <a:srgbClr val="FF914D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Expanding the field- </a:t>
            </a:r>
            <a:r>
              <a:rPr lang="en-US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Classifications and perceptions of digital fieldwork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Janine Maddison, School of Natural and Environmental Sciences, Newcastle University. Supervisors: Dr Sara Marsham &amp; Dr Richard Bevan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A894C-9E7A-46B9-99D5-85D77B4AB89C}"/>
              </a:ext>
            </a:extLst>
          </p:cNvPr>
          <p:cNvSpPr txBox="1"/>
          <p:nvPr/>
        </p:nvSpPr>
        <p:spPr>
          <a:xfrm>
            <a:off x="13663291" y="16944"/>
            <a:ext cx="26097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Hear me talking about Virtual Fieldwork on the </a:t>
            </a:r>
            <a:r>
              <a:rPr lang="en-US" sz="1400" b="1" dirty="0" err="1">
                <a:solidFill>
                  <a:schemeClr val="bg1"/>
                </a:solidFill>
              </a:rPr>
              <a:t>Geog</a:t>
            </a:r>
            <a:r>
              <a:rPr lang="en-US" sz="1400" b="1" dirty="0">
                <a:solidFill>
                  <a:schemeClr val="bg1"/>
                </a:solidFill>
              </a:rPr>
              <a:t> Pod Podcast - Episode #30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7" name="Graphic 6" descr="Radio microphone with solid fill">
            <a:extLst>
              <a:ext uri="{FF2B5EF4-FFF2-40B4-BE49-F238E27FC236}">
                <a16:creationId xmlns:a16="http://schemas.microsoft.com/office/drawing/2014/main" id="{AAEB9E1F-9DE1-4D57-B303-4C25A786F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60332" y="37578"/>
            <a:ext cx="718030" cy="718030"/>
          </a:xfrm>
          <a:prstGeom prst="rect">
            <a:avLst/>
          </a:prstGeom>
        </p:spPr>
      </p:pic>
      <p:pic>
        <p:nvPicPr>
          <p:cNvPr id="14" name="Graphic 13" descr="Megaphone with solid fill">
            <a:extLst>
              <a:ext uri="{FF2B5EF4-FFF2-40B4-BE49-F238E27FC236}">
                <a16:creationId xmlns:a16="http://schemas.microsoft.com/office/drawing/2014/main" id="{C653BF86-4802-4243-A1A1-3EDC6D7DB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88241" y="7400967"/>
            <a:ext cx="91440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6F5B20-A4D3-4BB9-AFAF-3AAE87725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956" y="7315826"/>
            <a:ext cx="1112304" cy="11123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4A42E5C-FE55-4950-96AC-FCB0FC8F0D0E}"/>
              </a:ext>
            </a:extLst>
          </p:cNvPr>
          <p:cNvSpPr txBox="1"/>
          <p:nvPr/>
        </p:nvSpPr>
        <p:spPr>
          <a:xfrm>
            <a:off x="13451504" y="7438646"/>
            <a:ext cx="1896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Use this QR code to share your experience and perceptions of digital fieldwork. </a:t>
            </a:r>
            <a:endParaRPr lang="en-GB" sz="1400" dirty="0"/>
          </a:p>
        </p:txBody>
      </p:sp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6E1F199D-476E-4805-B6EC-8E728DEF0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38841" y="8552943"/>
            <a:ext cx="914400" cy="9144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40D858C-4C0E-4966-827F-3D0FEFE84126}"/>
              </a:ext>
            </a:extLst>
          </p:cNvPr>
          <p:cNvSpPr txBox="1"/>
          <p:nvPr/>
        </p:nvSpPr>
        <p:spPr>
          <a:xfrm>
            <a:off x="13460557" y="8758433"/>
            <a:ext cx="3419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9"/>
              </a:rPr>
              <a:t>https://arcg.is/0LbCGX</a:t>
            </a:r>
            <a:r>
              <a:rPr lang="en-US" sz="1400" dirty="0"/>
              <a:t> Follow link to see anonymous results from the survey. </a:t>
            </a:r>
            <a:endParaRPr lang="en-GB" sz="14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952253-079A-408B-8557-1AC04D3E197F}"/>
              </a:ext>
            </a:extLst>
          </p:cNvPr>
          <p:cNvSpPr txBox="1"/>
          <p:nvPr/>
        </p:nvSpPr>
        <p:spPr>
          <a:xfrm>
            <a:off x="5560931" y="8402468"/>
            <a:ext cx="6268821" cy="1169551"/>
          </a:xfrm>
          <a:prstGeom prst="rect">
            <a:avLst/>
          </a:prstGeom>
          <a:noFill/>
          <a:ln w="28575">
            <a:solidFill>
              <a:srgbClr val="4DB9A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References </a:t>
            </a:r>
          </a:p>
          <a:p>
            <a:r>
              <a:rPr lang="en-US" sz="800" dirty="0"/>
              <a:t>¹Munge, B., Thomas, G. &amp; Heck, D. 2017. Outdoor Fieldwork in Higher Education: Learning From Multidisciplinary Experience. </a:t>
            </a:r>
            <a:r>
              <a:rPr lang="en-US" sz="800" i="1" dirty="0"/>
              <a:t>Journal of Experiential Education,</a:t>
            </a:r>
            <a:r>
              <a:rPr lang="en-US" sz="800" dirty="0"/>
              <a:t> 41</a:t>
            </a:r>
            <a:r>
              <a:rPr lang="en-US" sz="800" b="1" dirty="0"/>
              <a:t>,</a:t>
            </a:r>
            <a:r>
              <a:rPr lang="en-US" sz="800" dirty="0"/>
              <a:t> 39-53.</a:t>
            </a:r>
          </a:p>
          <a:p>
            <a:r>
              <a:rPr lang="en-US" sz="800" dirty="0"/>
              <a:t>²Smith, D. 2004. Issues and trends in higher education biology fieldwork. </a:t>
            </a:r>
            <a:r>
              <a:rPr lang="en-US" sz="800" i="1" dirty="0"/>
              <a:t>Journal of biological education,</a:t>
            </a:r>
            <a:r>
              <a:rPr lang="en-US" sz="800" dirty="0"/>
              <a:t> 39</a:t>
            </a:r>
            <a:r>
              <a:rPr lang="en-US" sz="800" b="1" dirty="0"/>
              <a:t>,</a:t>
            </a:r>
            <a:r>
              <a:rPr lang="en-US" sz="800" dirty="0"/>
              <a:t> 6-10.</a:t>
            </a:r>
          </a:p>
          <a:p>
            <a:r>
              <a:rPr lang="en-US" sz="800" dirty="0"/>
              <a:t>³Horodyskyj, L. B., Mead, C., </a:t>
            </a:r>
            <a:r>
              <a:rPr lang="en-US" sz="800" dirty="0" err="1"/>
              <a:t>Belinson</a:t>
            </a:r>
            <a:r>
              <a:rPr lang="en-US" sz="800" dirty="0"/>
              <a:t>, Z., </a:t>
            </a:r>
            <a:r>
              <a:rPr lang="en-US" sz="800" dirty="0" err="1"/>
              <a:t>Buxner</a:t>
            </a:r>
            <a:r>
              <a:rPr lang="en-US" sz="800" dirty="0"/>
              <a:t>, S., </a:t>
            </a:r>
            <a:r>
              <a:rPr lang="en-US" sz="800" dirty="0" err="1"/>
              <a:t>Semken</a:t>
            </a:r>
            <a:r>
              <a:rPr lang="en-US" sz="800" dirty="0"/>
              <a:t>, S. &amp; Anbar, A. D. 2018. Habitable Worlds: Delivering on the Promises of Online Education. </a:t>
            </a:r>
            <a:r>
              <a:rPr lang="en-US" sz="800" i="1" dirty="0"/>
              <a:t>Astrobiology,</a:t>
            </a:r>
            <a:r>
              <a:rPr lang="en-US" sz="800" dirty="0"/>
              <a:t> 18</a:t>
            </a:r>
            <a:r>
              <a:rPr lang="en-US" sz="800" b="1" dirty="0"/>
              <a:t>,</a:t>
            </a:r>
            <a:r>
              <a:rPr lang="en-US" sz="800" dirty="0"/>
              <a:t> 86-99.</a:t>
            </a:r>
          </a:p>
          <a:p>
            <a:r>
              <a:rPr lang="en-US" sz="800" dirty="0"/>
              <a:t>⁴Beltran, R. S., </a:t>
            </a:r>
            <a:r>
              <a:rPr lang="en-US" sz="800" dirty="0" err="1"/>
              <a:t>Marnocha</a:t>
            </a:r>
            <a:r>
              <a:rPr lang="en-US" sz="800" dirty="0"/>
              <a:t>, E., Race, A., </a:t>
            </a:r>
            <a:r>
              <a:rPr lang="en-US" sz="800" dirty="0" err="1"/>
              <a:t>Croll</a:t>
            </a:r>
            <a:r>
              <a:rPr lang="en-US" sz="800" dirty="0"/>
              <a:t>, D. A., Dayton, G. H. &amp; </a:t>
            </a:r>
            <a:r>
              <a:rPr lang="en-US" sz="800" dirty="0" err="1"/>
              <a:t>Zavaleta</a:t>
            </a:r>
            <a:r>
              <a:rPr lang="en-US" sz="800" dirty="0"/>
              <a:t>, E. S. 2020. Field courses narrow demographic achievement gaps in ecology and evolutionary biology. </a:t>
            </a:r>
            <a:r>
              <a:rPr lang="en-US" sz="800" i="1" dirty="0"/>
              <a:t>Ecology and Evolution,</a:t>
            </a:r>
            <a:r>
              <a:rPr lang="en-US" sz="800" dirty="0"/>
              <a:t> 10</a:t>
            </a:r>
            <a:r>
              <a:rPr lang="en-US" sz="800" b="1" dirty="0"/>
              <a:t>,</a:t>
            </a:r>
            <a:r>
              <a:rPr lang="en-US" sz="800" dirty="0"/>
              <a:t> 5184-5196.</a:t>
            </a:r>
          </a:p>
        </p:txBody>
      </p:sp>
      <p:pic>
        <p:nvPicPr>
          <p:cNvPr id="93" name="Graphic 92" descr="Shoe footprints with solid fill">
            <a:extLst>
              <a:ext uri="{FF2B5EF4-FFF2-40B4-BE49-F238E27FC236}">
                <a16:creationId xmlns:a16="http://schemas.microsoft.com/office/drawing/2014/main" id="{CA96C861-4B64-475C-9168-1DF367C38E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076648" y="5790007"/>
            <a:ext cx="914400" cy="91440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9A23999D-A722-41AA-ADBE-2160BC607E36}"/>
              </a:ext>
            </a:extLst>
          </p:cNvPr>
          <p:cNvSpPr txBox="1"/>
          <p:nvPr/>
        </p:nvSpPr>
        <p:spPr>
          <a:xfrm>
            <a:off x="11977439" y="6067923"/>
            <a:ext cx="434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12"/>
              </a:rPr>
              <a:t>https://arcg.is/10zLmO0</a:t>
            </a:r>
            <a:r>
              <a:rPr lang="en-US" sz="1400" dirty="0"/>
              <a:t> Follow link to go on your own digital fieldwork experience to </a:t>
            </a:r>
            <a:r>
              <a:rPr lang="en-US" sz="1400" dirty="0" err="1"/>
              <a:t>Druridge</a:t>
            </a:r>
            <a:r>
              <a:rPr lang="en-US" sz="1400" dirty="0"/>
              <a:t> Bay sand dunes. </a:t>
            </a:r>
            <a:endParaRPr lang="en-GB" sz="1400" dirty="0"/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A3DADA0E-EF27-43E9-99DE-B8C63D17BD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8050864"/>
              </p:ext>
            </p:extLst>
          </p:nvPr>
        </p:nvGraphicFramePr>
        <p:xfrm>
          <a:off x="5678488" y="2450000"/>
          <a:ext cx="5711823" cy="539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C5F791B-2D37-4E6E-81C4-2EF7EFAF34C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5445" t="23078"/>
          <a:stretch/>
        </p:blipFill>
        <p:spPr>
          <a:xfrm>
            <a:off x="12089167" y="2537264"/>
            <a:ext cx="4643093" cy="27112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4466E96-4EFC-4831-853B-8E25C95ED6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052370" y="10147"/>
            <a:ext cx="718030" cy="74219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D26A433-FDC6-4028-B7CB-29665CEAE9E7}"/>
              </a:ext>
            </a:extLst>
          </p:cNvPr>
          <p:cNvSpPr txBox="1"/>
          <p:nvPr/>
        </p:nvSpPr>
        <p:spPr>
          <a:xfrm rot="16200000">
            <a:off x="-2833721" y="5865516"/>
            <a:ext cx="6304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914D"/>
                </a:solidFill>
              </a:rPr>
              <a:t>Sharing Y4   </a:t>
            </a:r>
            <a:r>
              <a:rPr lang="en-US" sz="1400" b="1" dirty="0">
                <a:solidFill>
                  <a:srgbClr val="3E9FBD"/>
                </a:solidFill>
              </a:rPr>
              <a:t>Evaluation Y3          </a:t>
            </a:r>
            <a:r>
              <a:rPr lang="en-US" sz="1400" b="1" dirty="0">
                <a:solidFill>
                  <a:srgbClr val="4DB9AF"/>
                </a:solidFill>
              </a:rPr>
              <a:t>Design Y2              </a:t>
            </a:r>
            <a:r>
              <a:rPr lang="en-US" sz="1400" b="1" dirty="0">
                <a:solidFill>
                  <a:srgbClr val="F7AF1E"/>
                </a:solidFill>
              </a:rPr>
              <a:t>Exploration Y1</a:t>
            </a:r>
            <a:endParaRPr lang="en-GB" sz="1400" b="1" dirty="0">
              <a:solidFill>
                <a:srgbClr val="F7AF1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92D34A-3262-4FF2-801C-9CC9622842B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2187" y="4403528"/>
            <a:ext cx="4087807" cy="49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61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0af4fd54-b4d3-40d4-9867-a7b5752db5f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752E067AC8E4887EE42D2725A8328" ma:contentTypeVersion="10" ma:contentTypeDescription="Create a new document." ma:contentTypeScope="" ma:versionID="15f682d8e3c4b1f0fbab7efc10a923dc">
  <xsd:schema xmlns:xsd="http://www.w3.org/2001/XMLSchema" xmlns:xs="http://www.w3.org/2001/XMLSchema" xmlns:p="http://schemas.microsoft.com/office/2006/metadata/properties" xmlns:ns2="ef6794c4-9278-43c5-b03c-4ffd80cfd7c1" xmlns:ns3="d4e07136-391e-4ba4-8966-f58ba7a8f7d1" targetNamespace="http://schemas.microsoft.com/office/2006/metadata/properties" ma:root="true" ma:fieldsID="7e20fb1aac8733dd018960eefce03de9" ns2:_="" ns3:_="">
    <xsd:import namespace="ef6794c4-9278-43c5-b03c-4ffd80cfd7c1"/>
    <xsd:import namespace="d4e07136-391e-4ba4-8966-f58ba7a8f7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794c4-9278-43c5-b03c-4ffd80cfd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07136-391e-4ba4-8966-f58ba7a8f7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BF4447-6ECF-457A-BF2F-2D62C89E91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D2F1E9-D8EC-49F8-A433-9B6D612C6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6794c4-9278-43c5-b03c-4ffd80cfd7c1"/>
    <ds:schemaRef ds:uri="d4e07136-391e-4ba4-8966-f58ba7a8f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23F7D8-2AA3-49F0-8DA1-D45A509F1EB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</TotalTime>
  <Words>611</Words>
  <Application>Microsoft Office PowerPoint</Application>
  <PresentationFormat>Custom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Janine Maddison (PGR)</dc:creator>
  <cp:lastModifiedBy>Trevor.Collins</cp:lastModifiedBy>
  <cp:revision>14</cp:revision>
  <dcterms:created xsi:type="dcterms:W3CDTF">2021-06-08T09:45:52Z</dcterms:created>
  <dcterms:modified xsi:type="dcterms:W3CDTF">2021-06-27T15:28:04Z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0x010100CE1752E067AC8E4887EE42D2725A8328</vt:lpwstr>
  </property>
</Properties>
</file>