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  <p:sldMasterId id="2147483709" r:id="rId5"/>
  </p:sldMasterIdLst>
  <p:notesMasterIdLst>
    <p:notesMasterId r:id="rId7"/>
  </p:notesMasterIdLst>
  <p:sldIdLst>
    <p:sldId id="261" r:id="rId6"/>
  </p:sldIdLst>
  <p:sldSz cx="9144000" cy="5143500" type="screen16x9"/>
  <p:notesSz cx="6858000" cy="9144000"/>
  <p:custDataLst>
    <p:tags r:id="rId8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059"/>
    <a:srgbClr val="377830"/>
    <a:srgbClr val="1D77FE"/>
    <a:srgbClr val="BE570E"/>
    <a:srgbClr val="6D2601"/>
    <a:srgbClr val="F39959"/>
    <a:srgbClr val="F09ED2"/>
    <a:srgbClr val="00C0B5"/>
    <a:srgbClr val="00434F"/>
    <a:srgbClr val="0669F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328D24-4BE7-4422-985C-F4104C85C095}" v="20" dt="2021-06-28T16:59:27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65D1-09F0-4F3B-8A24-D1993AC9C617}" type="datetimeFigureOut">
              <a:rPr lang="en-GB" smtClean="0"/>
              <a:t>29/06/2021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CC2F7-CEBA-4292-8D5B-B5693DC78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7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304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Col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6282-696E-4BC8-B8B0-F336AA0FA017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74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369219"/>
            <a:ext cx="8402400" cy="2888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7AD8-1FCE-4D4C-86B9-3F1377F62059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15800" y="4361092"/>
            <a:ext cx="2057400" cy="273844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89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EC0E44-31DD-4789-86DE-B6E31155F116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62B8-D7ED-4B07-9A04-1E3FEAB2A48C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26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(Insert 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6282-696E-4BC8-B8B0-F336AA0FA017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491796-214B-45DE-99F8-B1AF36C957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958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903D7F4-2AD2-4C9C-9330-C03E0E70D3F1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C485A-CFD1-4426-A587-FCC12D6AD237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16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(Insert 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04E3C7-3434-41F6-8009-C52959A159FA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58EBCF5-E0AC-439B-A35D-E3E7670649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7906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80400"/>
            <a:ext cx="5259600" cy="110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825200"/>
            <a:ext cx="5259600" cy="250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6329-32E5-45D1-A44F-3528B41BEAB5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F8083C25-9322-4123-BA6A-1F002C5AC1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500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075">
                <a:moveTo>
                  <a:pt x="0" y="5143500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4350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073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3E6F-F562-4865-866C-DA32BD244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901-F037-4335-90F2-449535D19421}" type="datetime1">
              <a:rPr lang="en-GB" smtClean="0"/>
              <a:t>29/06/2021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26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A0A7-EE55-43F8-B9FF-48474BF01C62}" type="datetime1">
              <a:rPr lang="en-GB" smtClean="0"/>
              <a:t>29/06/2021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4EC5BB-E888-4D27-BEC1-966A6DA6EA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600" y="1369219"/>
            <a:ext cx="4143600" cy="28884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54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913EE-2727-4AD5-A4F4-2BB171BD1452}"/>
              </a:ext>
            </a:extLst>
          </p:cNvPr>
          <p:cNvSpPr/>
          <p:nvPr userDrawn="1"/>
        </p:nvSpPr>
        <p:spPr>
          <a:xfrm>
            <a:off x="0" y="0"/>
            <a:ext cx="9144000" cy="42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8CD2CEE-C7C6-454F-BABA-D3C681293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800" y="335674"/>
            <a:ext cx="8402400" cy="3553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179F0-3632-4679-B6A5-46A0CB57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1A33-3FCE-4155-9EE2-6FE5EF3C5DC7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D66F0-0409-41B5-8F0F-17515FC2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F6746-0473-414F-B00B-B9833570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AB8804-944C-44FE-AC90-21977F1B78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add</a:t>
            </a:r>
            <a:br>
              <a:rPr lang="en-US"/>
            </a:br>
            <a:r>
              <a:rPr lang="en-US"/>
              <a:t>image caption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99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66FB1-7EB8-48D4-BBC6-25C76E69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9515F-EF3A-4544-A4C7-DB909F882D02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8E062-8FFD-4BEA-9E4D-0665BABE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1732-3E34-49BE-8B77-1A0F750E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DD2EA03-0958-4D81-9330-2608322C4F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26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full bleed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52A7153-D257-4B24-9EEA-C9A3F1D1E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add</a:t>
            </a:r>
            <a:br>
              <a:rPr lang="en-US"/>
            </a:br>
            <a:r>
              <a:rPr lang="en-US"/>
              <a:t>image caption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64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244F-AB7D-4A1B-B659-7C45DEE6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1212D-E935-40DA-A8C3-8B44174E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22975-2842-4F46-9E3A-BD83A4AB70A7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84AF7-63FF-4F17-8CEC-05F9D0F11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3E4AC-67E3-4249-9DF5-A4C70E5F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2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926B6-9036-4126-AE1F-8A37EA53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E109-D549-48E1-9AC0-88A28FCC05A2}" type="datetime1">
              <a:rPr lang="en-GB" smtClean="0"/>
              <a:t>29/06/2021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A293D-86F4-467C-A6B2-024611FA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9A11-3108-4192-81AD-C415E054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658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Col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6282-696E-4BC8-B8B0-F336AA0FA017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277E6E-6749-489A-9A65-DFF1D7BE3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94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369219"/>
            <a:ext cx="840240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7AD8-1FCE-4D4C-86B9-3F1377F62059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15800" y="4361092"/>
            <a:ext cx="2057400" cy="273844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CA71D4C-4E38-4C89-BA97-B1164C5629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25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Imag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EC0E44-31DD-4789-86DE-B6E31155F116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62B8-D7ED-4B07-9A04-1E3FEAB2A48C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DF8A60B-18B3-4375-8126-BA1CAD983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90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(Insert 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6282-696E-4BC8-B8B0-F336AA0FA017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491796-214B-45DE-99F8-B1AF36C957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D0CA07-D562-4C40-91D0-B5D7D2A719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90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903D7F4-2AD2-4C9C-9330-C03E0E70D3F1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C485A-CFD1-4426-A587-FCC12D6AD237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D0FA054-D85A-4698-B6FD-DEAB1EBB1A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tx1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2299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(Insert 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04E3C7-3434-41F6-8009-C52959A159FA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58EBCF5-E0AC-439B-A35D-E3E7670649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05A56F-2D56-478C-8B76-D1EA61ECFB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tx1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288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80400"/>
            <a:ext cx="5259600" cy="110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825200"/>
            <a:ext cx="5259600" cy="250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6329-32E5-45D1-A44F-3528B41BEAB5}" type="datetime1">
              <a:rPr lang="en-GB" smtClean="0"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F8083C25-9322-4123-BA6A-1F002C5AC1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500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075">
                <a:moveTo>
                  <a:pt x="0" y="5143500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4350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F13CC3-B662-4B3A-A205-A8D9CDF0B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975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3E6F-F562-4865-866C-DA32BD244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901-F037-4335-90F2-449535D19421}" type="datetime1">
              <a:rPr lang="en-GB" smtClean="0"/>
              <a:t>29/06/2021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8D725C-AAE9-4CDB-935D-B0DA1E354C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494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A0A7-EE55-43F8-B9FF-48474BF01C62}" type="datetime1">
              <a:rPr lang="en-GB" smtClean="0"/>
              <a:t>29/06/2021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4EC5BB-E888-4D27-BEC1-966A6DA6EA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600" y="1369219"/>
            <a:ext cx="4143600" cy="28884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2BAE0BB-4BE9-4013-AF3D-6E35AC4026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367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8CD2CEE-C7C6-454F-BABA-D3C681293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800" y="335674"/>
            <a:ext cx="8402400" cy="3553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179F0-3632-4679-B6A5-46A0CB57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A1A33-3FCE-4155-9EE2-6FE5EF3C5DC7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D66F0-0409-41B5-8F0F-17515FC2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F6746-0473-414F-B00B-B9833570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58813F-CBC4-43D6-900B-5F80FF478B19}"/>
              </a:ext>
            </a:extLst>
          </p:cNvPr>
          <p:cNvSpPr/>
          <p:nvPr userDrawn="1"/>
        </p:nvSpPr>
        <p:spPr>
          <a:xfrm>
            <a:off x="0" y="0"/>
            <a:ext cx="9144000" cy="42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37F3769-E705-45F8-B619-2787E8777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113D54-2F93-4A2E-8BB5-789218AEBA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add</a:t>
            </a:r>
            <a:br>
              <a:rPr lang="en-US"/>
            </a:br>
            <a:r>
              <a:rPr lang="en-US"/>
              <a:t>image caption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95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66FB1-7EB8-48D4-BBC6-25C76E69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9515F-EF3A-4544-A4C7-DB909F882D02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8E062-8FFD-4BEA-9E4D-0665BABE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1732-3E34-49BE-8B77-1A0F750E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DD2EA03-0958-4D81-9330-2608322C4F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26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full bleed picture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FDD3E05-6D12-46A2-94B1-792D69D6D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69A0CDB-B305-4654-820B-083E7FB4B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add</a:t>
            </a:r>
            <a:br>
              <a:rPr lang="en-US"/>
            </a:br>
            <a:r>
              <a:rPr lang="en-US"/>
              <a:t>image caption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2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244F-AB7D-4A1B-B659-7C45DEE6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1212D-E935-40DA-A8C3-8B44174E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22975-2842-4F46-9E3A-BD83A4AB70A7}" type="datetime1">
              <a:rPr lang="en-GB" smtClean="0"/>
              <a:t>29/06/2021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84AF7-63FF-4F17-8CEC-05F9D0F11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3E4AC-67E3-4249-9DF5-A4C70E5F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CC63C9E-7E1E-4F20-85EA-9038E01282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578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926B6-9036-4126-AE1F-8A37EA53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E109-D549-48E1-9AC0-88A28FCC05A2}" type="datetime1">
              <a:rPr lang="en-GB" smtClean="0"/>
              <a:t>29/06/2021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A293D-86F4-467C-A6B2-024611FA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9A11-3108-4192-81AD-C415E054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1A8CC2A1-E9A8-4F00-A0F1-04D3A857FD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accent4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/>
              <a:t>bristol.ac.uk/&lt;add </a:t>
            </a:r>
            <a:r>
              <a:rPr lang="en-US" err="1"/>
              <a:t>url</a:t>
            </a:r>
            <a:r>
              <a:rPr lang="en-US"/>
              <a:t>&gt;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16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C7EFF-4B85-47B4-9AEE-BAC2AEA4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E355A-FC37-40C1-881B-11D9A87A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C79F3-7BFD-4B2B-9937-D0CB01C01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0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4D2579E-D2B3-420A-972D-0CF396453095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D257-02C6-4B88-B728-A31860AD3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15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1B7CE-A778-4036-BB74-3EFF1FE74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1627" y="4771676"/>
            <a:ext cx="540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0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4" r:id="rId2"/>
    <p:sldLayoutId id="2147483670" r:id="rId3"/>
    <p:sldLayoutId id="2147483669" r:id="rId4"/>
    <p:sldLayoutId id="2147483672" r:id="rId5"/>
    <p:sldLayoutId id="2147483671" r:id="rId6"/>
    <p:sldLayoutId id="2147483673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Rockwell" panose="02060603020205020403" pitchFamily="18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85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85000"/>
        <a:buFont typeface="Wingdings" panose="05000000000000000000" pitchFamily="2" charset="2"/>
        <a:buChar char="Ø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C7EFF-4B85-47B4-9AEE-BAC2AEA4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E355A-FC37-40C1-881B-11D9A87A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C79F3-7BFD-4B2B-9937-D0CB01C01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0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4D2579E-D2B3-420A-972D-0CF396453095}" type="datetime1">
              <a:rPr lang="en-GB" smtClean="0"/>
              <a:pPr/>
              <a:t>29/06/2021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D257-02C6-4B88-B728-A31860AD3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15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1B7CE-A778-4036-BB74-3EFF1FE74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1627" y="4771676"/>
            <a:ext cx="540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DE1CF8-1877-4310-8670-A269E8016C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21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6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Rockwell" panose="02060603020205020403" pitchFamily="18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85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85000"/>
        <a:buFont typeface="Wingdings" panose="05000000000000000000" pitchFamily="2" charset="2"/>
        <a:buChar char="Ø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ristol.ac.uk/dual-video-lab" TargetMode="External"/><Relationship Id="rId3" Type="http://schemas.openxmlformats.org/officeDocument/2006/relationships/video" Target="../media/media1.mp4"/><Relationship Id="rId7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tags" Target="../tags/tag2.xml"/><Relationship Id="rId6" Type="http://schemas.openxmlformats.org/officeDocument/2006/relationships/hyperlink" Target="mailto:joel.ross@bristol.ac.uk" TargetMode="External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11.sv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B13D6AD2-9E0F-45BD-A12F-810A969BA64B}"/>
              </a:ext>
            </a:extLst>
          </p:cNvPr>
          <p:cNvSpPr txBox="1"/>
          <p:nvPr/>
        </p:nvSpPr>
        <p:spPr>
          <a:xfrm>
            <a:off x="86041" y="2498579"/>
            <a:ext cx="4427967" cy="1696743"/>
          </a:xfrm>
          <a:prstGeom prst="rect">
            <a:avLst/>
          </a:prstGeom>
          <a:noFill/>
          <a:ln cap="flat">
            <a:solidFill>
              <a:srgbClr val="377830"/>
            </a:solidFill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endParaRPr lang="en-GB" sz="1200">
              <a:solidFill>
                <a:srgbClr val="37783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rgbClr val="37783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F37ED1-B240-4EAB-A716-CF696769065A}"/>
              </a:ext>
            </a:extLst>
          </p:cNvPr>
          <p:cNvSpPr txBox="1"/>
          <p:nvPr/>
        </p:nvSpPr>
        <p:spPr>
          <a:xfrm>
            <a:off x="86041" y="765092"/>
            <a:ext cx="4418308" cy="1642360"/>
          </a:xfrm>
          <a:prstGeom prst="rect">
            <a:avLst/>
          </a:prstGeom>
          <a:noFill/>
          <a:ln cap="flat">
            <a:solidFill>
              <a:srgbClr val="772059"/>
            </a:solidFill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endParaRPr lang="en-GB" sz="1200">
              <a:solidFill>
                <a:srgbClr val="772059"/>
              </a:solidFill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891942-C466-44CE-84FD-B5F5D597703D}"/>
              </a:ext>
            </a:extLst>
          </p:cNvPr>
          <p:cNvSpPr txBox="1"/>
          <p:nvPr/>
        </p:nvSpPr>
        <p:spPr>
          <a:xfrm>
            <a:off x="4638930" y="520111"/>
            <a:ext cx="4421313" cy="1307874"/>
          </a:xfrm>
          <a:prstGeom prst="rect">
            <a:avLst/>
          </a:prstGeom>
          <a:noFill/>
          <a:ln cap="flat">
            <a:solidFill>
              <a:srgbClr val="BE570E"/>
            </a:solidFill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200">
              <a:solidFill>
                <a:srgbClr val="BE570E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713479-4532-470D-8670-897E625E6A44}"/>
              </a:ext>
            </a:extLst>
          </p:cNvPr>
          <p:cNvSpPr txBox="1"/>
          <p:nvPr/>
        </p:nvSpPr>
        <p:spPr>
          <a:xfrm>
            <a:off x="4643847" y="798757"/>
            <a:ext cx="4421313" cy="1022221"/>
          </a:xfrm>
          <a:prstGeom prst="rect">
            <a:avLst/>
          </a:prstGeom>
          <a:noFill/>
          <a:ln cap="flat">
            <a:noFill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BE570E"/>
                </a:solidFill>
              </a:rPr>
              <a:t>Students tested and shaped development via surveys</a:t>
            </a:r>
            <a:endParaRPr lang="en-US"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BE570E"/>
                </a:solidFill>
              </a:rPr>
              <a:t>Multiple cycles of development and improvement</a:t>
            </a:r>
            <a:endParaRPr lang="en-GB" sz="1200">
              <a:solidFill>
                <a:srgbClr val="BE570E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BE570E"/>
                </a:solidFill>
              </a:rPr>
              <a:t>Digital Education Office provided web development and expertise</a:t>
            </a:r>
            <a:endParaRPr lang="en-GB" sz="1200">
              <a:solidFill>
                <a:srgbClr val="BE570E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BE570E"/>
                </a:solidFill>
              </a:rPr>
              <a:t>Academic community provided underpinning science</a:t>
            </a:r>
            <a:endParaRPr lang="en-GB" sz="1200">
              <a:solidFill>
                <a:srgbClr val="BE570E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>
              <a:solidFill>
                <a:srgbClr val="BE570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B4C60E-BD8F-440F-8B3C-59007C77757E}"/>
              </a:ext>
            </a:extLst>
          </p:cNvPr>
          <p:cNvSpPr txBox="1"/>
          <p:nvPr/>
        </p:nvSpPr>
        <p:spPr>
          <a:xfrm>
            <a:off x="4643844" y="1923781"/>
            <a:ext cx="4421313" cy="1337266"/>
          </a:xfrm>
          <a:prstGeom prst="rect">
            <a:avLst/>
          </a:prstGeom>
          <a:noFill/>
          <a:ln cap="flat">
            <a:solidFill>
              <a:srgbClr val="0070C0"/>
            </a:solidFill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endParaRPr lang="en-GB" sz="1200">
              <a:solidFill>
                <a:srgbClr val="0070C0"/>
              </a:solidFill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C2FFB-9DE3-4413-9CC6-0C59E2CF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17" y="0"/>
            <a:ext cx="9147834" cy="47858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GB">
                <a:solidFill>
                  <a:srgbClr val="C00000"/>
                </a:solidFill>
                <a:latin typeface="Rockwell"/>
              </a:rPr>
              <a:t>Dual stream video for online lab augmentation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83EF7-C6F6-47D7-A6A4-CB8010F8B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7" y="455834"/>
            <a:ext cx="4677606" cy="254588"/>
          </a:xfrm>
          <a:noFill/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GB" sz="1200" b="1">
                <a:solidFill>
                  <a:srgbClr val="C00000"/>
                </a:solidFill>
                <a:latin typeface="Arial"/>
                <a:cs typeface="Arial"/>
              </a:rPr>
              <a:t>J. Ross, P. Uglow, C. </a:t>
            </a:r>
            <a:r>
              <a:rPr lang="en-GB" sz="1200" b="1" err="1">
                <a:solidFill>
                  <a:srgbClr val="C00000"/>
                </a:solidFill>
                <a:latin typeface="Arial"/>
                <a:cs typeface="Arial"/>
              </a:rPr>
              <a:t>Tseloudi</a:t>
            </a:r>
            <a:r>
              <a:rPr lang="en-GB" sz="1200" b="1">
                <a:solidFill>
                  <a:srgbClr val="C00000"/>
                </a:solidFill>
                <a:latin typeface="Arial"/>
                <a:cs typeface="Arial"/>
              </a:rPr>
              <a:t>,  M. </a:t>
            </a:r>
            <a:r>
              <a:rPr lang="en-GB" sz="1200" b="1" err="1">
                <a:solidFill>
                  <a:srgbClr val="C00000"/>
                </a:solidFill>
                <a:latin typeface="Arial"/>
                <a:cs typeface="Arial"/>
              </a:rPr>
              <a:t>Nutbeem</a:t>
            </a:r>
            <a:r>
              <a:rPr lang="en-GB" sz="1200" b="1">
                <a:solidFill>
                  <a:srgbClr val="C00000"/>
                </a:solidFill>
                <a:latin typeface="Arial"/>
                <a:cs typeface="Arial"/>
              </a:rPr>
              <a:t> and S. </a:t>
            </a:r>
            <a:r>
              <a:rPr lang="en-GB" sz="1200" b="1" err="1">
                <a:solidFill>
                  <a:srgbClr val="C00000"/>
                </a:solidFill>
                <a:latin typeface="Arial"/>
                <a:cs typeface="Arial"/>
              </a:rPr>
              <a:t>Lancastle</a:t>
            </a:r>
            <a:endParaRPr lang="en-GB" sz="1200" b="1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ADEB8A-F28F-4EAD-B80D-F651503EE899}"/>
              </a:ext>
            </a:extLst>
          </p:cNvPr>
          <p:cNvSpPr txBox="1"/>
          <p:nvPr/>
        </p:nvSpPr>
        <p:spPr>
          <a:xfrm>
            <a:off x="4630737" y="4787407"/>
            <a:ext cx="44263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400"/>
              <a:t>Any questions? Contact </a:t>
            </a:r>
            <a:r>
              <a:rPr lang="en-GB" sz="1400">
                <a:hlinkClick r:id="rId6"/>
              </a:rPr>
              <a:t>joel.ross@bristol.ac.uk</a:t>
            </a:r>
            <a:r>
              <a:rPr lang="en-GB" sz="1400"/>
              <a:t>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32E57E-53A7-450B-8240-684FA403CB7F}"/>
              </a:ext>
            </a:extLst>
          </p:cNvPr>
          <p:cNvSpPr txBox="1"/>
          <p:nvPr/>
        </p:nvSpPr>
        <p:spPr>
          <a:xfrm>
            <a:off x="86041" y="1043068"/>
            <a:ext cx="3126222" cy="1360218"/>
          </a:xfrm>
          <a:prstGeom prst="rect">
            <a:avLst/>
          </a:prstGeom>
          <a:noFill/>
          <a:ln cap="flat">
            <a:noFill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772059"/>
                </a:solidFill>
              </a:rPr>
              <a:t>Diverse student circumstances, labs </a:t>
            </a:r>
          </a:p>
          <a:p>
            <a:r>
              <a:rPr lang="en-GB" sz="1200">
                <a:solidFill>
                  <a:srgbClr val="772059"/>
                </a:solidFill>
              </a:rPr>
              <a:t>    shut around the UK</a:t>
            </a:r>
            <a:endParaRPr lang="en-GB" sz="1200">
              <a:solidFill>
                <a:srgbClr val="772059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772059"/>
                </a:solidFill>
              </a:rPr>
              <a:t>Replace an on-campus lab offering</a:t>
            </a:r>
            <a:endParaRPr lang="en-GB" sz="1200">
              <a:solidFill>
                <a:srgbClr val="772059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772059"/>
                </a:solidFill>
              </a:rPr>
              <a:t>Video lab solution providing interactive choice of view</a:t>
            </a:r>
            <a:endParaRPr lang="en-GB" sz="1200">
              <a:solidFill>
                <a:srgbClr val="772059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772059"/>
                </a:solidFill>
              </a:rPr>
              <a:t>Compatible with a wide selection of hardware</a:t>
            </a:r>
            <a:endParaRPr lang="en-GB" sz="1200">
              <a:solidFill>
                <a:srgbClr val="772059"/>
              </a:solidFill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CFDDDB-7274-431B-9762-7E3EFB0A3248}"/>
              </a:ext>
            </a:extLst>
          </p:cNvPr>
          <p:cNvSpPr txBox="1"/>
          <p:nvPr/>
        </p:nvSpPr>
        <p:spPr>
          <a:xfrm>
            <a:off x="4643848" y="2215704"/>
            <a:ext cx="4421313" cy="1038620"/>
          </a:xfrm>
          <a:prstGeom prst="rect">
            <a:avLst/>
          </a:prstGeom>
          <a:noFill/>
          <a:ln cap="flat">
            <a:noFill/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0070C0"/>
                </a:solidFill>
              </a:rPr>
              <a:t>76% of student survey responses suggest a preference for multi-feed video</a:t>
            </a:r>
            <a:endParaRPr lang="en-GB" sz="1200">
              <a:solidFill>
                <a:srgbClr val="0070C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0070C0"/>
                </a:solidFill>
              </a:rPr>
              <a:t>96% of student responses suggest an increased likelihood to engage with whole video</a:t>
            </a:r>
            <a:endParaRPr lang="en-GB" sz="1200">
              <a:solidFill>
                <a:srgbClr val="0070C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>
                <a:solidFill>
                  <a:srgbClr val="0070C0"/>
                </a:solidFill>
              </a:rPr>
              <a:t>95% of student responses suggest no technical difficulties</a:t>
            </a:r>
            <a:endParaRPr lang="en-GB" sz="1200">
              <a:solidFill>
                <a:srgbClr val="0070C0"/>
              </a:solidFill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1B7151-CF33-47DD-9D6F-AA3BDC17C977}"/>
              </a:ext>
            </a:extLst>
          </p:cNvPr>
          <p:cNvSpPr txBox="1"/>
          <p:nvPr/>
        </p:nvSpPr>
        <p:spPr>
          <a:xfrm>
            <a:off x="86943" y="2779700"/>
            <a:ext cx="2761078" cy="1418532"/>
          </a:xfrm>
          <a:prstGeom prst="rect">
            <a:avLst/>
          </a:prstGeom>
          <a:noFill/>
          <a:ln cap="flat">
            <a:solidFill>
              <a:srgbClr val="377830"/>
            </a:solidFill>
            <a:miter lim="800000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Dual-stream video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User choice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Integrated captioning 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Robust to bandwidth variations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Integrated into VLE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solidFill>
                  <a:srgbClr val="377830"/>
                </a:solidFill>
              </a:rPr>
              <a:t>Facilitates inclusion and diverse student situations</a:t>
            </a:r>
            <a:endParaRPr lang="en-GB" sz="1200" dirty="0">
              <a:solidFill>
                <a:srgbClr val="37783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37783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D9F7BB-EB20-4E3F-A07C-94CFC15AF1FC}"/>
              </a:ext>
            </a:extLst>
          </p:cNvPr>
          <p:cNvSpPr txBox="1"/>
          <p:nvPr/>
        </p:nvSpPr>
        <p:spPr>
          <a:xfrm>
            <a:off x="4643847" y="1936205"/>
            <a:ext cx="4421313" cy="27699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C4EBA-3D10-4714-BB5B-A0D1E1965F75}"/>
              </a:ext>
            </a:extLst>
          </p:cNvPr>
          <p:cNvSpPr txBox="1"/>
          <p:nvPr/>
        </p:nvSpPr>
        <p:spPr>
          <a:xfrm>
            <a:off x="4643844" y="517828"/>
            <a:ext cx="4421314" cy="276999"/>
          </a:xfrm>
          <a:prstGeom prst="rect">
            <a:avLst/>
          </a:prstGeom>
          <a:solidFill>
            <a:srgbClr val="BE570E"/>
          </a:solidFill>
          <a:ln>
            <a:solidFill>
              <a:srgbClr val="BE570E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solidFill>
                  <a:schemeClr val="bg1"/>
                </a:solidFill>
                <a:ea typeface="+mn-lt"/>
                <a:cs typeface="+mn-lt"/>
              </a:rPr>
              <a:t>Co-development </a:t>
            </a:r>
            <a:endParaRPr lang="en-GB" sz="12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DCC512-91F3-40D3-A480-DC746999C5E8}"/>
              </a:ext>
            </a:extLst>
          </p:cNvPr>
          <p:cNvSpPr txBox="1"/>
          <p:nvPr/>
        </p:nvSpPr>
        <p:spPr>
          <a:xfrm>
            <a:off x="90481" y="766305"/>
            <a:ext cx="4415103" cy="276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772059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solidFill>
                  <a:schemeClr val="bg1"/>
                </a:solidFill>
                <a:ea typeface="+mn-lt"/>
                <a:cs typeface="+mn-lt"/>
              </a:rPr>
              <a:t>Requirements</a:t>
            </a:r>
            <a:endParaRPr lang="en-GB" sz="12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23" name="Orange Speech Bubble">
            <a:extLst>
              <a:ext uri="{FF2B5EF4-FFF2-40B4-BE49-F238E27FC236}">
                <a16:creationId xmlns:a16="http://schemas.microsoft.com/office/drawing/2014/main" id="{0FF71AF1-D0A0-454C-BD2A-81FD40747CED}"/>
              </a:ext>
            </a:extLst>
          </p:cNvPr>
          <p:cNvSpPr/>
          <p:nvPr/>
        </p:nvSpPr>
        <p:spPr>
          <a:xfrm>
            <a:off x="6379515" y="3492890"/>
            <a:ext cx="915194" cy="1307872"/>
          </a:xfrm>
          <a:prstGeom prst="wedgeRoundRectCallout">
            <a:avLst>
              <a:gd name="adj1" fmla="val -332"/>
              <a:gd name="adj2" fmla="val -63492"/>
              <a:gd name="adj3" fmla="val 16667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“Very good idea. Ten points to Gryffindor”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22" name="Pink Speech Bubble">
            <a:extLst>
              <a:ext uri="{FF2B5EF4-FFF2-40B4-BE49-F238E27FC236}">
                <a16:creationId xmlns:a16="http://schemas.microsoft.com/office/drawing/2014/main" id="{420EF611-4CFF-48A0-9897-6C29C0FA32D6}"/>
              </a:ext>
            </a:extLst>
          </p:cNvPr>
          <p:cNvSpPr/>
          <p:nvPr/>
        </p:nvSpPr>
        <p:spPr>
          <a:xfrm>
            <a:off x="4630737" y="3492889"/>
            <a:ext cx="1665244" cy="1307873"/>
          </a:xfrm>
          <a:prstGeom prst="wedgeRoundRectCallout">
            <a:avLst>
              <a:gd name="adj1" fmla="val -3549"/>
              <a:gd name="adj2" fmla="val -63970"/>
              <a:gd name="adj3" fmla="val 16667"/>
            </a:avLst>
          </a:prstGeom>
          <a:solidFill>
            <a:srgbClr val="37783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</a:rPr>
              <a:t>“I like the variety of being able to switch as it mimics being in a real lab where you would be looking at different things as and when you choose”</a:t>
            </a:r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7" name="Aqua Speech Bubble">
            <a:extLst>
              <a:ext uri="{FF2B5EF4-FFF2-40B4-BE49-F238E27FC236}">
                <a16:creationId xmlns:a16="http://schemas.microsoft.com/office/drawing/2014/main" id="{6A04F0A7-3108-4300-BA1E-024DA451E5B4}"/>
              </a:ext>
            </a:extLst>
          </p:cNvPr>
          <p:cNvSpPr/>
          <p:nvPr/>
        </p:nvSpPr>
        <p:spPr>
          <a:xfrm>
            <a:off x="7391690" y="3486167"/>
            <a:ext cx="1665366" cy="1307872"/>
          </a:xfrm>
          <a:prstGeom prst="wedgeRoundRectCallout">
            <a:avLst>
              <a:gd name="adj1" fmla="val 2215"/>
              <a:gd name="adj2" fmla="val -63788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0" i="0">
                <a:solidFill>
                  <a:srgbClr val="FFFFFF"/>
                </a:solidFill>
                <a:effectLst/>
              </a:rPr>
              <a:t>“I found the switching camera option extremely useful. We’re more actively involved in the experiment since we will likely not be able to do it ourselves.”</a:t>
            </a:r>
            <a:endParaRPr lang="en-GB" sz="1000">
              <a:solidFill>
                <a:srgbClr val="FFFFFF"/>
              </a:solidFill>
            </a:endParaRPr>
          </a:p>
        </p:txBody>
      </p:sp>
      <p:pic>
        <p:nvPicPr>
          <p:cNvPr id="20" name="mini demo spell checked" descr="This video demonstrates the Dual Video player in action">
            <a:hlinkClick r:id="" action="ppaction://media"/>
            <a:extLst>
              <a:ext uri="{FF2B5EF4-FFF2-40B4-BE49-F238E27FC236}">
                <a16:creationId xmlns:a16="http://schemas.microsoft.com/office/drawing/2014/main" id="{08A65370-05C7-462F-A0EC-855F08CDC16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44000" y="2646000"/>
            <a:ext cx="1670745" cy="154945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F502F1D-12E4-40EE-A84B-6A64B605297A}"/>
              </a:ext>
            </a:extLst>
          </p:cNvPr>
          <p:cNvSpPr txBox="1"/>
          <p:nvPr/>
        </p:nvSpPr>
        <p:spPr>
          <a:xfrm>
            <a:off x="90480" y="2501488"/>
            <a:ext cx="4421314" cy="276999"/>
          </a:xfrm>
          <a:prstGeom prst="rect">
            <a:avLst/>
          </a:prstGeom>
          <a:solidFill>
            <a:srgbClr val="377830"/>
          </a:solidFill>
          <a:ln>
            <a:solidFill>
              <a:srgbClr val="37783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solidFill>
                  <a:schemeClr val="bg1"/>
                </a:solidFill>
                <a:ea typeface="+mn-lt"/>
                <a:cs typeface="+mn-lt"/>
              </a:rPr>
              <a:t>Solution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F367CB-1DFE-4D82-A2F4-460C4B5B5439}"/>
              </a:ext>
            </a:extLst>
          </p:cNvPr>
          <p:cNvSpPr txBox="1"/>
          <p:nvPr/>
        </p:nvSpPr>
        <p:spPr>
          <a:xfrm>
            <a:off x="80519" y="4286329"/>
            <a:ext cx="4421313" cy="276999"/>
          </a:xfrm>
          <a:prstGeom prst="rect">
            <a:avLst/>
          </a:prstGeom>
          <a:solidFill>
            <a:schemeClr val="bg1"/>
          </a:solidFill>
          <a:ln>
            <a:solidFill>
              <a:srgbClr val="772059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and try it out at bristol.ac.uk/dual-video-lab</a:t>
            </a:r>
            <a:endParaRPr lang="en-GB" sz="1200" b="1" dirty="0">
              <a:solidFill>
                <a:srgbClr val="0070C0"/>
              </a:solidFill>
            </a:endParaRPr>
          </a:p>
        </p:txBody>
      </p:sp>
      <p:pic>
        <p:nvPicPr>
          <p:cNvPr id="6" name="Graphic 5" descr="A shut laboratory door, sealed off with warning tape labelled &quot;COVID19&quot;">
            <a:extLst>
              <a:ext uri="{FF2B5EF4-FFF2-40B4-BE49-F238E27FC236}">
                <a16:creationId xmlns:a16="http://schemas.microsoft.com/office/drawing/2014/main" id="{88B9A608-1566-4BDC-89BF-8CDF4CDEDD4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0733" t="11356" r="22725" b="43053"/>
          <a:stretch/>
        </p:blipFill>
        <p:spPr>
          <a:xfrm>
            <a:off x="3341362" y="1058400"/>
            <a:ext cx="1152000" cy="1339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2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  <p:tag name="PRESGUID" val="c239de71-306d-4900-896b-bcd77f1981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University of Bristol (Main URL)">
  <a:themeElements>
    <a:clrScheme name="University of Bristol">
      <a:dk1>
        <a:sysClr val="windowText" lastClr="000000"/>
      </a:dk1>
      <a:lt1>
        <a:sysClr val="window" lastClr="FFFFFF"/>
      </a:lt1>
      <a:dk2>
        <a:srgbClr val="AB1F2D"/>
      </a:dk2>
      <a:lt2>
        <a:srgbClr val="E3E6E5"/>
      </a:lt2>
      <a:accent1>
        <a:srgbClr val="00C0B5"/>
      </a:accent1>
      <a:accent2>
        <a:srgbClr val="0CC6DE"/>
      </a:accent2>
      <a:accent3>
        <a:srgbClr val="EE7219"/>
      </a:accent3>
      <a:accent4>
        <a:srgbClr val="9278D1"/>
      </a:accent4>
      <a:accent5>
        <a:srgbClr val="E0249A"/>
      </a:accent5>
      <a:accent6>
        <a:srgbClr val="BED600"/>
      </a:accent6>
      <a:hlink>
        <a:srgbClr val="0563C1"/>
      </a:hlink>
      <a:folHlink>
        <a:srgbClr val="954F72"/>
      </a:folHlink>
    </a:clrScheme>
    <a:fontScheme name="University of Bristol">
      <a:majorFont>
        <a:latin typeface="Sanchez 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60EB824-1E2E-9C48-860A-3738E75C79A7}" vid="{BA12EF0B-916E-B942-8EBE-95487D49D76B}"/>
    </a:ext>
  </a:extLst>
</a:theme>
</file>

<file path=ppt/theme/theme2.xml><?xml version="1.0" encoding="utf-8"?>
<a:theme xmlns:a="http://schemas.openxmlformats.org/drawingml/2006/main" name="University of Bristol (Custom URL)">
  <a:themeElements>
    <a:clrScheme name="University of Bristol">
      <a:dk1>
        <a:sysClr val="windowText" lastClr="000000"/>
      </a:dk1>
      <a:lt1>
        <a:sysClr val="window" lastClr="FFFFFF"/>
      </a:lt1>
      <a:dk2>
        <a:srgbClr val="AB1F2D"/>
      </a:dk2>
      <a:lt2>
        <a:srgbClr val="E3E6E5"/>
      </a:lt2>
      <a:accent1>
        <a:srgbClr val="00C0B5"/>
      </a:accent1>
      <a:accent2>
        <a:srgbClr val="0CC6DE"/>
      </a:accent2>
      <a:accent3>
        <a:srgbClr val="EE7219"/>
      </a:accent3>
      <a:accent4>
        <a:srgbClr val="9278D1"/>
      </a:accent4>
      <a:accent5>
        <a:srgbClr val="E0249A"/>
      </a:accent5>
      <a:accent6>
        <a:srgbClr val="BED600"/>
      </a:accent6>
      <a:hlink>
        <a:srgbClr val="0563C1"/>
      </a:hlink>
      <a:folHlink>
        <a:srgbClr val="954F72"/>
      </a:folHlink>
    </a:clrScheme>
    <a:fontScheme name="University of Bristol">
      <a:majorFont>
        <a:latin typeface="Sanchez 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60EB824-1E2E-9C48-860A-3738E75C79A7}" vid="{166B5E8C-9FFE-0B4D-B85C-87518CE679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4e07136-391e-4ba4-8966-f58ba7a8f7d1">
      <UserInfo>
        <DisplayName>Ola Drummond</DisplayName>
        <AccountId>69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2" ma:contentTypeDescription="Create a new document." ma:contentTypeScope="" ma:versionID="a61f84d0422f15731f45884a87f1a2b1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29f1931b5bc9ca7c97b95504bbf70f28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FFB94-B3C6-4B75-BF83-63CD7D715E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51914A-7906-41CD-81A2-8671E1606BFB}">
  <ds:schemaRefs>
    <ds:schemaRef ds:uri="http://schemas.microsoft.com/office/infopath/2007/PartnerControls"/>
    <ds:schemaRef ds:uri="http://schemas.microsoft.com/office/2006/documentManagement/types"/>
    <ds:schemaRef ds:uri="ef6794c4-9278-43c5-b03c-4ffd80cfd7c1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d4e07136-391e-4ba4-8966-f58ba7a8f7d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B085249-71B5-434B-A363-CC62CC1CFF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STEM Horizons Dual Video</Template>
  <TotalTime>0</TotalTime>
  <Words>242</Words>
  <Application>Microsoft Office PowerPoint</Application>
  <PresentationFormat>On-screen Show (16:9)</PresentationFormat>
  <Paragraphs>30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Courier New</vt:lpstr>
      <vt:lpstr>Rockwell</vt:lpstr>
      <vt:lpstr>Wingdings</vt:lpstr>
      <vt:lpstr>University of Bristol (Main URL)</vt:lpstr>
      <vt:lpstr>University of Bristol (Custom URL)</vt:lpstr>
      <vt:lpstr>Dual stream video for online lab augmentation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Joel Ross</dc:creator>
  <cp:lastModifiedBy>Joel Ross</cp:lastModifiedBy>
  <cp:revision>3</cp:revision>
  <dcterms:created xsi:type="dcterms:W3CDTF">2021-06-21T12:45:22Z</dcterms:created>
  <dcterms:modified xsi:type="dcterms:W3CDTF">2021-06-29T08:24:20Z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  <property fmtid="{D5CDD505-2E9C-101B-9397-08002B2CF9AE}" pid="3" name="ArticulateGUID">
    <vt:lpwstr>3030C843-E5D0-43A6-8917-781BA89A0D09</vt:lpwstr>
  </property>
  <property fmtid="{D5CDD505-2E9C-101B-9397-08002B2CF9AE}" pid="4" name="ArticulatePath">
    <vt:lpwstr>https://uob-my.sharepoint.com/personal/jr4014_bristol_ac_uk/Documents/Teaching stuff/2021-22/STEM Poster Horizons/Horizons stem poster video</vt:lpwstr>
  </property>
</Properties>
</file>