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A9C397-8429-46D6-AAF5-17874FBF2A22}" v="7" dt="2021-06-28T17:05:23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54AE-116D-453F-B709-86765B631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9E8817-AABB-41D0-B197-3CEC4C8C3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6D608-FEB1-4E55-9C68-17BB3B1E7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B8677-8D73-4EDD-806F-A61E0904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00732-1A17-493C-BE8D-1BFE2320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40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DA8D8-1064-4DB4-931E-8822B3658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EF019-7896-4C1B-BB3C-24A9CCB9B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E5E8F-9F77-49FD-AFDD-AEC4569C6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91F4C-3C14-4A4A-AA39-D42345D95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A6DA1-862B-445E-BE98-2DCC49123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61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4A7C7-E21E-4718-8807-E00B3763F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88CC8-82CF-4EC6-B638-996292EFE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9B7AA-5A86-44DD-8AE1-612E34E1B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03C94-F51C-42BC-B2A4-7B559EEE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043B5-8F58-4CFA-BF97-59E128D9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36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3B239-5628-4134-8F18-F3F1FAFA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33F1E-5B5C-4158-A6AF-9806BDC30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32FA0D-9939-4881-BBD0-D5AA0EAF5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0D79CD-3515-4334-AC96-0563BE4FD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BF2178-6F2B-4C69-B49D-8FEFF1E8F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6AB33-5185-44E6-AE4F-D4C6D9CA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08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7D700-608B-4ECA-82A9-4E6842435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62A9F-762C-49D4-81E0-DB590EDCD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5AF97-7F10-4ED6-AC5E-E5A6CBFFF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BEC6AB-E8DF-4109-A3CF-D570BF714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C1DDA-CE66-41A0-A083-9B083FA57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39A450-4A65-4EC2-A030-C7C3A981D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4B492-79AA-4299-B787-2DB21A28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2F627-2251-4816-80B0-E77BFF2B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19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46C2E-FB3F-43C5-9EEC-AC282C91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D86400-34AE-467F-85FE-D260D455E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B2A469-F6E6-4C14-A85A-A239DA5C0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3D446A-1DD9-4527-A1B3-52D1B13E6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92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A4A8D3-EE8D-4759-AAE8-652F1A0EA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BA1E10-456F-49B5-A268-CBC08E02E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5BED6-B279-44B1-A1C3-97F8912E0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55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E3929-B871-4E67-B96C-91F835F0A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F71EB-E47C-4D71-BBFF-423153FAF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A2AA1-D76E-40A6-81D7-4F397151C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A57BA-F200-4625-ADCF-CD1C1A456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46737-62F3-4336-9F2D-338EC6E8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15F4B-1467-4AD2-A47A-F17487C1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41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4B275-02AA-48B0-85E7-62242E47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E7FB03-7530-46B1-A7AC-5D28489B3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FF848-2D39-4331-A67B-79626C85F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268D3-C87E-43C2-A982-DD9B5EC3A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ADCBE-00DE-4B92-B0DC-F3F1E60B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DA3B5-7187-433A-B6CE-4480A14AA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57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EE50-864B-47C2-AE96-0E0B6F1A5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80D87-C202-4476-8798-A05AA78F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60503-EAFF-42FC-B004-F3A7598F6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B18D4-1DB7-42DD-B58E-27637F50D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0FFED-4D94-4BB0-B01F-275CC6CA4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12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7F7415-8BD3-4689-880F-563951177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6D6A4-CFED-42D3-A9A6-E4331B86B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967DA-3E12-436E-B2C6-D61AF05D1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A5085-5AE7-42A1-A6D8-73D3CEA9F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0B49B-C7EB-42F7-9CDC-89024065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10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8CB160-3429-4290-B032-6724CEAF2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6FCE9-0E2C-4221-BCD1-72462097C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21140-B54E-4B12-90BF-0CF0463185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E4115-77F8-496F-89B1-0190730363C5}" type="datetimeFigureOut">
              <a:rPr lang="en-GB" smtClean="0"/>
              <a:t>28/06/2021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19BD7-AE86-4277-9AA3-DE2265805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9E2F2-FB35-471F-AA8C-86D45C837D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8E9F7-126A-487E-A1B9-9CB626161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72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42;p50">
            <a:extLst>
              <a:ext uri="{FF2B5EF4-FFF2-40B4-BE49-F238E27FC236}">
                <a16:creationId xmlns:a16="http://schemas.microsoft.com/office/drawing/2014/main" id="{8E1E6750-13BD-4287-85DF-2E6D3EE8AE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6890" y="2237243"/>
            <a:ext cx="1444711" cy="6645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3;p50">
            <a:extLst>
              <a:ext uri="{FF2B5EF4-FFF2-40B4-BE49-F238E27FC236}">
                <a16:creationId xmlns:a16="http://schemas.microsoft.com/office/drawing/2014/main" id="{22DE3742-6DA8-4E36-998A-B9663C1BE894}"/>
              </a:ext>
            </a:extLst>
          </p:cNvPr>
          <p:cNvSpPr/>
          <p:nvPr/>
        </p:nvSpPr>
        <p:spPr>
          <a:xfrm>
            <a:off x="223520" y="1768060"/>
            <a:ext cx="3857700" cy="430889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b="1" dirty="0">
                <a:solidFill>
                  <a:schemeClr val="dk1"/>
                </a:solidFill>
              </a:rPr>
              <a:t>Evaluate the usefulness of the ARFY quizzes for the core level 2 modules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Are the quizzes assessing the students’ readiness to start studying their level 2 modules?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What impact have these quizzes had on the modules/study experiences?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Focus modules: M250, TT284 and M269 (TM255 as a comparator module)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Students’ and tutors’ perspectives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" name="Google Shape;244;p50">
            <a:extLst>
              <a:ext uri="{FF2B5EF4-FFF2-40B4-BE49-F238E27FC236}">
                <a16:creationId xmlns:a16="http://schemas.microsoft.com/office/drawing/2014/main" id="{CFAF14EE-D5C4-4C8E-B092-27FB2198E57E}"/>
              </a:ext>
            </a:extLst>
          </p:cNvPr>
          <p:cNvSpPr/>
          <p:nvPr/>
        </p:nvSpPr>
        <p:spPr>
          <a:xfrm>
            <a:off x="4343267" y="1768060"/>
            <a:ext cx="3857700" cy="430889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</a:endParaRPr>
          </a:p>
          <a:p>
            <a:pPr algn="ctr"/>
            <a:r>
              <a:rPr lang="en-GB" b="1" dirty="0">
                <a:solidFill>
                  <a:schemeClr val="dk1"/>
                </a:solidFill>
              </a:rPr>
              <a:t>Mixed Methods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Literature review </a:t>
            </a:r>
            <a:endParaRPr lang="en-GB" dirty="0">
              <a:solidFill>
                <a:schemeClr val="dk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Understand the rationale behind such quizzes (semi structured interviews)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Module teams’ and tutors’ focus groups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Students’ surveys  and interviews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Data analysis (is there a correlation between the modules results and the ARFYQ scores?, any impact on retention and progression?)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1BC8B7-3E14-4442-8C34-03A004BA2C61}"/>
              </a:ext>
            </a:extLst>
          </p:cNvPr>
          <p:cNvSpPr txBox="1"/>
          <p:nvPr/>
        </p:nvSpPr>
        <p:spPr>
          <a:xfrm>
            <a:off x="0" y="0"/>
            <a:ext cx="1219200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Are You Ready for Your Studies Quizzes (ARFY) - Are we Assessing Students’ Readiness? </a:t>
            </a:r>
          </a:p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An evaluation of the usefulness of the Level 2 ARFY quizzes</a:t>
            </a:r>
          </a:p>
          <a:p>
            <a:endParaRPr lang="en-GB" dirty="0"/>
          </a:p>
        </p:txBody>
      </p:sp>
      <p:sp>
        <p:nvSpPr>
          <p:cNvPr id="16" name="Google Shape;244;p50">
            <a:extLst>
              <a:ext uri="{FF2B5EF4-FFF2-40B4-BE49-F238E27FC236}">
                <a16:creationId xmlns:a16="http://schemas.microsoft.com/office/drawing/2014/main" id="{D811A6B3-71FB-4C10-85DA-0478CCA9B6F6}"/>
              </a:ext>
            </a:extLst>
          </p:cNvPr>
          <p:cNvSpPr/>
          <p:nvPr/>
        </p:nvSpPr>
        <p:spPr>
          <a:xfrm>
            <a:off x="8334300" y="1691860"/>
            <a:ext cx="3857700" cy="438509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dk1"/>
                </a:solidFill>
              </a:rPr>
              <a:t>Tutors’ Perspectives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Different approaches in different modules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Usefulness</a:t>
            </a:r>
            <a:r>
              <a:rPr lang="en-GB">
                <a:solidFill>
                  <a:schemeClr val="dk1"/>
                </a:solidFill>
              </a:rPr>
              <a:t>, timing</a:t>
            </a:r>
            <a:endParaRPr lang="en-GB" dirty="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Breath vs depth of  questions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Giving access to tutors/personalised interventions</a:t>
            </a:r>
            <a:endParaRPr dirty="0">
              <a:solidFill>
                <a:schemeClr val="dk1"/>
              </a:solidFill>
            </a:endParaRPr>
          </a:p>
          <a:p>
            <a:pPr lvl="0" algn="ctr"/>
            <a:r>
              <a:rPr lang="en-GB" b="1" dirty="0">
                <a:solidFill>
                  <a:schemeClr val="dk1"/>
                </a:solidFill>
              </a:rPr>
              <a:t>Students’ Perspectives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62% found the quizzes assessed the readiness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76% recommend them for other modules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</a:rPr>
              <a:t>70% prefer to be assessed on the depth of the topics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19FA99-D735-41B1-807B-29A376B08591}"/>
              </a:ext>
            </a:extLst>
          </p:cNvPr>
          <p:cNvSpPr txBox="1"/>
          <p:nvPr/>
        </p:nvSpPr>
        <p:spPr>
          <a:xfrm>
            <a:off x="0" y="6216312"/>
            <a:ext cx="12192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Soraya Kouadri Mostéfaoui and Oli Howson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Soraya.Kouadri@open.ac.uk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846077-024D-4258-8C9A-B3EAF9B0B5F0}"/>
              </a:ext>
            </a:extLst>
          </p:cNvPr>
          <p:cNvSpPr/>
          <p:nvPr/>
        </p:nvSpPr>
        <p:spPr>
          <a:xfrm>
            <a:off x="1095282" y="1253362"/>
            <a:ext cx="1733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000" b="1" dirty="0">
                <a:solidFill>
                  <a:srgbClr val="0070C0"/>
                </a:solidFill>
              </a:rPr>
              <a:t>Research Aims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E5877B-407C-42A7-B685-0482DB5A3DD9}"/>
              </a:ext>
            </a:extLst>
          </p:cNvPr>
          <p:cNvSpPr/>
          <p:nvPr/>
        </p:nvSpPr>
        <p:spPr>
          <a:xfrm>
            <a:off x="5015191" y="1214768"/>
            <a:ext cx="2161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000" b="1" dirty="0">
                <a:solidFill>
                  <a:srgbClr val="0070C0"/>
                </a:solidFill>
              </a:rPr>
              <a:t>Research Methods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B7BB9-A50A-48CA-B25C-01DCD891556F}"/>
              </a:ext>
            </a:extLst>
          </p:cNvPr>
          <p:cNvSpPr/>
          <p:nvPr/>
        </p:nvSpPr>
        <p:spPr>
          <a:xfrm>
            <a:off x="9064324" y="1214768"/>
            <a:ext cx="22358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000" b="1" dirty="0">
                <a:solidFill>
                  <a:srgbClr val="0070C0"/>
                </a:solidFill>
              </a:rPr>
              <a:t>Preliminary Results</a:t>
            </a:r>
          </a:p>
        </p:txBody>
      </p: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BD7EA55C-30EC-482F-8FF8-518D3CECD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46" y="6184710"/>
            <a:ext cx="2367280" cy="722221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EEB276FC-A5AF-46A2-94F8-6F87E3E71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3204" y="6243305"/>
            <a:ext cx="866014" cy="59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547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d9eaf6cd-b3b1-4dc1-b95c-51c0223e24b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752E067AC8E4887EE42D2725A8328" ma:contentTypeVersion="12" ma:contentTypeDescription="Create a new document." ma:contentTypeScope="" ma:versionID="a61f84d0422f15731f45884a87f1a2b1">
  <xsd:schema xmlns:xsd="http://www.w3.org/2001/XMLSchema" xmlns:xs="http://www.w3.org/2001/XMLSchema" xmlns:p="http://schemas.microsoft.com/office/2006/metadata/properties" xmlns:ns2="ef6794c4-9278-43c5-b03c-4ffd80cfd7c1" xmlns:ns3="d4e07136-391e-4ba4-8966-f58ba7a8f7d1" targetNamespace="http://schemas.microsoft.com/office/2006/metadata/properties" ma:root="true" ma:fieldsID="29f1931b5bc9ca7c97b95504bbf70f28" ns2:_="" ns3:_="">
    <xsd:import namespace="ef6794c4-9278-43c5-b03c-4ffd80cfd7c1"/>
    <xsd:import namespace="d4e07136-391e-4ba4-8966-f58ba7a8f7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794c4-9278-43c5-b03c-4ffd80cfd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07136-391e-4ba4-8966-f58ba7a8f7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C37017-EC02-4622-9E74-EAB7130D85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A82EFC-B2CF-423E-ADDC-5CB6FE1610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6794c4-9278-43c5-b03c-4ffd80cfd7c1"/>
    <ds:schemaRef ds:uri="d4e07136-391e-4ba4-8966-f58ba7a8f7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B80D98-31A9-44D5-828A-0B8194DF7EC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217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Soraya.Kouadri</dc:creator>
  <cp:lastModifiedBy>Trevor.Collins</cp:lastModifiedBy>
  <cp:revision>10</cp:revision>
  <dcterms:created xsi:type="dcterms:W3CDTF">2021-06-28T12:04:19Z</dcterms:created>
  <dcterms:modified xsi:type="dcterms:W3CDTF">2021-06-28T17:05:23Z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0x010100CE1752E067AC8E4887EE42D2725A8328</vt:lpwstr>
  </property>
</Properties>
</file>