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sldIdLst>
    <p:sldId id="407" r:id="rId5"/>
    <p:sldId id="408" r:id="rId6"/>
    <p:sldId id="409" r:id="rId7"/>
    <p:sldId id="411" r:id="rId8"/>
    <p:sldId id="413" r:id="rId9"/>
    <p:sldId id="412" r:id="rId10"/>
    <p:sldId id="414" r:id="rId11"/>
    <p:sldId id="415" r:id="rId12"/>
    <p:sldId id="417" r:id="rId13"/>
    <p:sldId id="418" r:id="rId14"/>
    <p:sldId id="420" r:id="rId15"/>
    <p:sldId id="421" r:id="rId16"/>
    <p:sldId id="422" r:id="rId17"/>
    <p:sldId id="423" r:id="rId1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345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10FBD3-9460-0937-311F-F0AE55FD179F}" v="4" dt="2020-01-17T16:20:45.400"/>
    <p1510:client id="{29A2FB16-6AB4-F9CE-9B48-C6BCE9B298DD}" v="5" dt="2020-02-18T14:43:36.107"/>
    <p1510:client id="{DFBA77C3-FAF2-2A52-1426-89B3B2DEACC0}" v="287" dt="2019-11-26T09:32:14.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87836" autoAdjust="0"/>
  </p:normalViewPr>
  <p:slideViewPr>
    <p:cSldViewPr snapToGrid="0" snapToObjects="1">
      <p:cViewPr varScale="1">
        <p:scale>
          <a:sx n="102" d="100"/>
          <a:sy n="102" d="100"/>
        </p:scale>
        <p:origin x="312"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wia Holmes" userId="S::ab8153@coventry.ac.uk::3820d1be-d5e0-4271-8aa2-a8121124832b" providerId="AD" clId="Web-{DFBA77C3-FAF2-2A52-1426-89B3B2DEACC0}"/>
    <pc:docChg chg="modSld">
      <pc:chgData name="Sylwia Holmes" userId="S::ab8153@coventry.ac.uk::3820d1be-d5e0-4271-8aa2-a8121124832b" providerId="AD" clId="Web-{DFBA77C3-FAF2-2A52-1426-89B3B2DEACC0}" dt="2019-11-26T09:32:14.225" v="279" actId="20577"/>
      <pc:docMkLst>
        <pc:docMk/>
      </pc:docMkLst>
      <pc:sldChg chg="modSp">
        <pc:chgData name="Sylwia Holmes" userId="S::ab8153@coventry.ac.uk::3820d1be-d5e0-4271-8aa2-a8121124832b" providerId="AD" clId="Web-{DFBA77C3-FAF2-2A52-1426-89B3B2DEACC0}" dt="2019-11-26T09:32:14.225" v="278" actId="20577"/>
        <pc:sldMkLst>
          <pc:docMk/>
          <pc:sldMk cId="103228778" sldId="300"/>
        </pc:sldMkLst>
        <pc:spChg chg="mod">
          <ac:chgData name="Sylwia Holmes" userId="S::ab8153@coventry.ac.uk::3820d1be-d5e0-4271-8aa2-a8121124832b" providerId="AD" clId="Web-{DFBA77C3-FAF2-2A52-1426-89B3B2DEACC0}" dt="2019-11-26T09:32:14.225" v="278" actId="20577"/>
          <ac:spMkLst>
            <pc:docMk/>
            <pc:sldMk cId="103228778" sldId="300"/>
            <ac:spMk id="2" creationId="{00000000-0000-0000-0000-000000000000}"/>
          </ac:spMkLst>
        </pc:spChg>
        <pc:spChg chg="mod">
          <ac:chgData name="Sylwia Holmes" userId="S::ab8153@coventry.ac.uk::3820d1be-d5e0-4271-8aa2-a8121124832b" providerId="AD" clId="Web-{DFBA77C3-FAF2-2A52-1426-89B3B2DEACC0}" dt="2019-11-26T09:31:27.271" v="277" actId="20577"/>
          <ac:spMkLst>
            <pc:docMk/>
            <pc:sldMk cId="103228778" sldId="300"/>
            <ac:spMk id="3" creationId="{00000000-0000-0000-0000-000000000000}"/>
          </ac:spMkLst>
        </pc:spChg>
      </pc:sldChg>
      <pc:sldChg chg="modSp">
        <pc:chgData name="Sylwia Holmes" userId="S::ab8153@coventry.ac.uk::3820d1be-d5e0-4271-8aa2-a8121124832b" providerId="AD" clId="Web-{DFBA77C3-FAF2-2A52-1426-89B3B2DEACC0}" dt="2019-11-26T09:31:16.427" v="250" actId="20577"/>
        <pc:sldMkLst>
          <pc:docMk/>
          <pc:sldMk cId="1633573290" sldId="397"/>
        </pc:sldMkLst>
        <pc:spChg chg="mod">
          <ac:chgData name="Sylwia Holmes" userId="S::ab8153@coventry.ac.uk::3820d1be-d5e0-4271-8aa2-a8121124832b" providerId="AD" clId="Web-{DFBA77C3-FAF2-2A52-1426-89B3B2DEACC0}" dt="2019-11-26T09:31:12.896" v="244" actId="1076"/>
          <ac:spMkLst>
            <pc:docMk/>
            <pc:sldMk cId="1633573290" sldId="397"/>
            <ac:spMk id="2" creationId="{00000000-0000-0000-0000-000000000000}"/>
          </ac:spMkLst>
        </pc:spChg>
        <pc:spChg chg="mod">
          <ac:chgData name="Sylwia Holmes" userId="S::ab8153@coventry.ac.uk::3820d1be-d5e0-4271-8aa2-a8121124832b" providerId="AD" clId="Web-{DFBA77C3-FAF2-2A52-1426-89B3B2DEACC0}" dt="2019-11-26T09:31:16.427" v="250" actId="20577"/>
          <ac:spMkLst>
            <pc:docMk/>
            <pc:sldMk cId="1633573290" sldId="397"/>
            <ac:spMk id="3" creationId="{00000000-0000-0000-0000-000000000000}"/>
          </ac:spMkLst>
        </pc:spChg>
      </pc:sldChg>
      <pc:sldChg chg="modSp">
        <pc:chgData name="Sylwia Holmes" userId="S::ab8153@coventry.ac.uk::3820d1be-d5e0-4271-8aa2-a8121124832b" providerId="AD" clId="Web-{DFBA77C3-FAF2-2A52-1426-89B3B2DEACC0}" dt="2019-11-26T09:20:16.847" v="48" actId="1076"/>
        <pc:sldMkLst>
          <pc:docMk/>
          <pc:sldMk cId="3999823963" sldId="402"/>
        </pc:sldMkLst>
        <pc:spChg chg="mod">
          <ac:chgData name="Sylwia Holmes" userId="S::ab8153@coventry.ac.uk::3820d1be-d5e0-4271-8aa2-a8121124832b" providerId="AD" clId="Web-{DFBA77C3-FAF2-2A52-1426-89B3B2DEACC0}" dt="2019-11-26T09:20:16.847" v="48" actId="1076"/>
          <ac:spMkLst>
            <pc:docMk/>
            <pc:sldMk cId="3999823963" sldId="402"/>
            <ac:spMk id="10" creationId="{00000000-0000-0000-0000-000000000000}"/>
          </ac:spMkLst>
        </pc:spChg>
      </pc:sldChg>
      <pc:sldChg chg="modSp">
        <pc:chgData name="Sylwia Holmes" userId="S::ab8153@coventry.ac.uk::3820d1be-d5e0-4271-8aa2-a8121124832b" providerId="AD" clId="Web-{DFBA77C3-FAF2-2A52-1426-89B3B2DEACC0}" dt="2019-11-26T09:31:02.209" v="208" actId="20577"/>
        <pc:sldMkLst>
          <pc:docMk/>
          <pc:sldMk cId="695070391" sldId="404"/>
        </pc:sldMkLst>
        <pc:spChg chg="mod">
          <ac:chgData name="Sylwia Holmes" userId="S::ab8153@coventry.ac.uk::3820d1be-d5e0-4271-8aa2-a8121124832b" providerId="AD" clId="Web-{DFBA77C3-FAF2-2A52-1426-89B3B2DEACC0}" dt="2019-11-26T09:31:00.943" v="201" actId="1076"/>
          <ac:spMkLst>
            <pc:docMk/>
            <pc:sldMk cId="695070391" sldId="404"/>
            <ac:spMk id="2" creationId="{00000000-0000-0000-0000-000000000000}"/>
          </ac:spMkLst>
        </pc:spChg>
        <pc:spChg chg="mod">
          <ac:chgData name="Sylwia Holmes" userId="S::ab8153@coventry.ac.uk::3820d1be-d5e0-4271-8aa2-a8121124832b" providerId="AD" clId="Web-{DFBA77C3-FAF2-2A52-1426-89B3B2DEACC0}" dt="2019-11-26T09:31:02.209" v="208" actId="20577"/>
          <ac:spMkLst>
            <pc:docMk/>
            <pc:sldMk cId="695070391" sldId="404"/>
            <ac:spMk id="3" creationId="{00000000-0000-0000-0000-000000000000}"/>
          </ac:spMkLst>
        </pc:spChg>
      </pc:sldChg>
    </pc:docChg>
  </pc:docChgLst>
  <pc:docChgLst>
    <pc:chgData name="Marie Sams" userId="S::edu083@coventry.ac.uk::5d910e93-59ab-4b4f-8da3-05ec3f25c40a" providerId="AD" clId="Web-{29A2FB16-6AB4-F9CE-9B48-C6BCE9B298DD}"/>
    <pc:docChg chg="delSld sldOrd">
      <pc:chgData name="Marie Sams" userId="S::edu083@coventry.ac.uk::5d910e93-59ab-4b4f-8da3-05ec3f25c40a" providerId="AD" clId="Web-{29A2FB16-6AB4-F9CE-9B48-C6BCE9B298DD}" dt="2020-02-18T14:43:36.107" v="4"/>
      <pc:docMkLst>
        <pc:docMk/>
      </pc:docMkLst>
      <pc:sldChg chg="ord">
        <pc:chgData name="Marie Sams" userId="S::edu083@coventry.ac.uk::5d910e93-59ab-4b4f-8da3-05ec3f25c40a" providerId="AD" clId="Web-{29A2FB16-6AB4-F9CE-9B48-C6BCE9B298DD}" dt="2020-02-18T14:43:36.107" v="1"/>
        <pc:sldMkLst>
          <pc:docMk/>
          <pc:sldMk cId="1668668649" sldId="387"/>
        </pc:sldMkLst>
      </pc:sldChg>
      <pc:sldChg chg="ord">
        <pc:chgData name="Marie Sams" userId="S::edu083@coventry.ac.uk::5d910e93-59ab-4b4f-8da3-05ec3f25c40a" providerId="AD" clId="Web-{29A2FB16-6AB4-F9CE-9B48-C6BCE9B298DD}" dt="2020-02-18T14:43:36.107" v="2"/>
        <pc:sldMkLst>
          <pc:docMk/>
          <pc:sldMk cId="2674995815" sldId="391"/>
        </pc:sldMkLst>
      </pc:sldChg>
      <pc:sldChg chg="ord">
        <pc:chgData name="Marie Sams" userId="S::edu083@coventry.ac.uk::5d910e93-59ab-4b4f-8da3-05ec3f25c40a" providerId="AD" clId="Web-{29A2FB16-6AB4-F9CE-9B48-C6BCE9B298DD}" dt="2020-02-18T14:43:36.107" v="4"/>
        <pc:sldMkLst>
          <pc:docMk/>
          <pc:sldMk cId="2327282031" sldId="398"/>
        </pc:sldMkLst>
      </pc:sldChg>
      <pc:sldChg chg="ord">
        <pc:chgData name="Marie Sams" userId="S::edu083@coventry.ac.uk::5d910e93-59ab-4b4f-8da3-05ec3f25c40a" providerId="AD" clId="Web-{29A2FB16-6AB4-F9CE-9B48-C6BCE9B298DD}" dt="2020-02-18T14:43:36.107" v="3"/>
        <pc:sldMkLst>
          <pc:docMk/>
          <pc:sldMk cId="2783673034" sldId="399"/>
        </pc:sldMkLst>
      </pc:sldChg>
      <pc:sldChg chg="del">
        <pc:chgData name="Marie Sams" userId="S::edu083@coventry.ac.uk::5d910e93-59ab-4b4f-8da3-05ec3f25c40a" providerId="AD" clId="Web-{29A2FB16-6AB4-F9CE-9B48-C6BCE9B298DD}" dt="2020-02-18T14:43:31.966" v="0"/>
        <pc:sldMkLst>
          <pc:docMk/>
          <pc:sldMk cId="1436400356" sldId="401"/>
        </pc:sldMkLst>
      </pc:sldChg>
    </pc:docChg>
  </pc:docChgLst>
  <pc:docChgLst>
    <pc:chgData name="Natalie Garrison" userId="S::aa9378@coventry.ac.uk::60c1bb44-bbe0-42f9-bbe3-6cb544434f01" providerId="AD" clId="Web-{1710FBD3-9460-0937-311F-F0AE55FD179F}"/>
    <pc:docChg chg="modSld">
      <pc:chgData name="Natalie Garrison" userId="S::aa9378@coventry.ac.uk::60c1bb44-bbe0-42f9-bbe3-6cb544434f01" providerId="AD" clId="Web-{1710FBD3-9460-0937-311F-F0AE55FD179F}" dt="2020-01-17T16:20:45.400" v="3" actId="20577"/>
      <pc:docMkLst>
        <pc:docMk/>
      </pc:docMkLst>
      <pc:sldChg chg="modSp">
        <pc:chgData name="Natalie Garrison" userId="S::aa9378@coventry.ac.uk::60c1bb44-bbe0-42f9-bbe3-6cb544434f01" providerId="AD" clId="Web-{1710FBD3-9460-0937-311F-F0AE55FD179F}" dt="2020-01-17T16:20:45.400" v="3" actId="20577"/>
        <pc:sldMkLst>
          <pc:docMk/>
          <pc:sldMk cId="3999823963" sldId="402"/>
        </pc:sldMkLst>
        <pc:spChg chg="mod">
          <ac:chgData name="Natalie Garrison" userId="S::aa9378@coventry.ac.uk::60c1bb44-bbe0-42f9-bbe3-6cb544434f01" providerId="AD" clId="Web-{1710FBD3-9460-0937-311F-F0AE55FD179F}" dt="2020-01-17T16:20:45.400" v="3" actId="20577"/>
          <ac:spMkLst>
            <pc:docMk/>
            <pc:sldMk cId="3999823963" sldId="402"/>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ADB949-2F28-4E5A-A30E-C237D6D5283E}" type="datetimeFigureOut">
              <a:rPr lang="en-GB" smtClean="0"/>
              <a:t>21/06/2021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8A9E8-F96D-4D47-8B2F-547021A6FFDB}" type="slidenum">
              <a:rPr lang="en-GB" smtClean="0"/>
              <a:t>‹#›</a:t>
            </a:fld>
            <a:endParaRPr lang="en-GB"/>
          </a:p>
        </p:txBody>
      </p:sp>
    </p:spTree>
    <p:extLst>
      <p:ext uri="{BB962C8B-B14F-4D97-AF65-F5344CB8AC3E}">
        <p14:creationId xmlns:p14="http://schemas.microsoft.com/office/powerpoint/2010/main" val="403846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Set the scene. Step change in</a:t>
            </a:r>
            <a:r>
              <a:rPr lang="en-GB" baseline="0" dirty="0" smtClean="0"/>
              <a:t> the education sector, but how are people feeling about that? Proper evaluations and reflection are needed, but anecdotally people (staff and student) have found the past year a struggle. Students haven’t necessarily had the best experiences with online and blended learning, but is this down to the general stress of COVID, the haste with which teaching delivery has been pulled together or a genuine dislike of online and/or blended learning?</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2</a:t>
            </a:fld>
            <a:endParaRPr lang="en-GB"/>
          </a:p>
        </p:txBody>
      </p:sp>
    </p:spTree>
    <p:extLst>
      <p:ext uri="{BB962C8B-B14F-4D97-AF65-F5344CB8AC3E}">
        <p14:creationId xmlns:p14="http://schemas.microsoft.com/office/powerpoint/2010/main" val="430148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Set the scene</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3</a:t>
            </a:fld>
            <a:endParaRPr lang="en-GB"/>
          </a:p>
        </p:txBody>
      </p:sp>
    </p:spTree>
    <p:extLst>
      <p:ext uri="{BB962C8B-B14F-4D97-AF65-F5344CB8AC3E}">
        <p14:creationId xmlns:p14="http://schemas.microsoft.com/office/powerpoint/2010/main" val="1780357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2013 the module was run</a:t>
            </a:r>
            <a:r>
              <a:rPr lang="en-GB" baseline="0" dirty="0" smtClean="0"/>
              <a:t> in a conventional way with two f2f lectures per week and a tutorial class. Work put on </a:t>
            </a:r>
            <a:r>
              <a:rPr lang="en-GB" baseline="0" dirty="0" err="1" smtClean="0"/>
              <a:t>mywbs</a:t>
            </a:r>
            <a:r>
              <a:rPr lang="en-GB" baseline="0" dirty="0" smtClean="0"/>
              <a:t> and live lecture recordings done.</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4</a:t>
            </a:fld>
            <a:endParaRPr lang="en-GB"/>
          </a:p>
        </p:txBody>
      </p:sp>
    </p:spTree>
    <p:extLst>
      <p:ext uri="{BB962C8B-B14F-4D97-AF65-F5344CB8AC3E}">
        <p14:creationId xmlns:p14="http://schemas.microsoft.com/office/powerpoint/2010/main" val="3445775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 back to 2015 when we decided to flip the classroom….set the scene,</a:t>
            </a:r>
            <a:r>
              <a:rPr lang="en-GB" baseline="0" dirty="0" smtClean="0"/>
              <a:t> talk about what we did.</a:t>
            </a:r>
          </a:p>
          <a:p>
            <a:endParaRPr lang="en-GB" baseline="0" dirty="0" smtClean="0"/>
          </a:p>
          <a:p>
            <a:r>
              <a:rPr lang="en-GB" dirty="0" smtClean="0"/>
              <a:t>At WBS, first year students take the core module Quantitative Analysis for Management 1 (QAM1), a foundation course in statistics. Some students have studied no maths since GCSE level while others have taken a range of quantitative A Levels (or equivalent), which makes this a challenging module to teach. A major re-write of the module materials in 2013, followed by a move to include a mid-term online assessment in 2014, has resulted in consistent positive student feedback. However, the announcement of a large increase in student numbers in 2015 prompted the most radical change to QAM1 yet, teaching using a flipped classroom. A flipped classroom “uses technology to move lectures outside the classroom and uses learning activities to move practice with concepts inside the classroom” (</a:t>
            </a:r>
            <a:r>
              <a:rPr lang="en-GB" dirty="0" err="1" smtClean="0"/>
              <a:t>Strayer</a:t>
            </a:r>
            <a:r>
              <a:rPr lang="en-GB" dirty="0" smtClean="0"/>
              <a:t>, 2012).</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5</a:t>
            </a:fld>
            <a:endParaRPr lang="en-GB"/>
          </a:p>
        </p:txBody>
      </p:sp>
    </p:spTree>
    <p:extLst>
      <p:ext uri="{BB962C8B-B14F-4D97-AF65-F5344CB8AC3E}">
        <p14:creationId xmlns:p14="http://schemas.microsoft.com/office/powerpoint/2010/main" val="3636899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6</a:t>
            </a:fld>
            <a:endParaRPr lang="en-GB"/>
          </a:p>
        </p:txBody>
      </p:sp>
    </p:spTree>
    <p:extLst>
      <p:ext uri="{BB962C8B-B14F-4D97-AF65-F5344CB8AC3E}">
        <p14:creationId xmlns:p14="http://schemas.microsoft.com/office/powerpoint/2010/main" val="4189559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Remind the audience of the context for all of this – it was done</a:t>
            </a:r>
            <a:r>
              <a:rPr lang="en-GB" baseline="0" dirty="0" smtClean="0"/>
              <a:t> before online learning and blended learning were really popular. As such, we were pushing boundaries. Talk about my workshops and the fact I had 3 or 4 people (me and tutors) at each workshop – better learning experience. Students undertook group work.</a:t>
            </a:r>
          </a:p>
        </p:txBody>
      </p:sp>
      <p:sp>
        <p:nvSpPr>
          <p:cNvPr id="4" name="Slide Number Placeholder 3"/>
          <p:cNvSpPr>
            <a:spLocks noGrp="1"/>
          </p:cNvSpPr>
          <p:nvPr>
            <p:ph type="sldNum" sz="quarter" idx="10"/>
          </p:nvPr>
        </p:nvSpPr>
        <p:spPr/>
        <p:txBody>
          <a:bodyPr/>
          <a:lstStyle/>
          <a:p>
            <a:fld id="{7048A9E8-F96D-4D47-8B2F-547021A6FFDB}" type="slidenum">
              <a:rPr lang="en-GB" smtClean="0"/>
              <a:t>7</a:t>
            </a:fld>
            <a:endParaRPr lang="en-GB"/>
          </a:p>
        </p:txBody>
      </p:sp>
    </p:spTree>
    <p:extLst>
      <p:ext uri="{BB962C8B-B14F-4D97-AF65-F5344CB8AC3E}">
        <p14:creationId xmlns:p14="http://schemas.microsoft.com/office/powerpoint/2010/main" val="4129672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Remind the audience of the context for all of this – it was done</a:t>
            </a:r>
            <a:r>
              <a:rPr lang="en-GB" baseline="0" dirty="0" smtClean="0"/>
              <a:t> before online learning and blended learning were really popular. As such, we were pushing boundaries.</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8</a:t>
            </a:fld>
            <a:endParaRPr lang="en-GB"/>
          </a:p>
        </p:txBody>
      </p:sp>
    </p:spTree>
    <p:extLst>
      <p:ext uri="{BB962C8B-B14F-4D97-AF65-F5344CB8AC3E}">
        <p14:creationId xmlns:p14="http://schemas.microsoft.com/office/powerpoint/2010/main" val="1981014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Broadly speaking, yes they did. Point out that the lecture</a:t>
            </a:r>
            <a:r>
              <a:rPr lang="en-GB" baseline="0" dirty="0" smtClean="0"/>
              <a:t> slides were the same under both teaching modes. </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9</a:t>
            </a:fld>
            <a:endParaRPr lang="en-GB"/>
          </a:p>
        </p:txBody>
      </p:sp>
    </p:spTree>
    <p:extLst>
      <p:ext uri="{BB962C8B-B14F-4D97-AF65-F5344CB8AC3E}">
        <p14:creationId xmlns:p14="http://schemas.microsoft.com/office/powerpoint/2010/main" val="3877567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Broadly speaking, yes they did. Point out that the lecture</a:t>
            </a:r>
            <a:r>
              <a:rPr lang="en-GB" baseline="0" dirty="0" smtClean="0"/>
              <a:t> slides were the same under both teaching modes. </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10</a:t>
            </a:fld>
            <a:endParaRPr lang="en-GB"/>
          </a:p>
        </p:txBody>
      </p:sp>
    </p:spTree>
    <p:extLst>
      <p:ext uri="{BB962C8B-B14F-4D97-AF65-F5344CB8AC3E}">
        <p14:creationId xmlns:p14="http://schemas.microsoft.com/office/powerpoint/2010/main" val="1694926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big differences in exam performance – discuss this and the fact that we were happy enough with that as questions</a:t>
            </a:r>
            <a:r>
              <a:rPr lang="en-GB" baseline="0" dirty="0" smtClean="0"/>
              <a:t> would be asked about changes to the exam if we saw big changes.</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11</a:t>
            </a:fld>
            <a:endParaRPr lang="en-GB"/>
          </a:p>
        </p:txBody>
      </p:sp>
    </p:spTree>
    <p:extLst>
      <p:ext uri="{BB962C8B-B14F-4D97-AF65-F5344CB8AC3E}">
        <p14:creationId xmlns:p14="http://schemas.microsoft.com/office/powerpoint/2010/main" val="511695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Talk about the relationship Maria and I had in order to make this work. Discuss the fact that, in our experience, the experience was worth it as it was so well received by students. However, it’s not without its challenges and it</a:t>
            </a:r>
            <a:r>
              <a:rPr lang="en-GB" baseline="0" dirty="0" smtClean="0"/>
              <a:t> requires a lot of hard work in order to do it properly.</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12</a:t>
            </a:fld>
            <a:endParaRPr lang="en-GB"/>
          </a:p>
        </p:txBody>
      </p:sp>
    </p:spTree>
    <p:extLst>
      <p:ext uri="{BB962C8B-B14F-4D97-AF65-F5344CB8AC3E}">
        <p14:creationId xmlns:p14="http://schemas.microsoft.com/office/powerpoint/2010/main" val="222206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Blended</a:t>
            </a:r>
            <a:r>
              <a:rPr lang="en-GB" baseline="0" dirty="0" smtClean="0"/>
              <a:t> learning is a different philosophy. You have to change the whole delivery of the module and focus more on the student experience.</a:t>
            </a:r>
            <a:endParaRPr lang="en-GB" dirty="0"/>
          </a:p>
        </p:txBody>
      </p:sp>
      <p:sp>
        <p:nvSpPr>
          <p:cNvPr id="4" name="Slide Number Placeholder 3"/>
          <p:cNvSpPr>
            <a:spLocks noGrp="1"/>
          </p:cNvSpPr>
          <p:nvPr>
            <p:ph type="sldNum" sz="quarter" idx="10"/>
          </p:nvPr>
        </p:nvSpPr>
        <p:spPr/>
        <p:txBody>
          <a:bodyPr/>
          <a:lstStyle/>
          <a:p>
            <a:fld id="{7048A9E8-F96D-4D47-8B2F-547021A6FFDB}" type="slidenum">
              <a:rPr lang="en-GB" smtClean="0"/>
              <a:t>13</a:t>
            </a:fld>
            <a:endParaRPr lang="en-GB"/>
          </a:p>
        </p:txBody>
      </p:sp>
    </p:spTree>
    <p:extLst>
      <p:ext uri="{BB962C8B-B14F-4D97-AF65-F5344CB8AC3E}">
        <p14:creationId xmlns:p14="http://schemas.microsoft.com/office/powerpoint/2010/main" val="2971319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normAutofit/>
          </a:bodyPr>
          <a:lstStyle>
            <a:lvl1pPr algn="ctr">
              <a:defRPr sz="28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2701528"/>
            <a:ext cx="6858000" cy="1241822"/>
          </a:xfrm>
        </p:spPr>
        <p:txBody>
          <a:bodyPr>
            <a:normAutofit/>
          </a:bodyPr>
          <a:lstStyle>
            <a:lvl1pPr marL="0" indent="0" algn="ctr">
              <a:buNone/>
              <a:defRPr sz="20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8372C267-1D3F-A642-9FD6-0192604797DF}" type="datetimeFigureOut">
              <a:rPr lang="en-US" smtClean="0"/>
              <a:t>6/21/2021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849183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634" y="337689"/>
            <a:ext cx="7886700" cy="718937"/>
          </a:xfrm>
        </p:spPr>
        <p:txBody>
          <a:bodyPr anchor="t" anchorCtr="0">
            <a:normAutofit/>
          </a:bodyPr>
          <a:lstStyle>
            <a:lvl1pPr>
              <a:defRPr sz="2200" b="1">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32695" y="1114496"/>
            <a:ext cx="7886700" cy="3263504"/>
          </a:xfrm>
        </p:spPr>
        <p:txBody>
          <a:bodyPr>
            <a:normAutofit/>
          </a:bodyPr>
          <a:lstStyle>
            <a:lvl1pPr marL="171450" indent="-171450">
              <a:lnSpc>
                <a:spcPct val="150000"/>
              </a:lnSpc>
              <a:buClr>
                <a:schemeClr val="tx1">
                  <a:lumMod val="85000"/>
                  <a:lumOff val="15000"/>
                </a:schemeClr>
              </a:buClr>
              <a:buSzPct val="90000"/>
              <a:buFont typeface="Wingdings" panose="05000000000000000000" pitchFamily="2" charset="2"/>
              <a:buChar char="§"/>
              <a:defRPr sz="1600">
                <a:solidFill>
                  <a:schemeClr val="tx1">
                    <a:lumMod val="85000"/>
                    <a:lumOff val="15000"/>
                  </a:schemeClr>
                </a:solidFill>
                <a:latin typeface="Arial" panose="020B0604020202020204" pitchFamily="34" charset="0"/>
                <a:cs typeface="Arial" panose="020B0604020202020204" pitchFamily="34" charset="0"/>
              </a:defRPr>
            </a:lvl1pPr>
            <a:lvl2pPr marL="514350" indent="-171450">
              <a:lnSpc>
                <a:spcPct val="100000"/>
              </a:lnSpc>
              <a:buClr>
                <a:schemeClr val="tx1">
                  <a:lumMod val="85000"/>
                  <a:lumOff val="15000"/>
                </a:schemeClr>
              </a:buClr>
              <a:buSzPct val="90000"/>
              <a:buFont typeface="Wingdings" panose="05000000000000000000" pitchFamily="2" charset="2"/>
              <a:buChar char="§"/>
              <a:defRPr sz="1200">
                <a:solidFill>
                  <a:schemeClr val="tx1">
                    <a:lumMod val="85000"/>
                    <a:lumOff val="15000"/>
                  </a:schemeClr>
                </a:solidFill>
                <a:latin typeface="Arial" panose="020B0604020202020204" pitchFamily="34" charset="0"/>
                <a:cs typeface="Arial" panose="020B0604020202020204" pitchFamily="34" charset="0"/>
              </a:defRPr>
            </a:lvl2pPr>
            <a:lvl3pPr marL="857250" indent="-171450">
              <a:lnSpc>
                <a:spcPct val="100000"/>
              </a:lnSpc>
              <a:buClr>
                <a:schemeClr val="tx1">
                  <a:lumMod val="85000"/>
                  <a:lumOff val="15000"/>
                </a:schemeClr>
              </a:buClr>
              <a:buSzPct val="90000"/>
              <a:buFont typeface="Wingdings" panose="05000000000000000000" pitchFamily="2" charset="2"/>
              <a:buChar char="§"/>
              <a:defRPr sz="1100">
                <a:solidFill>
                  <a:schemeClr val="tx1">
                    <a:lumMod val="85000"/>
                    <a:lumOff val="15000"/>
                  </a:schemeClr>
                </a:solidFill>
                <a:latin typeface="Arial" panose="020B0604020202020204" pitchFamily="34" charset="0"/>
                <a:cs typeface="Arial" panose="020B0604020202020204" pitchFamily="34" charset="0"/>
              </a:defRPr>
            </a:lvl3pPr>
            <a:lvl4pPr marL="1200150" indent="-171450">
              <a:lnSpc>
                <a:spcPct val="100000"/>
              </a:lnSpc>
              <a:buClr>
                <a:schemeClr val="tx1">
                  <a:lumMod val="85000"/>
                  <a:lumOff val="15000"/>
                </a:schemeClr>
              </a:buClr>
              <a:buSzPct val="90000"/>
              <a:buFont typeface="Wingdings" panose="05000000000000000000" pitchFamily="2" charset="2"/>
              <a:buChar char="§"/>
              <a:defRPr sz="1050">
                <a:solidFill>
                  <a:schemeClr val="tx1">
                    <a:lumMod val="85000"/>
                    <a:lumOff val="15000"/>
                  </a:schemeClr>
                </a:solidFill>
                <a:latin typeface="Arial" panose="020B0604020202020204" pitchFamily="34" charset="0"/>
                <a:cs typeface="Arial" panose="020B0604020202020204" pitchFamily="34" charset="0"/>
              </a:defRPr>
            </a:lvl4pPr>
            <a:lvl5pPr marL="1543050" indent="-171450">
              <a:lnSpc>
                <a:spcPct val="100000"/>
              </a:lnSpc>
              <a:buClr>
                <a:schemeClr val="tx1">
                  <a:lumMod val="85000"/>
                  <a:lumOff val="15000"/>
                </a:schemeClr>
              </a:buClr>
              <a:buSzPct val="90000"/>
              <a:buFont typeface="Wingdings" panose="05000000000000000000" pitchFamily="2" charset="2"/>
              <a:buChar char="§"/>
              <a:defRPr sz="1050">
                <a:solidFill>
                  <a:schemeClr val="tx1">
                    <a:lumMod val="85000"/>
                    <a:lumOff val="15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372C267-1D3F-A642-9FD6-0192604797DF}" type="datetimeFigureOut">
              <a:rPr lang="en-US" smtClean="0"/>
              <a:t>6/21/2021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57304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normAutofit/>
          </a:bodyPr>
          <a:lstStyle>
            <a:lvl1pPr>
              <a:defRPr sz="28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3442098"/>
            <a:ext cx="7886700" cy="1125140"/>
          </a:xfrm>
        </p:spPr>
        <p:txBody>
          <a:bodyPr>
            <a:normAutofit/>
          </a:bodyPr>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372C267-1D3F-A642-9FD6-0192604797DF}" type="datetimeFigureOut">
              <a:rPr lang="en-US" smtClean="0"/>
              <a:t>6/21/2021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104340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2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418582" y="1369219"/>
            <a:ext cx="3886200" cy="3263504"/>
          </a:xfrm>
        </p:spPr>
        <p:txBody>
          <a:bodyPr>
            <a:normAutofit/>
          </a:bodyPr>
          <a:lstStyle>
            <a:lvl1pPr marL="171450" indent="-171450">
              <a:buFont typeface="Wingdings" panose="05000000000000000000" pitchFamily="2" charset="2"/>
              <a:buChar char="§"/>
              <a:defRPr sz="1600">
                <a:latin typeface="Arial" panose="020B0604020202020204" pitchFamily="34" charset="0"/>
                <a:cs typeface="Arial" panose="020B0604020202020204" pitchFamily="34" charset="0"/>
              </a:defRPr>
            </a:lvl1pPr>
            <a:lvl2pPr marL="514350" indent="-171450">
              <a:buFont typeface="Wingdings" panose="05000000000000000000" pitchFamily="2" charset="2"/>
              <a:buChar char="§"/>
              <a:defRPr sz="1200">
                <a:latin typeface="Arial" panose="020B0604020202020204" pitchFamily="34" charset="0"/>
                <a:cs typeface="Arial" panose="020B0604020202020204" pitchFamily="34" charset="0"/>
              </a:defRPr>
            </a:lvl2pPr>
            <a:lvl3pPr marL="857250" indent="-171450">
              <a:buFont typeface="Wingdings" panose="05000000000000000000" pitchFamily="2" charset="2"/>
              <a:buChar char="§"/>
              <a:defRPr sz="1100">
                <a:latin typeface="Arial" panose="020B0604020202020204" pitchFamily="34" charset="0"/>
                <a:cs typeface="Arial" panose="020B0604020202020204" pitchFamily="34" charset="0"/>
              </a:defRPr>
            </a:lvl3pPr>
            <a:lvl4pPr marL="1200150" indent="-171450">
              <a:buFont typeface="Wingdings" panose="05000000000000000000" pitchFamily="2" charset="2"/>
              <a:buChar char="§"/>
              <a:defRPr sz="1050">
                <a:latin typeface="Arial" panose="020B0604020202020204" pitchFamily="34" charset="0"/>
                <a:cs typeface="Arial" panose="020B0604020202020204" pitchFamily="34" charset="0"/>
              </a:defRPr>
            </a:lvl4pPr>
            <a:lvl5pPr marL="1543050" indent="-171450">
              <a:buFont typeface="Wingdings" panose="05000000000000000000" pitchFamily="2" charset="2"/>
              <a:buChar char="§"/>
              <a:defRPr sz="10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420626" y="1369219"/>
            <a:ext cx="4358849" cy="3263504"/>
          </a:xfrm>
        </p:spPr>
        <p:txBody>
          <a:bodyPr>
            <a:normAutofit/>
          </a:bodyPr>
          <a:lstStyle>
            <a:lvl1pPr marL="285750" indent="-285750">
              <a:buFont typeface="Wingdings" panose="05000000000000000000" pitchFamily="2" charset="2"/>
              <a:buChar char="§"/>
              <a:defRPr sz="1600">
                <a:latin typeface="Arial" panose="020B0604020202020204" pitchFamily="34" charset="0"/>
                <a:cs typeface="Arial" panose="020B0604020202020204" pitchFamily="34" charset="0"/>
              </a:defRPr>
            </a:lvl1pPr>
            <a:lvl2pPr marL="514350" indent="-171450">
              <a:buFont typeface="Wingdings" panose="05000000000000000000" pitchFamily="2" charset="2"/>
              <a:buChar char="§"/>
              <a:defRPr sz="1200">
                <a:latin typeface="Arial" panose="020B0604020202020204" pitchFamily="34" charset="0"/>
                <a:cs typeface="Arial" panose="020B0604020202020204" pitchFamily="34" charset="0"/>
              </a:defRPr>
            </a:lvl2pPr>
            <a:lvl3pPr marL="857250" indent="-171450">
              <a:buFont typeface="Wingdings" panose="05000000000000000000" pitchFamily="2" charset="2"/>
              <a:buChar char="§"/>
              <a:defRPr sz="1100">
                <a:latin typeface="Arial" panose="020B0604020202020204" pitchFamily="34" charset="0"/>
                <a:cs typeface="Arial" panose="020B0604020202020204" pitchFamily="34" charset="0"/>
              </a:defRPr>
            </a:lvl3pPr>
            <a:lvl4pPr marL="1200150" indent="-171450">
              <a:buFont typeface="Wingdings" panose="05000000000000000000" pitchFamily="2" charset="2"/>
              <a:buChar char="§"/>
              <a:defRPr sz="1050">
                <a:latin typeface="Arial" panose="020B0604020202020204" pitchFamily="34" charset="0"/>
                <a:cs typeface="Arial" panose="020B0604020202020204" pitchFamily="34" charset="0"/>
              </a:defRPr>
            </a:lvl4pPr>
            <a:lvl5pPr marL="1543050" indent="-171450">
              <a:buFont typeface="Wingdings" panose="05000000000000000000" pitchFamily="2" charset="2"/>
              <a:buChar char="§"/>
              <a:defRPr sz="10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372C267-1D3F-A642-9FD6-0192604797DF}" type="datetimeFigureOut">
              <a:rPr lang="en-US" smtClean="0"/>
              <a:t>6/21/2021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10882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72C267-1D3F-A642-9FD6-0192604797DF}" type="datetimeFigureOut">
              <a:rPr lang="en-US" smtClean="0"/>
              <a:t>6/21/2021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1283018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2C267-1D3F-A642-9FD6-0192604797DF}" type="datetimeFigureOut">
              <a:rPr lang="en-US" smtClean="0"/>
              <a:t>6/21/2021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812529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t">
            <a:no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887391" y="895865"/>
            <a:ext cx="4629150" cy="3499923"/>
          </a:xfrm>
        </p:spPr>
        <p:txBody>
          <a:bodyPr>
            <a:normAutofit/>
          </a:bodyPr>
          <a:lstStyle>
            <a:lvl1pPr marL="171450" indent="-171450">
              <a:buFont typeface="Wingdings" panose="05000000000000000000" pitchFamily="2" charset="2"/>
              <a:buChar char="§"/>
              <a:defRPr sz="1600">
                <a:latin typeface="Arial" panose="020B0604020202020204" pitchFamily="34" charset="0"/>
                <a:cs typeface="Arial" panose="020B0604020202020204" pitchFamily="34" charset="0"/>
              </a:defRPr>
            </a:lvl1pPr>
            <a:lvl2pPr marL="514350" indent="-171450">
              <a:buFont typeface="Wingdings" panose="05000000000000000000" pitchFamily="2" charset="2"/>
              <a:buChar char="§"/>
              <a:defRPr sz="1600">
                <a:latin typeface="Arial" panose="020B0604020202020204" pitchFamily="34" charset="0"/>
                <a:cs typeface="Arial" panose="020B0604020202020204" pitchFamily="34" charset="0"/>
              </a:defRPr>
            </a:lvl2pPr>
            <a:lvl3pPr marL="857250" indent="-171450">
              <a:buFont typeface="Wingdings" panose="05000000000000000000" pitchFamily="2" charset="2"/>
              <a:buChar char="§"/>
              <a:defRPr sz="1200">
                <a:latin typeface="Arial" panose="020B0604020202020204" pitchFamily="34" charset="0"/>
                <a:cs typeface="Arial" panose="020B0604020202020204" pitchFamily="34" charset="0"/>
              </a:defRPr>
            </a:lvl3pPr>
            <a:lvl4pPr marL="1200150" indent="-171450">
              <a:buFont typeface="Wingdings" panose="05000000000000000000" pitchFamily="2" charset="2"/>
              <a:buChar char="§"/>
              <a:defRPr sz="1100">
                <a:latin typeface="Arial" panose="020B0604020202020204" pitchFamily="34" charset="0"/>
                <a:cs typeface="Arial" panose="020B0604020202020204" pitchFamily="34" charset="0"/>
              </a:defRPr>
            </a:lvl4pPr>
            <a:lvl5pPr marL="1543050" indent="-171450">
              <a:buFont typeface="Wingdings" panose="05000000000000000000" pitchFamily="2" charset="2"/>
              <a:buChar char="§"/>
              <a:defRPr sz="110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1543050"/>
            <a:ext cx="2949178" cy="2858691"/>
          </a:xfrm>
        </p:spPr>
        <p:txBody>
          <a:bodyPr>
            <a:normAutofit/>
          </a:bodyPr>
          <a:lstStyle>
            <a:lvl1pPr marL="0" indent="0">
              <a:buNone/>
              <a:defRPr sz="20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372C267-1D3F-A642-9FD6-0192604797DF}" type="datetimeFigureOut">
              <a:rPr lang="en-US" smtClean="0"/>
              <a:t>6/21/2021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32970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t">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932935"/>
            <a:ext cx="4629150" cy="3462853"/>
          </a:xfrm>
        </p:spPr>
        <p:txBody>
          <a:bodyPr anchor="t"/>
          <a:lstStyle>
            <a:lvl1pPr marL="0" indent="0">
              <a:buNone/>
              <a:defRPr sz="24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629841" y="1543050"/>
            <a:ext cx="2949178" cy="2858691"/>
          </a:xfrm>
        </p:spPr>
        <p:txBody>
          <a:bodyPr>
            <a:normAutofit/>
          </a:bodyPr>
          <a:lstStyle>
            <a:lvl1pPr marL="0" indent="0">
              <a:buNone/>
              <a:defRPr sz="20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372C267-1D3F-A642-9FD6-0192604797DF}" type="datetimeFigureOut">
              <a:rPr lang="en-US" smtClean="0"/>
              <a:t>6/21/2021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7AFF1-1D8A-394A-898D-E0FE52356337}" type="slidenum">
              <a:rPr lang="en-US" smtClean="0"/>
              <a:t>‹#›</a:t>
            </a:fld>
            <a:endParaRPr lang="en-US"/>
          </a:p>
        </p:txBody>
      </p:sp>
    </p:spTree>
    <p:extLst>
      <p:ext uri="{BB962C8B-B14F-4D97-AF65-F5344CB8AC3E}">
        <p14:creationId xmlns:p14="http://schemas.microsoft.com/office/powerpoint/2010/main" val="805570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702593" y="1566610"/>
            <a:ext cx="3029517" cy="3576889"/>
          </a:xfrm>
          <a:prstGeom prst="rect">
            <a:avLst/>
          </a:prstGeom>
        </p:spPr>
      </p:pic>
      <p:sp>
        <p:nvSpPr>
          <p:cNvPr id="3" name="Text Placeholder 2"/>
          <p:cNvSpPr>
            <a:spLocks noGrp="1"/>
          </p:cNvSpPr>
          <p:nvPr>
            <p:ph type="body" idx="1"/>
          </p:nvPr>
        </p:nvSpPr>
        <p:spPr>
          <a:xfrm>
            <a:off x="430936" y="1220941"/>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418582" y="51427"/>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372C267-1D3F-A642-9FD6-0192604797DF}" type="datetimeFigureOut">
              <a:rPr lang="en-US" smtClean="0"/>
              <a:t>6/21/2021</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C17AFF1-1D8A-394A-898D-E0FE52356337}" type="slidenum">
              <a:rPr lang="en-US" smtClean="0"/>
              <a:t>‹#›</a:t>
            </a:fld>
            <a:endParaRPr lang="en-US"/>
          </a:p>
        </p:txBody>
      </p:sp>
      <p:pic>
        <p:nvPicPr>
          <p:cNvPr id="11" name="Picture 10"/>
          <p:cNvPicPr>
            <a:picLocks noChangeAspect="1"/>
          </p:cNvPicPr>
          <p:nvPr userDrawn="1"/>
        </p:nvPicPr>
        <p:blipFill rotWithShape="1">
          <a:blip r:embed="rId11">
            <a:extLst>
              <a:ext uri="{28A0092B-C50C-407E-A947-70E740481C1C}">
                <a14:useLocalDpi xmlns:a14="http://schemas.microsoft.com/office/drawing/2010/main" val="0"/>
              </a:ext>
            </a:extLst>
          </a:blip>
          <a:srcRect l="47705" b="-3905"/>
          <a:stretch/>
        </p:blipFill>
        <p:spPr>
          <a:xfrm>
            <a:off x="7043738" y="220271"/>
            <a:ext cx="1860146" cy="475053"/>
          </a:xfrm>
          <a:prstGeom prst="rect">
            <a:avLst/>
          </a:prstGeom>
        </p:spPr>
      </p:pic>
      <p:pic>
        <p:nvPicPr>
          <p:cNvPr id="9" name="Picture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493544" y="151081"/>
            <a:ext cx="1502569" cy="598017"/>
          </a:xfrm>
          <a:prstGeom prst="rect">
            <a:avLst/>
          </a:prstGeom>
        </p:spPr>
      </p:pic>
    </p:spTree>
    <p:extLst>
      <p:ext uri="{BB962C8B-B14F-4D97-AF65-F5344CB8AC3E}">
        <p14:creationId xmlns:p14="http://schemas.microsoft.com/office/powerpoint/2010/main" val="609911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69" r:id="rId8"/>
  </p:sldLayoutIdLst>
  <p:txStyles>
    <p:titleStyle>
      <a:lvl1pPr algn="l" defTabSz="685800" rtl="0" eaLnBrk="1" latinLnBrk="0" hangingPunct="1">
        <a:lnSpc>
          <a:spcPct val="90000"/>
        </a:lnSpc>
        <a:spcBef>
          <a:spcPct val="0"/>
        </a:spcBef>
        <a:buNone/>
        <a:defRPr sz="22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Wingdings" panose="05000000000000000000" pitchFamily="2" charset="2"/>
        <a:buChar char="§"/>
        <a:defRPr sz="11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d5778@Coventry.ac.uk" TargetMode="Externa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mailto:Maria.Walker@wbs.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doi.org/10.1080/03075079.2019.1628204"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doi.org/10.1080/03075079.2019.1628204" TargetMode="Externa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1160636"/>
            <a:ext cx="6858000" cy="1790700"/>
          </a:xfrm>
        </p:spPr>
        <p:txBody>
          <a:bodyPr/>
          <a:lstStyle/>
          <a:p>
            <a:pPr>
              <a:spcAft>
                <a:spcPts val="1200"/>
              </a:spcAft>
            </a:pPr>
            <a:r>
              <a:rPr lang="en-GB" dirty="0" smtClean="0">
                <a:solidFill>
                  <a:srgbClr val="0070C0"/>
                </a:solidFill>
              </a:rPr>
              <a:t>Flipping the Classroom</a:t>
            </a:r>
            <a:r>
              <a:rPr lang="en-GB" dirty="0" smtClean="0">
                <a:latin typeface="+mn-lt"/>
              </a:rPr>
              <a:t/>
            </a:r>
            <a:br>
              <a:rPr lang="en-GB" dirty="0" smtClean="0">
                <a:latin typeface="+mn-lt"/>
              </a:rPr>
            </a:br>
            <a:r>
              <a:rPr lang="en-GB" sz="2200" b="0" dirty="0" smtClean="0">
                <a:latin typeface="+mn-lt"/>
              </a:rPr>
              <a:t>Results from a pre-pandemic study to inform a post-pandemic future</a:t>
            </a:r>
            <a:endParaRPr lang="en-GB" sz="2200" b="0" dirty="0">
              <a:latin typeface="+mn-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44" y="118933"/>
            <a:ext cx="1454847" cy="1718659"/>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486352640"/>
              </p:ext>
            </p:extLst>
          </p:nvPr>
        </p:nvGraphicFramePr>
        <p:xfrm>
          <a:off x="1524000" y="3288421"/>
          <a:ext cx="6096000" cy="792480"/>
        </p:xfrm>
        <a:graphic>
          <a:graphicData uri="http://schemas.openxmlformats.org/drawingml/2006/table">
            <a:tbl>
              <a:tblPr firstRow="1" bandRow="1">
                <a:tableStyleId>{5C22544A-7EE6-4342-B048-85BDC9FD1C3A}</a:tableStyleId>
              </a:tblPr>
              <a:tblGrid>
                <a:gridCol w="2832295">
                  <a:extLst>
                    <a:ext uri="{9D8B030D-6E8A-4147-A177-3AD203B41FA5}">
                      <a16:colId xmlns:a16="http://schemas.microsoft.com/office/drawing/2014/main" val="3275340900"/>
                    </a:ext>
                  </a:extLst>
                </a:gridCol>
                <a:gridCol w="436099">
                  <a:extLst>
                    <a:ext uri="{9D8B030D-6E8A-4147-A177-3AD203B41FA5}">
                      <a16:colId xmlns:a16="http://schemas.microsoft.com/office/drawing/2014/main" val="3792269937"/>
                    </a:ext>
                  </a:extLst>
                </a:gridCol>
                <a:gridCol w="2827606">
                  <a:extLst>
                    <a:ext uri="{9D8B030D-6E8A-4147-A177-3AD203B41FA5}">
                      <a16:colId xmlns:a16="http://schemas.microsoft.com/office/drawing/2014/main" val="2044963125"/>
                    </a:ext>
                  </a:extLst>
                </a:gridCol>
              </a:tblGrid>
              <a:tr h="0">
                <a:tc>
                  <a:txBody>
                    <a:bodyPr/>
                    <a:lstStyle/>
                    <a:p>
                      <a:pPr algn="ctr"/>
                      <a:r>
                        <a:rPr lang="en-GB" sz="2000" dirty="0" smtClean="0">
                          <a:solidFill>
                            <a:schemeClr val="tx1"/>
                          </a:solidFill>
                        </a:rPr>
                        <a:t>Charlotte Price</a:t>
                      </a: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solidFill>
                            <a:schemeClr val="tx1"/>
                          </a:solidFill>
                        </a:rPr>
                        <a:t>Maria Walker</a:t>
                      </a: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2481"/>
                  </a:ext>
                </a:extLst>
              </a:tr>
              <a:tr h="370840">
                <a:tc>
                  <a:txBody>
                    <a:bodyPr/>
                    <a:lstStyle/>
                    <a:p>
                      <a:pPr algn="ctr"/>
                      <a:r>
                        <a:rPr lang="en-GB" sz="2000" dirty="0" smtClean="0">
                          <a:solidFill>
                            <a:schemeClr val="tx1"/>
                          </a:solidFill>
                          <a:hlinkClick r:id="rId3"/>
                        </a:rPr>
                        <a:t>ad5778@coventry.ac.uk</a:t>
                      </a:r>
                      <a:r>
                        <a:rPr lang="en-GB" sz="2000" dirty="0" smtClean="0">
                          <a:solidFill>
                            <a:schemeClr val="tx1"/>
                          </a:solidFill>
                        </a:rPr>
                        <a:t> </a:t>
                      </a: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solidFill>
                            <a:schemeClr val="tx1"/>
                          </a:solidFill>
                          <a:hlinkClick r:id="rId4"/>
                        </a:rPr>
                        <a:t>Maria.Walker@wbs.ac.uk</a:t>
                      </a:r>
                      <a:r>
                        <a:rPr lang="en-GB" sz="2000" baseline="0" dirty="0" smtClean="0">
                          <a:solidFill>
                            <a:schemeClr val="tx1"/>
                          </a:solidFill>
                        </a:rPr>
                        <a:t> </a:t>
                      </a:r>
                      <a:endParaRPr lang="en-GB" sz="2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6762764"/>
                  </a:ext>
                </a:extLst>
              </a:tr>
            </a:tbl>
          </a:graphicData>
        </a:graphic>
      </p:graphicFrame>
    </p:spTree>
    <p:extLst>
      <p:ext uri="{BB962C8B-B14F-4D97-AF65-F5344CB8AC3E}">
        <p14:creationId xmlns:p14="http://schemas.microsoft.com/office/powerpoint/2010/main" val="169015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GB" sz="3400" dirty="0" smtClean="0">
                <a:solidFill>
                  <a:srgbClr val="0070C0"/>
                </a:solidFill>
              </a:rPr>
              <a:t>The pandemic effect</a:t>
            </a:r>
            <a:endParaRPr lang="en-GB" sz="3400" dirty="0">
              <a:solidFill>
                <a:srgbClr val="0070C0"/>
              </a:solidFill>
            </a:endParaRPr>
          </a:p>
        </p:txBody>
      </p:sp>
      <p:sp>
        <p:nvSpPr>
          <p:cNvPr id="3" name="Content Placeholder 2"/>
          <p:cNvSpPr>
            <a:spLocks noGrp="1"/>
          </p:cNvSpPr>
          <p:nvPr>
            <p:ph idx="1"/>
          </p:nvPr>
        </p:nvSpPr>
        <p:spPr>
          <a:xfrm>
            <a:off x="432695" y="1114495"/>
            <a:ext cx="7886700" cy="3790439"/>
          </a:xfrm>
        </p:spPr>
        <p:txBody>
          <a:bodyPr>
            <a:normAutofit/>
          </a:bodyPr>
          <a:lstStyle/>
          <a:p>
            <a:pPr marL="360363" indent="-360363">
              <a:lnSpc>
                <a:spcPct val="100000"/>
              </a:lnSpc>
              <a:spcBef>
                <a:spcPts val="0"/>
              </a:spcBef>
              <a:buFont typeface="Arial" panose="020B0604020202020204" pitchFamily="34" charset="0"/>
              <a:buChar char="•"/>
            </a:pPr>
            <a:r>
              <a:rPr lang="en-GB" sz="2400" dirty="0" smtClean="0">
                <a:latin typeface="+mn-lt"/>
              </a:rPr>
              <a:t>COVID-19 has turned the world upside down</a:t>
            </a:r>
          </a:p>
          <a:p>
            <a:pPr marL="0" indent="0">
              <a:lnSpc>
                <a:spcPct val="100000"/>
              </a:lnSpc>
              <a:spcBef>
                <a:spcPts val="0"/>
              </a:spcBef>
              <a:buNone/>
            </a:pPr>
            <a:endParaRPr lang="en-GB" sz="2000" dirty="0" smtClean="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The higher education sector has been forced to embrace online and blended learning…</a:t>
            </a:r>
          </a:p>
          <a:p>
            <a:pPr marL="0" indent="0">
              <a:lnSpc>
                <a:spcPct val="100000"/>
              </a:lnSpc>
              <a:spcBef>
                <a:spcPts val="0"/>
              </a:spcBef>
              <a:buNone/>
            </a:pPr>
            <a:endParaRPr lang="en-GB" sz="2000" dirty="0" smtClean="0">
              <a:latin typeface="+mn-lt"/>
            </a:endParaRPr>
          </a:p>
          <a:p>
            <a:pPr marL="0" indent="0">
              <a:lnSpc>
                <a:spcPct val="100000"/>
              </a:lnSpc>
              <a:spcBef>
                <a:spcPts val="0"/>
              </a:spcBef>
              <a:buNone/>
            </a:pPr>
            <a:endParaRPr lang="en-GB" sz="2400" dirty="0" smtClean="0">
              <a:latin typeface="+mn-lt"/>
            </a:endParaRPr>
          </a:p>
          <a:p>
            <a:pPr marL="0" indent="0">
              <a:lnSpc>
                <a:spcPct val="100000"/>
              </a:lnSpc>
              <a:spcBef>
                <a:spcPts val="0"/>
              </a:spcBef>
              <a:buNone/>
            </a:pPr>
            <a:endParaRPr lang="en-GB" sz="2000" dirty="0">
              <a:latin typeface="+mn-lt"/>
            </a:endParaRPr>
          </a:p>
          <a:p>
            <a:pPr marL="0" indent="0">
              <a:lnSpc>
                <a:spcPct val="100000"/>
              </a:lnSpc>
              <a:spcBef>
                <a:spcPts val="0"/>
              </a:spcBef>
              <a:buNone/>
            </a:pPr>
            <a:endParaRPr lang="en-GB" sz="2000" dirty="0" smtClean="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Is this a good change for HE? Difficult to evaluate with so many confounding factors from the pandemic </a:t>
            </a:r>
            <a:endParaRPr lang="en-GB" sz="2400" dirty="0">
              <a:latin typeface="+mn-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pic>
        <p:nvPicPr>
          <p:cNvPr id="5" name="Picture 4"/>
          <p:cNvPicPr>
            <a:picLocks noChangeAspect="1"/>
          </p:cNvPicPr>
          <p:nvPr/>
        </p:nvPicPr>
        <p:blipFill>
          <a:blip r:embed="rId4"/>
          <a:stretch>
            <a:fillRect/>
          </a:stretch>
        </p:blipFill>
        <p:spPr>
          <a:xfrm>
            <a:off x="5113188" y="2340509"/>
            <a:ext cx="3811604" cy="1038276"/>
          </a:xfrm>
          <a:prstGeom prst="rect">
            <a:avLst/>
          </a:prstGeom>
          <a:ln>
            <a:solidFill>
              <a:schemeClr val="tx1"/>
            </a:solidFill>
          </a:ln>
        </p:spPr>
      </p:pic>
      <p:pic>
        <p:nvPicPr>
          <p:cNvPr id="6" name="Picture 5"/>
          <p:cNvPicPr>
            <a:picLocks noChangeAspect="1"/>
          </p:cNvPicPr>
          <p:nvPr/>
        </p:nvPicPr>
        <p:blipFill>
          <a:blip r:embed="rId5"/>
          <a:stretch>
            <a:fillRect/>
          </a:stretch>
        </p:blipFill>
        <p:spPr>
          <a:xfrm>
            <a:off x="4287957" y="2640035"/>
            <a:ext cx="774295" cy="765077"/>
          </a:xfrm>
          <a:prstGeom prst="rect">
            <a:avLst/>
          </a:prstGeom>
        </p:spPr>
      </p:pic>
    </p:spTree>
    <p:extLst>
      <p:ext uri="{BB962C8B-B14F-4D97-AF65-F5344CB8AC3E}">
        <p14:creationId xmlns:p14="http://schemas.microsoft.com/office/powerpoint/2010/main" val="2319139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Teaching statistics</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sp>
        <p:nvSpPr>
          <p:cNvPr id="6" name="Content Placeholder 2"/>
          <p:cNvSpPr>
            <a:spLocks noGrp="1"/>
          </p:cNvSpPr>
          <p:nvPr>
            <p:ph idx="1"/>
          </p:nvPr>
        </p:nvSpPr>
        <p:spPr>
          <a:xfrm>
            <a:off x="432695" y="1114496"/>
            <a:ext cx="7886700" cy="3263504"/>
          </a:xfrm>
        </p:spPr>
        <p:txBody>
          <a:bodyPr>
            <a:noAutofit/>
          </a:bodyPr>
          <a:lstStyle/>
          <a:p>
            <a:pPr marL="360363" indent="-360363">
              <a:lnSpc>
                <a:spcPct val="100000"/>
              </a:lnSpc>
              <a:spcBef>
                <a:spcPts val="0"/>
              </a:spcBef>
              <a:buFont typeface="Arial" panose="020B0604020202020204" pitchFamily="34" charset="0"/>
              <a:buChar char="•"/>
            </a:pPr>
            <a:r>
              <a:rPr lang="en-GB" sz="2400" dirty="0" smtClean="0">
                <a:latin typeface="+mn-lt"/>
              </a:rPr>
              <a:t>At WBS 1</a:t>
            </a:r>
            <a:r>
              <a:rPr lang="en-GB" sz="2400" baseline="30000" dirty="0" smtClean="0">
                <a:latin typeface="+mn-lt"/>
              </a:rPr>
              <a:t>st</a:t>
            </a:r>
            <a:r>
              <a:rPr lang="en-GB" sz="2400" dirty="0" smtClean="0">
                <a:latin typeface="+mn-lt"/>
              </a:rPr>
              <a:t> year UG students take a core statistics module</a:t>
            </a:r>
          </a:p>
          <a:p>
            <a:pPr marL="1077913" lvl="1" indent="-360363">
              <a:spcBef>
                <a:spcPts val="0"/>
              </a:spcBef>
              <a:buFont typeface="Calibri" panose="020F0502020204030204" pitchFamily="34" charset="0"/>
              <a:buChar char="―"/>
            </a:pPr>
            <a:r>
              <a:rPr lang="en-GB" sz="2000" dirty="0" smtClean="0">
                <a:solidFill>
                  <a:srgbClr val="0070C0"/>
                </a:solidFill>
                <a:latin typeface="+mn-lt"/>
              </a:rPr>
              <a:t>The current intake is around 600 students per year</a:t>
            </a:r>
          </a:p>
          <a:p>
            <a:pPr marL="1077913" lvl="1" indent="-360363">
              <a:spcBef>
                <a:spcPts val="0"/>
              </a:spcBef>
              <a:buFont typeface="Calibri" panose="020F0502020204030204" pitchFamily="34" charset="0"/>
              <a:buChar char="―"/>
            </a:pPr>
            <a:r>
              <a:rPr lang="en-GB" sz="2000" dirty="0" smtClean="0">
                <a:solidFill>
                  <a:srgbClr val="0070C0"/>
                </a:solidFill>
                <a:latin typeface="+mn-lt"/>
              </a:rPr>
              <a:t>Around 20% of the cohort is British – it’s very multicultural</a:t>
            </a:r>
          </a:p>
          <a:p>
            <a:pPr marL="360363" indent="-360363">
              <a:lnSpc>
                <a:spcPct val="100000"/>
              </a:lnSpc>
              <a:spcBef>
                <a:spcPts val="0"/>
              </a:spcBef>
              <a:buFont typeface="Arial" panose="020B0604020202020204" pitchFamily="34" charset="0"/>
              <a:buChar char="•"/>
            </a:pPr>
            <a:endParaRPr lang="en-GB" sz="2400"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Some students have studied no maths since GCSE level while others have studied A level (or equivalent)</a:t>
            </a:r>
          </a:p>
          <a:p>
            <a:pPr marL="360363" indent="-360363">
              <a:lnSpc>
                <a:spcPct val="100000"/>
              </a:lnSpc>
              <a:spcBef>
                <a:spcPts val="0"/>
              </a:spcBef>
              <a:buFont typeface="Arial" panose="020B0604020202020204" pitchFamily="34" charset="0"/>
              <a:buChar char="•"/>
            </a:pPr>
            <a:endParaRPr lang="en-GB" sz="2400" dirty="0" smtClean="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It’s a challenging module to teach!</a:t>
            </a:r>
            <a:endParaRPr lang="en-GB" sz="2400" dirty="0">
              <a:latin typeface="+mn-lt"/>
            </a:endParaRPr>
          </a:p>
        </p:txBody>
      </p:sp>
    </p:spTree>
    <p:extLst>
      <p:ext uri="{BB962C8B-B14F-4D97-AF65-F5344CB8AC3E}">
        <p14:creationId xmlns:p14="http://schemas.microsoft.com/office/powerpoint/2010/main" val="3609262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Back to 2013…</a:t>
            </a:r>
            <a:endParaRPr lang="en-GB" sz="3400" dirty="0">
              <a:solidFill>
                <a:srgbClr val="0070C0"/>
              </a:solidFill>
            </a:endParaRPr>
          </a:p>
        </p:txBody>
      </p:sp>
      <p:sp>
        <p:nvSpPr>
          <p:cNvPr id="6" name="Content Placeholder 2"/>
          <p:cNvSpPr>
            <a:spLocks noGrp="1"/>
          </p:cNvSpPr>
          <p:nvPr>
            <p:ph idx="1"/>
          </p:nvPr>
        </p:nvSpPr>
        <p:spPr>
          <a:xfrm>
            <a:off x="432695" y="1114495"/>
            <a:ext cx="4463542" cy="3649763"/>
          </a:xfrm>
        </p:spPr>
        <p:txBody>
          <a:bodyPr>
            <a:noAutofit/>
          </a:bodyPr>
          <a:lstStyle/>
          <a:p>
            <a:pPr marL="360363" indent="-360363">
              <a:lnSpc>
                <a:spcPct val="100000"/>
              </a:lnSpc>
              <a:spcBef>
                <a:spcPts val="0"/>
              </a:spcBef>
              <a:buFont typeface="Arial" panose="020B0604020202020204" pitchFamily="34" charset="0"/>
              <a:buChar char="•"/>
            </a:pPr>
            <a:r>
              <a:rPr lang="en-GB" sz="2400" dirty="0">
                <a:latin typeface="+mn-lt"/>
              </a:rPr>
              <a:t>I</a:t>
            </a:r>
            <a:r>
              <a:rPr lang="en-GB" sz="2400" dirty="0" smtClean="0">
                <a:latin typeface="+mn-lt"/>
              </a:rPr>
              <a:t> took over as module lead and lecturer in 2013</a:t>
            </a:r>
          </a:p>
          <a:p>
            <a:pPr marL="703263" lvl="1" indent="-257175">
              <a:spcBef>
                <a:spcPts val="0"/>
              </a:spcBef>
              <a:buClr>
                <a:srgbClr val="0070C0"/>
              </a:buClr>
              <a:buFont typeface="Arial" panose="020B0604020202020204" pitchFamily="34" charset="0"/>
              <a:buChar char="•"/>
            </a:pPr>
            <a:r>
              <a:rPr lang="en-GB" sz="2000" dirty="0" smtClean="0">
                <a:solidFill>
                  <a:srgbClr val="0070C0"/>
                </a:solidFill>
                <a:latin typeface="+mn-lt"/>
              </a:rPr>
              <a:t>Cohort size was 480</a:t>
            </a:r>
          </a:p>
          <a:p>
            <a:pPr marL="0" indent="0">
              <a:lnSpc>
                <a:spcPct val="100000"/>
              </a:lnSpc>
              <a:spcBef>
                <a:spcPts val="0"/>
              </a:spcBef>
              <a:buNone/>
            </a:pPr>
            <a:endParaRPr lang="en-GB" sz="2000"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Started to make improvements</a:t>
            </a:r>
          </a:p>
          <a:p>
            <a:pPr marL="703263" lvl="1" indent="-257175">
              <a:spcBef>
                <a:spcPts val="0"/>
              </a:spcBef>
              <a:buClr>
                <a:srgbClr val="0070C0"/>
              </a:buClr>
              <a:buFont typeface="Arial" panose="020B0604020202020204" pitchFamily="34" charset="0"/>
              <a:buChar char="•"/>
            </a:pPr>
            <a:r>
              <a:rPr lang="en-GB" sz="2000" dirty="0" smtClean="0">
                <a:solidFill>
                  <a:srgbClr val="0070C0"/>
                </a:solidFill>
                <a:latin typeface="+mn-lt"/>
              </a:rPr>
              <a:t>Re-wrote module materials</a:t>
            </a:r>
          </a:p>
          <a:p>
            <a:pPr marL="703263" lvl="1" indent="-257175">
              <a:spcBef>
                <a:spcPts val="0"/>
              </a:spcBef>
              <a:buClr>
                <a:srgbClr val="0070C0"/>
              </a:buClr>
              <a:buFont typeface="Arial" panose="020B0604020202020204" pitchFamily="34" charset="0"/>
              <a:buChar char="•"/>
            </a:pPr>
            <a:r>
              <a:rPr lang="en-GB" sz="2000" dirty="0" smtClean="0">
                <a:solidFill>
                  <a:srgbClr val="0070C0"/>
                </a:solidFill>
                <a:latin typeface="+mn-lt"/>
              </a:rPr>
              <a:t>Inclusion of a mid-term online assessment in 2014</a:t>
            </a:r>
          </a:p>
          <a:p>
            <a:pPr marL="703263" lvl="1" indent="-257175">
              <a:spcBef>
                <a:spcPts val="0"/>
              </a:spcBef>
              <a:buClr>
                <a:srgbClr val="0070C0"/>
              </a:buClr>
              <a:buFont typeface="Arial" panose="020B0604020202020204" pitchFamily="34" charset="0"/>
              <a:buChar char="•"/>
            </a:pPr>
            <a:r>
              <a:rPr lang="en-GB" sz="2000" dirty="0" smtClean="0">
                <a:solidFill>
                  <a:srgbClr val="0070C0"/>
                </a:solidFill>
                <a:latin typeface="+mn-lt"/>
              </a:rPr>
              <a:t>Additional support for students</a:t>
            </a:r>
          </a:p>
          <a:p>
            <a:pPr marL="703263" lvl="1" indent="-257175">
              <a:spcBef>
                <a:spcPts val="0"/>
              </a:spcBef>
              <a:buClr>
                <a:srgbClr val="0070C0"/>
              </a:buClr>
              <a:buFont typeface="Arial" panose="020B0604020202020204" pitchFamily="34" charset="0"/>
              <a:buChar char="•"/>
            </a:pPr>
            <a:r>
              <a:rPr lang="en-GB" sz="2000" dirty="0" smtClean="0">
                <a:solidFill>
                  <a:srgbClr val="0070C0"/>
                </a:solidFill>
                <a:latin typeface="+mn-lt"/>
              </a:rPr>
              <a:t>Live lectures recorded by Maria Walker</a:t>
            </a:r>
            <a:endParaRPr lang="en-GB" sz="2000" dirty="0">
              <a:solidFill>
                <a:srgbClr val="0070C0"/>
              </a:solidFill>
              <a:latin typeface="+mn-lt"/>
            </a:endParaRPr>
          </a:p>
        </p:txBody>
      </p:sp>
      <p:pic>
        <p:nvPicPr>
          <p:cNvPr id="7" name="Picture 6"/>
          <p:cNvPicPr>
            <a:picLocks noChangeAspect="1"/>
          </p:cNvPicPr>
          <p:nvPr/>
        </p:nvPicPr>
        <p:blipFill>
          <a:blip r:embed="rId3"/>
          <a:stretch>
            <a:fillRect/>
          </a:stretch>
        </p:blipFill>
        <p:spPr>
          <a:xfrm>
            <a:off x="4896237" y="1810043"/>
            <a:ext cx="4134475" cy="321779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8955" y="928468"/>
            <a:ext cx="845837" cy="999215"/>
          </a:xfrm>
          <a:prstGeom prst="rect">
            <a:avLst/>
          </a:prstGeom>
        </p:spPr>
      </p:pic>
    </p:spTree>
    <p:extLst>
      <p:ext uri="{BB962C8B-B14F-4D97-AF65-F5344CB8AC3E}">
        <p14:creationId xmlns:p14="http://schemas.microsoft.com/office/powerpoint/2010/main" val="2016099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Flipping the classroom</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sp>
        <p:nvSpPr>
          <p:cNvPr id="6" name="Content Placeholder 2"/>
          <p:cNvSpPr>
            <a:spLocks noGrp="1"/>
          </p:cNvSpPr>
          <p:nvPr>
            <p:ph idx="1"/>
          </p:nvPr>
        </p:nvSpPr>
        <p:spPr>
          <a:xfrm>
            <a:off x="432695" y="1114496"/>
            <a:ext cx="7886700" cy="3263504"/>
          </a:xfrm>
        </p:spPr>
        <p:txBody>
          <a:bodyPr>
            <a:noAutofit/>
          </a:bodyPr>
          <a:lstStyle/>
          <a:p>
            <a:pPr marL="360363" indent="-360363">
              <a:lnSpc>
                <a:spcPct val="100000"/>
              </a:lnSpc>
              <a:spcBef>
                <a:spcPts val="0"/>
              </a:spcBef>
              <a:buFont typeface="Arial" panose="020B0604020202020204" pitchFamily="34" charset="0"/>
              <a:buChar char="•"/>
            </a:pPr>
            <a:r>
              <a:rPr lang="en-GB" sz="2400" dirty="0" smtClean="0">
                <a:latin typeface="+mn-lt"/>
              </a:rPr>
              <a:t>The announcement of a leap in student numbers in 2015 prompted a radical change to the course delivery…</a:t>
            </a:r>
          </a:p>
          <a:p>
            <a:pPr marL="0" indent="0">
              <a:lnSpc>
                <a:spcPct val="100000"/>
              </a:lnSpc>
              <a:spcBef>
                <a:spcPts val="0"/>
              </a:spcBef>
              <a:buNone/>
            </a:pPr>
            <a:endParaRPr lang="en-GB" sz="2000"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We decided to </a:t>
            </a:r>
            <a:r>
              <a:rPr lang="en-GB" sz="2400" b="1" dirty="0" smtClean="0">
                <a:solidFill>
                  <a:srgbClr val="FF0000"/>
                </a:solidFill>
                <a:latin typeface="+mn-lt"/>
              </a:rPr>
              <a:t>flip the classroom</a:t>
            </a:r>
          </a:p>
          <a:p>
            <a:pPr marL="0" indent="0">
              <a:lnSpc>
                <a:spcPct val="100000"/>
              </a:lnSpc>
              <a:spcBef>
                <a:spcPts val="0"/>
              </a:spcBef>
              <a:buNone/>
            </a:pPr>
            <a:endParaRPr lang="en-GB" sz="2000" b="1" dirty="0">
              <a:solidFill>
                <a:srgbClr val="FF0000"/>
              </a:solidFill>
              <a:latin typeface="+mn-lt"/>
            </a:endParaRPr>
          </a:p>
          <a:p>
            <a:pPr marL="360363" indent="-360363">
              <a:lnSpc>
                <a:spcPct val="100000"/>
              </a:lnSpc>
              <a:spcBef>
                <a:spcPts val="0"/>
              </a:spcBef>
              <a:buFont typeface="Arial" panose="020B0604020202020204" pitchFamily="34" charset="0"/>
              <a:buChar char="•"/>
            </a:pPr>
            <a:r>
              <a:rPr lang="en-GB" sz="2400" dirty="0" smtClean="0">
                <a:solidFill>
                  <a:schemeClr val="tx1"/>
                </a:solidFill>
                <a:latin typeface="+mn-lt"/>
              </a:rPr>
              <a:t>A flipped classroom “</a:t>
            </a:r>
            <a:r>
              <a:rPr lang="en-GB" sz="2400" i="1" dirty="0" smtClean="0">
                <a:solidFill>
                  <a:schemeClr val="tx1"/>
                </a:solidFill>
                <a:latin typeface="+mn-lt"/>
              </a:rPr>
              <a:t>uses technology to move lectures outside the classroom and uses learning activities to move practice with concepts inside the classroom</a:t>
            </a:r>
            <a:r>
              <a:rPr lang="en-GB" sz="2400" dirty="0" smtClean="0">
                <a:solidFill>
                  <a:schemeClr val="tx1"/>
                </a:solidFill>
                <a:latin typeface="+mn-lt"/>
              </a:rPr>
              <a:t>” (</a:t>
            </a:r>
            <a:r>
              <a:rPr lang="en-GB" sz="2400" dirty="0" err="1" smtClean="0">
                <a:solidFill>
                  <a:schemeClr val="tx1"/>
                </a:solidFill>
                <a:latin typeface="+mn-lt"/>
              </a:rPr>
              <a:t>Strayer</a:t>
            </a:r>
            <a:r>
              <a:rPr lang="en-GB" sz="2400" dirty="0" smtClean="0">
                <a:solidFill>
                  <a:schemeClr val="tx1"/>
                </a:solidFill>
                <a:latin typeface="+mn-lt"/>
              </a:rPr>
              <a:t>, 2012)</a:t>
            </a:r>
            <a:endParaRPr lang="en-GB" sz="2400" dirty="0">
              <a:solidFill>
                <a:schemeClr val="tx1"/>
              </a:solidFill>
              <a:latin typeface="+mn-lt"/>
            </a:endParaRPr>
          </a:p>
        </p:txBody>
      </p:sp>
      <p:sp>
        <p:nvSpPr>
          <p:cNvPr id="3" name="TextBox 2"/>
          <p:cNvSpPr txBox="1"/>
          <p:nvPr/>
        </p:nvSpPr>
        <p:spPr>
          <a:xfrm>
            <a:off x="103163" y="4567311"/>
            <a:ext cx="7240172" cy="507831"/>
          </a:xfrm>
          <a:prstGeom prst="rect">
            <a:avLst/>
          </a:prstGeom>
          <a:noFill/>
        </p:spPr>
        <p:txBody>
          <a:bodyPr wrap="square" rtlCol="0">
            <a:spAutoFit/>
          </a:bodyPr>
          <a:lstStyle/>
          <a:p>
            <a:r>
              <a:rPr lang="en-GB"/>
              <a:t>Strayer, J. (2012) How learning in an inverted classroom influences cooperation, innovation and task orientation. Learning Environments Research, 15, 171-193.</a:t>
            </a:r>
            <a:endParaRPr lang="en-GB" dirty="0"/>
          </a:p>
        </p:txBody>
      </p:sp>
    </p:spTree>
    <p:extLst>
      <p:ext uri="{BB962C8B-B14F-4D97-AF65-F5344CB8AC3E}">
        <p14:creationId xmlns:p14="http://schemas.microsoft.com/office/powerpoint/2010/main" val="2334100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Here’s what we did…</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395" y="1186376"/>
            <a:ext cx="5299926" cy="3083509"/>
          </a:xfrm>
          <a:prstGeom prst="rect">
            <a:avLst/>
          </a:prstGeom>
          <a:ln>
            <a:solidFill>
              <a:schemeClr val="tx1"/>
            </a:solidFill>
          </a:ln>
        </p:spPr>
      </p:pic>
      <p:sp>
        <p:nvSpPr>
          <p:cNvPr id="8" name="Rounded Rectangular Callout 7"/>
          <p:cNvSpPr/>
          <p:nvPr/>
        </p:nvSpPr>
        <p:spPr>
          <a:xfrm>
            <a:off x="182879" y="1416148"/>
            <a:ext cx="3066757" cy="3160541"/>
          </a:xfrm>
          <a:prstGeom prst="wedgeRoundRectCallout">
            <a:avLst>
              <a:gd name="adj1" fmla="val 87779"/>
              <a:gd name="adj2" fmla="val -25405"/>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dirty="0" smtClean="0">
                <a:solidFill>
                  <a:srgbClr val="0070C0"/>
                </a:solidFill>
              </a:rPr>
              <a:t>Step 1: Record the lectures</a:t>
            </a:r>
          </a:p>
          <a:p>
            <a:endParaRPr lang="en-GB" sz="800" b="1" dirty="0" smtClean="0">
              <a:solidFill>
                <a:schemeClr val="tx1"/>
              </a:solidFill>
            </a:endParaRPr>
          </a:p>
          <a:p>
            <a:pPr marL="177800" indent="-177800">
              <a:buFont typeface="Arial" panose="020B0604020202020204" pitchFamily="34" charset="0"/>
              <a:buChar char="•"/>
            </a:pPr>
            <a:r>
              <a:rPr lang="en-GB" sz="1600" dirty="0" smtClean="0">
                <a:solidFill>
                  <a:schemeClr val="tx1"/>
                </a:solidFill>
              </a:rPr>
              <a:t>Recorded using </a:t>
            </a:r>
            <a:r>
              <a:rPr lang="en-GB" sz="1600" dirty="0" err="1" smtClean="0">
                <a:solidFill>
                  <a:schemeClr val="tx1"/>
                </a:solidFill>
              </a:rPr>
              <a:t>TechSmith</a:t>
            </a:r>
            <a:r>
              <a:rPr lang="en-GB" sz="1600" dirty="0" smtClean="0">
                <a:solidFill>
                  <a:schemeClr val="tx1"/>
                </a:solidFill>
              </a:rPr>
              <a:t> Camtasia 8</a:t>
            </a:r>
          </a:p>
          <a:p>
            <a:endParaRPr lang="en-GB" sz="800" dirty="0" smtClean="0">
              <a:solidFill>
                <a:schemeClr val="tx1"/>
              </a:solidFill>
            </a:endParaRPr>
          </a:p>
          <a:p>
            <a:pPr marL="177800" indent="-177800">
              <a:buFont typeface="Arial" panose="020B0604020202020204" pitchFamily="34" charset="0"/>
              <a:buChar char="•"/>
            </a:pPr>
            <a:r>
              <a:rPr lang="en-GB" sz="1600" dirty="0" smtClean="0">
                <a:solidFill>
                  <a:schemeClr val="tx1"/>
                </a:solidFill>
              </a:rPr>
              <a:t>Lectures broken into parts with average length 25 </a:t>
            </a:r>
            <a:r>
              <a:rPr lang="en-GB" sz="1600" dirty="0" err="1" smtClean="0">
                <a:solidFill>
                  <a:schemeClr val="tx1"/>
                </a:solidFill>
              </a:rPr>
              <a:t>mins</a:t>
            </a:r>
            <a:endParaRPr lang="en-GB" sz="1600" dirty="0" smtClean="0">
              <a:solidFill>
                <a:schemeClr val="tx1"/>
              </a:solidFill>
            </a:endParaRPr>
          </a:p>
          <a:p>
            <a:endParaRPr lang="en-GB" sz="800" dirty="0" smtClean="0">
              <a:solidFill>
                <a:schemeClr val="tx1"/>
              </a:solidFill>
            </a:endParaRPr>
          </a:p>
          <a:p>
            <a:pPr marL="177800" indent="-177800">
              <a:buFont typeface="Arial" panose="020B0604020202020204" pitchFamily="34" charset="0"/>
              <a:buChar char="•"/>
            </a:pPr>
            <a:r>
              <a:rPr lang="en-GB" sz="1600" dirty="0" smtClean="0">
                <a:solidFill>
                  <a:schemeClr val="tx1"/>
                </a:solidFill>
              </a:rPr>
              <a:t>Videos professionally edited</a:t>
            </a:r>
          </a:p>
          <a:p>
            <a:endParaRPr lang="en-GB" sz="800" dirty="0" smtClean="0">
              <a:solidFill>
                <a:schemeClr val="tx1"/>
              </a:solidFill>
            </a:endParaRPr>
          </a:p>
          <a:p>
            <a:pPr marL="177800" indent="-177800">
              <a:buFont typeface="Arial" panose="020B0604020202020204" pitchFamily="34" charset="0"/>
              <a:buChar char="•"/>
            </a:pPr>
            <a:r>
              <a:rPr lang="en-GB" sz="1600" dirty="0" smtClean="0">
                <a:solidFill>
                  <a:schemeClr val="tx1"/>
                </a:solidFill>
              </a:rPr>
              <a:t>A mix of talking to camera, PP presentation, hand-drawn annotations, explanatory workings</a:t>
            </a:r>
            <a:endParaRPr lang="en-GB" sz="1600" dirty="0">
              <a:solidFill>
                <a:schemeClr val="tx1"/>
              </a:solidFill>
            </a:endParaRPr>
          </a:p>
        </p:txBody>
      </p:sp>
    </p:spTree>
    <p:extLst>
      <p:ext uri="{BB962C8B-B14F-4D97-AF65-F5344CB8AC3E}">
        <p14:creationId xmlns:p14="http://schemas.microsoft.com/office/powerpoint/2010/main" val="3817249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Here’s what we did…</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699" y="764345"/>
            <a:ext cx="845837" cy="999215"/>
          </a:xfrm>
          <a:prstGeom prst="rect">
            <a:avLst/>
          </a:prstGeom>
        </p:spPr>
      </p:pic>
      <p:sp>
        <p:nvSpPr>
          <p:cNvPr id="6" name="Flowchart: Alternate Process 5"/>
          <p:cNvSpPr/>
          <p:nvPr/>
        </p:nvSpPr>
        <p:spPr>
          <a:xfrm>
            <a:off x="3174609" y="1028490"/>
            <a:ext cx="4815840" cy="1203584"/>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dirty="0" smtClean="0">
                <a:solidFill>
                  <a:srgbClr val="0070C0"/>
                </a:solidFill>
              </a:rPr>
              <a:t>Step 2: </a:t>
            </a:r>
            <a:r>
              <a:rPr lang="en-GB" sz="1600" b="1" dirty="0">
                <a:solidFill>
                  <a:srgbClr val="0070C0"/>
                </a:solidFill>
              </a:rPr>
              <a:t>Prepare </a:t>
            </a:r>
            <a:r>
              <a:rPr lang="en-GB" sz="1600" b="1" dirty="0" smtClean="0">
                <a:solidFill>
                  <a:srgbClr val="0070C0"/>
                </a:solidFill>
              </a:rPr>
              <a:t>interactive classroom sessions</a:t>
            </a:r>
          </a:p>
          <a:p>
            <a:pPr marL="285750" indent="-285750">
              <a:buFont typeface="Arial" panose="020B0604020202020204" pitchFamily="34" charset="0"/>
              <a:buChar char="•"/>
            </a:pPr>
            <a:r>
              <a:rPr lang="en-GB" sz="1600" dirty="0" smtClean="0">
                <a:solidFill>
                  <a:schemeClr val="tx1"/>
                </a:solidFill>
              </a:rPr>
              <a:t>Weekly tutorials re-written to focus on group work</a:t>
            </a:r>
          </a:p>
          <a:p>
            <a:pPr marL="285750" indent="-285750">
              <a:buFont typeface="Arial" panose="020B0604020202020204" pitchFamily="34" charset="0"/>
              <a:buChar char="•"/>
            </a:pPr>
            <a:r>
              <a:rPr lang="en-GB" sz="1600" dirty="0" smtClean="0">
                <a:solidFill>
                  <a:schemeClr val="tx1"/>
                </a:solidFill>
              </a:rPr>
              <a:t>Lecturer moved from large lectures to smaller group teaching</a:t>
            </a:r>
            <a:endParaRPr lang="en-GB" sz="1400" dirty="0">
              <a:solidFill>
                <a:srgbClr val="0070C0"/>
              </a:solidFill>
            </a:endParaRPr>
          </a:p>
          <a:p>
            <a:endParaRPr lang="en-GB" sz="700" b="1" dirty="0">
              <a:solidFill>
                <a:srgbClr val="0070C0"/>
              </a:solidFill>
            </a:endParaRPr>
          </a:p>
        </p:txBody>
      </p:sp>
    </p:spTree>
    <p:extLst>
      <p:ext uri="{BB962C8B-B14F-4D97-AF65-F5344CB8AC3E}">
        <p14:creationId xmlns:p14="http://schemas.microsoft.com/office/powerpoint/2010/main" val="3639493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Here’s what we did…</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699" y="764345"/>
            <a:ext cx="845837" cy="999215"/>
          </a:xfrm>
          <a:prstGeom prst="rect">
            <a:avLst/>
          </a:prstGeom>
        </p:spPr>
      </p:pic>
      <p:sp>
        <p:nvSpPr>
          <p:cNvPr id="6" name="Flowchart: Alternate Process 5"/>
          <p:cNvSpPr/>
          <p:nvPr/>
        </p:nvSpPr>
        <p:spPr>
          <a:xfrm>
            <a:off x="3174609" y="1028490"/>
            <a:ext cx="4815840" cy="1203584"/>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dirty="0" smtClean="0">
                <a:solidFill>
                  <a:srgbClr val="0070C0"/>
                </a:solidFill>
              </a:rPr>
              <a:t>Step 2: </a:t>
            </a:r>
            <a:r>
              <a:rPr lang="en-GB" sz="1600" b="1" dirty="0">
                <a:solidFill>
                  <a:srgbClr val="0070C0"/>
                </a:solidFill>
              </a:rPr>
              <a:t>Prepare </a:t>
            </a:r>
            <a:r>
              <a:rPr lang="en-GB" sz="1600" b="1" dirty="0" smtClean="0">
                <a:solidFill>
                  <a:srgbClr val="0070C0"/>
                </a:solidFill>
              </a:rPr>
              <a:t>interactive classroom sessions</a:t>
            </a:r>
          </a:p>
          <a:p>
            <a:pPr marL="285750" indent="-285750">
              <a:buFont typeface="Arial" panose="020B0604020202020204" pitchFamily="34" charset="0"/>
              <a:buChar char="•"/>
            </a:pPr>
            <a:r>
              <a:rPr lang="en-GB" sz="1600" dirty="0" smtClean="0">
                <a:solidFill>
                  <a:schemeClr val="tx1"/>
                </a:solidFill>
              </a:rPr>
              <a:t>Weekly tutorials re-written to focus on group work</a:t>
            </a:r>
          </a:p>
          <a:p>
            <a:pPr marL="285750" indent="-285750">
              <a:buFont typeface="Arial" panose="020B0604020202020204" pitchFamily="34" charset="0"/>
              <a:buChar char="•"/>
            </a:pPr>
            <a:r>
              <a:rPr lang="en-GB" sz="1600" dirty="0" smtClean="0">
                <a:solidFill>
                  <a:schemeClr val="tx1"/>
                </a:solidFill>
              </a:rPr>
              <a:t>Lecturer moved from large lectures to smaller group teaching</a:t>
            </a:r>
            <a:endParaRPr lang="en-GB" sz="1400" dirty="0">
              <a:solidFill>
                <a:srgbClr val="0070C0"/>
              </a:solidFill>
            </a:endParaRPr>
          </a:p>
          <a:p>
            <a:endParaRPr lang="en-GB" sz="700" b="1" dirty="0">
              <a:solidFill>
                <a:srgbClr val="0070C0"/>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231" y="1592966"/>
            <a:ext cx="4423901" cy="3498951"/>
          </a:xfrm>
          <a:prstGeom prst="rect">
            <a:avLst/>
          </a:prstGeom>
          <a:ln>
            <a:solidFill>
              <a:schemeClr val="tx1"/>
            </a:solidFill>
          </a:ln>
        </p:spPr>
      </p:pic>
      <p:sp>
        <p:nvSpPr>
          <p:cNvPr id="8" name="Rounded Rectangular Callout 7"/>
          <p:cNvSpPr/>
          <p:nvPr/>
        </p:nvSpPr>
        <p:spPr>
          <a:xfrm>
            <a:off x="4947138" y="3174610"/>
            <a:ext cx="4018669" cy="1786596"/>
          </a:xfrm>
          <a:prstGeom prst="wedgeRoundRectCallout">
            <a:avLst>
              <a:gd name="adj1" fmla="val -81364"/>
              <a:gd name="adj2" fmla="val -28530"/>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dirty="0" smtClean="0">
                <a:solidFill>
                  <a:srgbClr val="0070C0"/>
                </a:solidFill>
              </a:rPr>
              <a:t>Step 3: Prepare online class tests</a:t>
            </a:r>
          </a:p>
          <a:p>
            <a:pPr marL="285750" indent="-285750">
              <a:buFont typeface="Arial" panose="020B0604020202020204" pitchFamily="34" charset="0"/>
              <a:buChar char="•"/>
            </a:pPr>
            <a:r>
              <a:rPr lang="en-GB" sz="1600" dirty="0" smtClean="0">
                <a:solidFill>
                  <a:schemeClr val="tx1"/>
                </a:solidFill>
              </a:rPr>
              <a:t>Online tests introduced mid and end of term using </a:t>
            </a:r>
            <a:r>
              <a:rPr lang="en-GB" sz="1600" b="1" dirty="0" err="1" smtClean="0">
                <a:solidFill>
                  <a:schemeClr val="tx1"/>
                </a:solidFill>
              </a:rPr>
              <a:t>Questionmark</a:t>
            </a:r>
            <a:r>
              <a:rPr lang="en-GB" sz="1600" b="1" dirty="0" smtClean="0">
                <a:solidFill>
                  <a:schemeClr val="tx1"/>
                </a:solidFill>
              </a:rPr>
              <a:t> Perception</a:t>
            </a:r>
            <a:endParaRPr lang="en-GB" sz="1600" dirty="0" smtClean="0">
              <a:solidFill>
                <a:schemeClr val="tx1"/>
              </a:solidFill>
            </a:endParaRPr>
          </a:p>
          <a:p>
            <a:pPr marL="285750" indent="-285750">
              <a:buFont typeface="Arial" panose="020B0604020202020204" pitchFamily="34" charset="0"/>
              <a:buChar char="•"/>
            </a:pPr>
            <a:r>
              <a:rPr lang="en-GB" sz="1600" dirty="0" smtClean="0">
                <a:solidFill>
                  <a:schemeClr val="tx1"/>
                </a:solidFill>
              </a:rPr>
              <a:t>Question variants created using Excel</a:t>
            </a:r>
          </a:p>
          <a:p>
            <a:pPr marL="285750" indent="-285750">
              <a:buFont typeface="Arial" panose="020B0604020202020204" pitchFamily="34" charset="0"/>
              <a:buChar char="•"/>
            </a:pPr>
            <a:r>
              <a:rPr lang="en-GB" sz="1600" dirty="0" smtClean="0">
                <a:solidFill>
                  <a:schemeClr val="tx1"/>
                </a:solidFill>
              </a:rPr>
              <a:t>Randomisation of questions to reduce collusion</a:t>
            </a:r>
            <a:endParaRPr lang="en-GB" sz="1600" dirty="0" smtClean="0">
              <a:solidFill>
                <a:srgbClr val="0070C0"/>
              </a:solidFill>
            </a:endParaRPr>
          </a:p>
          <a:p>
            <a:endParaRPr lang="en-GB" sz="800" b="1" dirty="0" smtClean="0">
              <a:solidFill>
                <a:schemeClr val="tx1"/>
              </a:solidFill>
            </a:endParaRPr>
          </a:p>
        </p:txBody>
      </p:sp>
    </p:spTree>
    <p:extLst>
      <p:ext uri="{BB962C8B-B14F-4D97-AF65-F5344CB8AC3E}">
        <p14:creationId xmlns:p14="http://schemas.microsoft.com/office/powerpoint/2010/main" val="2591016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Did students like it?</a:t>
            </a:r>
            <a:endParaRPr lang="en-GB" sz="3400" dirty="0">
              <a:solidFill>
                <a:srgbClr val="0070C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pic>
        <p:nvPicPr>
          <p:cNvPr id="8" name="Picture 7"/>
          <p:cNvPicPr>
            <a:picLocks noChangeAspect="1"/>
          </p:cNvPicPr>
          <p:nvPr/>
        </p:nvPicPr>
        <p:blipFill>
          <a:blip r:embed="rId4"/>
          <a:stretch>
            <a:fillRect/>
          </a:stretch>
        </p:blipFill>
        <p:spPr>
          <a:xfrm>
            <a:off x="368937" y="1131674"/>
            <a:ext cx="7710018" cy="2621272"/>
          </a:xfrm>
          <a:prstGeom prst="rect">
            <a:avLst/>
          </a:prstGeom>
        </p:spPr>
      </p:pic>
      <p:sp>
        <p:nvSpPr>
          <p:cNvPr id="3" name="TextBox 2"/>
          <p:cNvSpPr txBox="1"/>
          <p:nvPr/>
        </p:nvSpPr>
        <p:spPr>
          <a:xfrm>
            <a:off x="121920" y="4282563"/>
            <a:ext cx="7338646" cy="715581"/>
          </a:xfrm>
          <a:prstGeom prst="rect">
            <a:avLst/>
          </a:prstGeom>
          <a:noFill/>
        </p:spPr>
        <p:txBody>
          <a:bodyPr wrap="square" rtlCol="0">
            <a:spAutoFit/>
          </a:bodyPr>
          <a:lstStyle/>
          <a:p>
            <a:r>
              <a:rPr lang="en-GB" dirty="0" smtClean="0"/>
              <a:t>Price, C and Walker, M (2018), “Improving </a:t>
            </a:r>
            <a:r>
              <a:rPr lang="en-GB" dirty="0"/>
              <a:t>the accessibility of foundation statistics for undergraduate business and management students using a flipped </a:t>
            </a:r>
            <a:r>
              <a:rPr lang="en-GB" dirty="0" smtClean="0"/>
              <a:t>classroom”, Studies in </a:t>
            </a:r>
            <a:r>
              <a:rPr lang="en-GB" dirty="0"/>
              <a:t>Higher </a:t>
            </a:r>
            <a:r>
              <a:rPr lang="en-GB" dirty="0" smtClean="0"/>
              <a:t>Education, </a:t>
            </a:r>
            <a:r>
              <a:rPr lang="en-GB" dirty="0" smtClean="0">
                <a:hlinkClick r:id="rId5"/>
              </a:rPr>
              <a:t>https</a:t>
            </a:r>
            <a:r>
              <a:rPr lang="en-GB" dirty="0">
                <a:hlinkClick r:id="rId5"/>
              </a:rPr>
              <a:t>://</a:t>
            </a:r>
            <a:r>
              <a:rPr lang="en-GB" dirty="0" smtClean="0">
                <a:hlinkClick r:id="rId5"/>
              </a:rPr>
              <a:t>doi.org/10.1080/03075079.2019.1628204</a:t>
            </a:r>
            <a:r>
              <a:rPr lang="en-GB" dirty="0" smtClean="0"/>
              <a:t> </a:t>
            </a:r>
            <a:endParaRPr lang="en-GB" dirty="0"/>
          </a:p>
        </p:txBody>
      </p:sp>
    </p:spTree>
    <p:extLst>
      <p:ext uri="{BB962C8B-B14F-4D97-AF65-F5344CB8AC3E}">
        <p14:creationId xmlns:p14="http://schemas.microsoft.com/office/powerpoint/2010/main" val="2095198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Did students like it?</a:t>
            </a:r>
            <a:endParaRPr lang="en-GB" sz="3400" dirty="0">
              <a:solidFill>
                <a:srgbClr val="0070C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pic>
        <p:nvPicPr>
          <p:cNvPr id="8" name="Picture 7"/>
          <p:cNvPicPr>
            <a:picLocks noChangeAspect="1"/>
          </p:cNvPicPr>
          <p:nvPr/>
        </p:nvPicPr>
        <p:blipFill>
          <a:blip r:embed="rId4"/>
          <a:stretch>
            <a:fillRect/>
          </a:stretch>
        </p:blipFill>
        <p:spPr>
          <a:xfrm>
            <a:off x="368937" y="1131674"/>
            <a:ext cx="7710018" cy="2621272"/>
          </a:xfrm>
          <a:prstGeom prst="rect">
            <a:avLst/>
          </a:prstGeom>
        </p:spPr>
      </p:pic>
      <p:sp>
        <p:nvSpPr>
          <p:cNvPr id="3" name="TextBox 2"/>
          <p:cNvSpPr txBox="1"/>
          <p:nvPr/>
        </p:nvSpPr>
        <p:spPr>
          <a:xfrm>
            <a:off x="121920" y="4282563"/>
            <a:ext cx="7338646" cy="715581"/>
          </a:xfrm>
          <a:prstGeom prst="rect">
            <a:avLst/>
          </a:prstGeom>
          <a:noFill/>
        </p:spPr>
        <p:txBody>
          <a:bodyPr wrap="square" rtlCol="0">
            <a:spAutoFit/>
          </a:bodyPr>
          <a:lstStyle/>
          <a:p>
            <a:r>
              <a:rPr lang="en-GB" dirty="0" smtClean="0"/>
              <a:t>Price, C and Walker, M (2018), “Improving </a:t>
            </a:r>
            <a:r>
              <a:rPr lang="en-GB" dirty="0"/>
              <a:t>the accessibility of foundation statistics for undergraduate business and management students using a flipped </a:t>
            </a:r>
            <a:r>
              <a:rPr lang="en-GB" dirty="0" smtClean="0"/>
              <a:t>classroom”, Studies in </a:t>
            </a:r>
            <a:r>
              <a:rPr lang="en-GB" dirty="0"/>
              <a:t>Higher </a:t>
            </a:r>
            <a:r>
              <a:rPr lang="en-GB" dirty="0" smtClean="0"/>
              <a:t>Education, </a:t>
            </a:r>
            <a:r>
              <a:rPr lang="en-GB" dirty="0" smtClean="0">
                <a:hlinkClick r:id="rId5"/>
              </a:rPr>
              <a:t>https</a:t>
            </a:r>
            <a:r>
              <a:rPr lang="en-GB" dirty="0">
                <a:hlinkClick r:id="rId5"/>
              </a:rPr>
              <a:t>://</a:t>
            </a:r>
            <a:r>
              <a:rPr lang="en-GB" dirty="0" smtClean="0">
                <a:hlinkClick r:id="rId5"/>
              </a:rPr>
              <a:t>doi.org/10.1080/03075079.2019.1628204</a:t>
            </a:r>
            <a:r>
              <a:rPr lang="en-GB" dirty="0" smtClean="0"/>
              <a:t> </a:t>
            </a:r>
            <a:endParaRPr lang="en-GB" dirty="0"/>
          </a:p>
        </p:txBody>
      </p:sp>
      <p:sp>
        <p:nvSpPr>
          <p:cNvPr id="4" name="Flowchart: Alternate Process 3"/>
          <p:cNvSpPr/>
          <p:nvPr/>
        </p:nvSpPr>
        <p:spPr>
          <a:xfrm>
            <a:off x="3108960" y="2222695"/>
            <a:ext cx="708074" cy="1467730"/>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Alternate Process 8"/>
          <p:cNvSpPr/>
          <p:nvPr/>
        </p:nvSpPr>
        <p:spPr>
          <a:xfrm>
            <a:off x="7111191" y="2220357"/>
            <a:ext cx="708074" cy="1467730"/>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6257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Exam performance</a:t>
            </a:r>
            <a:endParaRPr lang="en-GB" sz="3400" dirty="0">
              <a:solidFill>
                <a:srgbClr val="0070C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pic>
        <p:nvPicPr>
          <p:cNvPr id="4" name="Picture 3"/>
          <p:cNvPicPr>
            <a:picLocks noChangeAspect="1"/>
          </p:cNvPicPr>
          <p:nvPr/>
        </p:nvPicPr>
        <p:blipFill>
          <a:blip r:embed="rId4"/>
          <a:stretch>
            <a:fillRect/>
          </a:stretch>
        </p:blipFill>
        <p:spPr>
          <a:xfrm>
            <a:off x="1887357" y="945498"/>
            <a:ext cx="5163217" cy="4053631"/>
          </a:xfrm>
          <a:prstGeom prst="rect">
            <a:avLst/>
          </a:prstGeom>
        </p:spPr>
      </p:pic>
    </p:spTree>
    <p:extLst>
      <p:ext uri="{BB962C8B-B14F-4D97-AF65-F5344CB8AC3E}">
        <p14:creationId xmlns:p14="http://schemas.microsoft.com/office/powerpoint/2010/main" val="3381751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Pros and cons</a:t>
            </a:r>
            <a:endParaRPr lang="en-GB" sz="3400" dirty="0">
              <a:solidFill>
                <a:srgbClr val="0070C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942365290"/>
              </p:ext>
            </p:extLst>
          </p:nvPr>
        </p:nvGraphicFramePr>
        <p:xfrm>
          <a:off x="1314984" y="1163427"/>
          <a:ext cx="6096000" cy="38227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961429553"/>
                    </a:ext>
                  </a:extLst>
                </a:gridCol>
                <a:gridCol w="3048000">
                  <a:extLst>
                    <a:ext uri="{9D8B030D-6E8A-4147-A177-3AD203B41FA5}">
                      <a16:colId xmlns:a16="http://schemas.microsoft.com/office/drawing/2014/main" val="2230407744"/>
                    </a:ext>
                  </a:extLst>
                </a:gridCol>
              </a:tblGrid>
              <a:tr h="370840">
                <a:tc>
                  <a:txBody>
                    <a:bodyPr/>
                    <a:lstStyle/>
                    <a:p>
                      <a:pPr algn="ctr"/>
                      <a:r>
                        <a:rPr lang="en-GB" sz="1600" dirty="0" smtClean="0">
                          <a:solidFill>
                            <a:schemeClr val="tx1"/>
                          </a:solidFill>
                        </a:rPr>
                        <a:t>Pros of</a:t>
                      </a:r>
                      <a:r>
                        <a:rPr lang="en-GB" sz="1600" baseline="0" dirty="0" smtClean="0">
                          <a:solidFill>
                            <a:schemeClr val="tx1"/>
                          </a:solidFill>
                        </a:rPr>
                        <a:t> flipped classroom</a:t>
                      </a:r>
                      <a:endParaRPr lang="en-GB"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600" dirty="0" smtClean="0">
                          <a:solidFill>
                            <a:schemeClr val="tx1"/>
                          </a:solidFill>
                        </a:rPr>
                        <a:t>Challenges of flipped</a:t>
                      </a:r>
                      <a:r>
                        <a:rPr lang="en-GB" sz="1600" baseline="0" dirty="0" smtClean="0">
                          <a:solidFill>
                            <a:schemeClr val="tx1"/>
                          </a:solidFill>
                        </a:rPr>
                        <a:t> classroom</a:t>
                      </a:r>
                      <a:endParaRPr lang="en-GB"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936576279"/>
                  </a:ext>
                </a:extLst>
              </a:tr>
              <a:tr h="370840">
                <a:tc>
                  <a:txBody>
                    <a:bodyPr/>
                    <a:lstStyle/>
                    <a:p>
                      <a:r>
                        <a:rPr lang="en-GB" dirty="0" smtClean="0">
                          <a:solidFill>
                            <a:schemeClr val="tx1"/>
                          </a:solidFill>
                        </a:rPr>
                        <a:t>Made module</a:t>
                      </a:r>
                      <a:r>
                        <a:rPr lang="en-GB" baseline="0" dirty="0" smtClean="0">
                          <a:solidFill>
                            <a:schemeClr val="tx1"/>
                          </a:solidFill>
                        </a:rPr>
                        <a:t> feel more accessible (e.g. perceptions of interest and difficulty)</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smtClean="0">
                          <a:solidFill>
                            <a:schemeClr val="tx1"/>
                          </a:solidFill>
                        </a:rPr>
                        <a:t>It’s hard work!</a:t>
                      </a:r>
                    </a:p>
                    <a:p>
                      <a:pPr marL="360363" indent="-182563">
                        <a:buFont typeface="Arial" panose="020B0604020202020204" pitchFamily="34" charset="0"/>
                        <a:buChar char="•"/>
                      </a:pPr>
                      <a:r>
                        <a:rPr lang="en-GB" dirty="0" smtClean="0">
                          <a:solidFill>
                            <a:schemeClr val="tx1"/>
                          </a:solidFill>
                        </a:rPr>
                        <a:t>Time</a:t>
                      </a:r>
                      <a:r>
                        <a:rPr lang="en-GB" baseline="0" dirty="0" smtClean="0">
                          <a:solidFill>
                            <a:schemeClr val="tx1"/>
                          </a:solidFill>
                        </a:rPr>
                        <a:t> consuming to prepare</a:t>
                      </a:r>
                    </a:p>
                    <a:p>
                      <a:pPr marL="360363" indent="-182563">
                        <a:buFont typeface="Arial" panose="020B0604020202020204" pitchFamily="34" charset="0"/>
                        <a:buChar char="•"/>
                      </a:pPr>
                      <a:r>
                        <a:rPr lang="en-GB" baseline="0" dirty="0" smtClean="0">
                          <a:solidFill>
                            <a:schemeClr val="tx1"/>
                          </a:solidFill>
                        </a:rPr>
                        <a:t>Doesn’t (and shouldn’t!) reduce teaching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010855"/>
                  </a:ext>
                </a:extLst>
              </a:tr>
              <a:tr h="370840">
                <a:tc>
                  <a:txBody>
                    <a:bodyPr/>
                    <a:lstStyle/>
                    <a:p>
                      <a:r>
                        <a:rPr lang="en-GB" dirty="0" smtClean="0">
                          <a:solidFill>
                            <a:schemeClr val="tx1"/>
                          </a:solidFill>
                        </a:rPr>
                        <a:t>Lots of students liked being able to watch</a:t>
                      </a:r>
                      <a:r>
                        <a:rPr lang="en-GB" baseline="0" dirty="0" smtClean="0">
                          <a:solidFill>
                            <a:schemeClr val="tx1"/>
                          </a:solidFill>
                        </a:rPr>
                        <a:t> video lectures at own pace</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smtClean="0">
                          <a:solidFill>
                            <a:schemeClr val="tx1"/>
                          </a:solidFill>
                        </a:rPr>
                        <a:t>Better to have support from </a:t>
                      </a:r>
                      <a:r>
                        <a:rPr lang="en-GB" dirty="0" smtClean="0">
                          <a:solidFill>
                            <a:schemeClr val="tx1"/>
                          </a:solidFill>
                        </a:rPr>
                        <a:t>professional </a:t>
                      </a:r>
                      <a:r>
                        <a:rPr lang="en-GB" dirty="0" smtClean="0">
                          <a:solidFill>
                            <a:schemeClr val="tx1"/>
                          </a:solidFill>
                        </a:rPr>
                        <a:t>eLearning specialists</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789302"/>
                  </a:ext>
                </a:extLst>
              </a:tr>
              <a:tr h="370840">
                <a:tc>
                  <a:txBody>
                    <a:bodyPr/>
                    <a:lstStyle/>
                    <a:p>
                      <a:r>
                        <a:rPr lang="en-GB" dirty="0" smtClean="0">
                          <a:solidFill>
                            <a:schemeClr val="tx1"/>
                          </a:solidFill>
                        </a:rPr>
                        <a:t>Lecturer gets more access to students and vice versa</a:t>
                      </a:r>
                    </a:p>
                    <a:p>
                      <a:pPr marL="285750" indent="-285750">
                        <a:buFont typeface="Arial" panose="020B0604020202020204" pitchFamily="34" charset="0"/>
                        <a:buChar char="•"/>
                      </a:pPr>
                      <a:r>
                        <a:rPr lang="en-GB" dirty="0" smtClean="0">
                          <a:solidFill>
                            <a:schemeClr val="tx1"/>
                          </a:solidFill>
                        </a:rPr>
                        <a:t>Opportunity for students to ask questions</a:t>
                      </a:r>
                    </a:p>
                    <a:p>
                      <a:pPr marL="285750" indent="-285750">
                        <a:buFont typeface="Arial" panose="020B0604020202020204" pitchFamily="34" charset="0"/>
                        <a:buChar char="•"/>
                      </a:pPr>
                      <a:r>
                        <a:rPr lang="en-GB" dirty="0" smtClean="0">
                          <a:solidFill>
                            <a:schemeClr val="tx1"/>
                          </a:solidFill>
                        </a:rPr>
                        <a:t>Lecturer can observe and detect issues</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smtClean="0">
                          <a:solidFill>
                            <a:schemeClr val="tx1"/>
                          </a:solidFill>
                        </a:rPr>
                        <a:t>Not everyone likes it</a:t>
                      </a:r>
                    </a:p>
                    <a:p>
                      <a:pPr marL="360363" indent="-182563">
                        <a:buFont typeface="Arial" panose="020B0604020202020204" pitchFamily="34" charset="0"/>
                        <a:buChar char="•"/>
                      </a:pPr>
                      <a:r>
                        <a:rPr lang="en-GB" dirty="0" smtClean="0">
                          <a:solidFill>
                            <a:schemeClr val="tx1"/>
                          </a:solidFill>
                        </a:rPr>
                        <a:t>Some people simply want traditional lectures</a:t>
                      </a:r>
                    </a:p>
                    <a:p>
                      <a:pPr marL="360363" indent="-182563">
                        <a:buFont typeface="Arial" panose="020B0604020202020204" pitchFamily="34" charset="0"/>
                        <a:buChar char="•"/>
                      </a:pPr>
                      <a:r>
                        <a:rPr lang="en-GB" dirty="0" smtClean="0">
                          <a:solidFill>
                            <a:schemeClr val="tx1"/>
                          </a:solidFill>
                        </a:rPr>
                        <a:t>Natural</a:t>
                      </a:r>
                      <a:r>
                        <a:rPr lang="en-GB" baseline="0" dirty="0" smtClean="0">
                          <a:solidFill>
                            <a:schemeClr val="tx1"/>
                          </a:solidFill>
                        </a:rPr>
                        <a:t> resistance to change</a:t>
                      </a:r>
                    </a:p>
                    <a:p>
                      <a:pPr marL="360363" indent="-182563">
                        <a:buFont typeface="Arial" panose="020B0604020202020204" pitchFamily="34" charset="0"/>
                        <a:buChar char="•"/>
                      </a:pPr>
                      <a:r>
                        <a:rPr lang="en-GB" baseline="0" dirty="0" smtClean="0">
                          <a:solidFill>
                            <a:schemeClr val="tx1"/>
                          </a:solidFill>
                        </a:rPr>
                        <a:t>For large cohorts, responses to FC can differ according to student characteristics and experiences</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8632694"/>
                  </a:ext>
                </a:extLst>
              </a:tr>
              <a:tr h="370840">
                <a:tc>
                  <a:txBody>
                    <a:bodyPr/>
                    <a:lstStyle/>
                    <a:p>
                      <a:r>
                        <a:rPr lang="en-GB" dirty="0" smtClean="0">
                          <a:solidFill>
                            <a:schemeClr val="tx1"/>
                          </a:solidFill>
                        </a:rPr>
                        <a:t>The online</a:t>
                      </a:r>
                      <a:r>
                        <a:rPr lang="en-GB" baseline="0" dirty="0" smtClean="0">
                          <a:solidFill>
                            <a:schemeClr val="tx1"/>
                          </a:solidFill>
                        </a:rPr>
                        <a:t> resources allow flexibility in structuring the teaching</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smtClean="0">
                          <a:solidFill>
                            <a:schemeClr val="tx1"/>
                          </a:solidFill>
                        </a:rPr>
                        <a:t>Not necessarily suitable for all courses</a:t>
                      </a:r>
                    </a:p>
                    <a:p>
                      <a:pPr marL="360363" indent="-182563">
                        <a:buFont typeface="Arial" panose="020B0604020202020204" pitchFamily="34" charset="0"/>
                        <a:buChar char="•"/>
                      </a:pPr>
                      <a:r>
                        <a:rPr lang="en-GB" dirty="0" smtClean="0">
                          <a:solidFill>
                            <a:schemeClr val="tx1"/>
                          </a:solidFill>
                        </a:rPr>
                        <a:t>Better</a:t>
                      </a:r>
                      <a:r>
                        <a:rPr lang="en-GB" baseline="0" dirty="0" smtClean="0">
                          <a:solidFill>
                            <a:schemeClr val="tx1"/>
                          </a:solidFill>
                        </a:rPr>
                        <a:t> for large modules?</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659241"/>
                  </a:ext>
                </a:extLst>
              </a:tr>
            </a:tbl>
          </a:graphicData>
        </a:graphic>
      </p:graphicFrame>
    </p:spTree>
    <p:extLst>
      <p:ext uri="{BB962C8B-B14F-4D97-AF65-F5344CB8AC3E}">
        <p14:creationId xmlns:p14="http://schemas.microsoft.com/office/powerpoint/2010/main" val="502926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634" y="309553"/>
            <a:ext cx="7886700" cy="718937"/>
          </a:xfrm>
        </p:spPr>
        <p:txBody>
          <a:bodyPr anchor="ctr">
            <a:normAutofit/>
          </a:bodyPr>
          <a:lstStyle/>
          <a:p>
            <a:r>
              <a:rPr lang="en-GB" sz="3400" dirty="0" smtClean="0">
                <a:solidFill>
                  <a:srgbClr val="0070C0"/>
                </a:solidFill>
              </a:rPr>
              <a:t>Final thoughts…</a:t>
            </a:r>
            <a:endParaRPr lang="en-GB" sz="3400" dirty="0">
              <a:solidFill>
                <a:srgbClr val="0070C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955" y="3999914"/>
            <a:ext cx="845837" cy="999215"/>
          </a:xfrm>
          <a:prstGeom prst="rect">
            <a:avLst/>
          </a:prstGeom>
        </p:spPr>
      </p:pic>
      <p:sp>
        <p:nvSpPr>
          <p:cNvPr id="6" name="Content Placeholder 2"/>
          <p:cNvSpPr>
            <a:spLocks noGrp="1"/>
          </p:cNvSpPr>
          <p:nvPr>
            <p:ph idx="1"/>
          </p:nvPr>
        </p:nvSpPr>
        <p:spPr>
          <a:xfrm>
            <a:off x="432695" y="1114495"/>
            <a:ext cx="7886700" cy="3818575"/>
          </a:xfrm>
        </p:spPr>
        <p:txBody>
          <a:bodyPr>
            <a:noAutofit/>
          </a:bodyPr>
          <a:lstStyle/>
          <a:p>
            <a:pPr marL="360363" indent="-360363">
              <a:lnSpc>
                <a:spcPct val="100000"/>
              </a:lnSpc>
              <a:spcBef>
                <a:spcPts val="0"/>
              </a:spcBef>
              <a:buFont typeface="Arial" panose="020B0604020202020204" pitchFamily="34" charset="0"/>
              <a:buChar char="•"/>
            </a:pPr>
            <a:r>
              <a:rPr lang="en-GB" sz="2400" dirty="0" smtClean="0">
                <a:latin typeface="+mn-lt"/>
              </a:rPr>
              <a:t>This study gives a positive insight into blended learning outside of the turmoil of a global pandemic</a:t>
            </a:r>
          </a:p>
          <a:p>
            <a:pPr marL="0" indent="0">
              <a:lnSpc>
                <a:spcPct val="100000"/>
              </a:lnSpc>
              <a:spcBef>
                <a:spcPts val="0"/>
              </a:spcBef>
              <a:buNone/>
            </a:pPr>
            <a:endParaRPr lang="en-GB"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Ideally, blended learning needs to be proactive and not reactive (….not possible over the past year, but possible going forward)</a:t>
            </a:r>
          </a:p>
          <a:p>
            <a:pPr marL="0" indent="0">
              <a:lnSpc>
                <a:spcPct val="100000"/>
              </a:lnSpc>
              <a:spcBef>
                <a:spcPts val="0"/>
              </a:spcBef>
              <a:buNone/>
            </a:pPr>
            <a:endParaRPr lang="en-GB"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Blended learning is more than just moving materials online</a:t>
            </a:r>
          </a:p>
          <a:p>
            <a:pPr marL="0" indent="0">
              <a:lnSpc>
                <a:spcPct val="100000"/>
              </a:lnSpc>
              <a:spcBef>
                <a:spcPts val="0"/>
              </a:spcBef>
              <a:buNone/>
            </a:pPr>
            <a:endParaRPr lang="en-GB" dirty="0">
              <a:latin typeface="+mn-lt"/>
            </a:endParaRPr>
          </a:p>
          <a:p>
            <a:pPr marL="360363" indent="-360363">
              <a:lnSpc>
                <a:spcPct val="100000"/>
              </a:lnSpc>
              <a:spcBef>
                <a:spcPts val="0"/>
              </a:spcBef>
              <a:buFont typeface="Arial" panose="020B0604020202020204" pitchFamily="34" charset="0"/>
              <a:buChar char="•"/>
            </a:pPr>
            <a:r>
              <a:rPr lang="en-GB" sz="2400" dirty="0" smtClean="0">
                <a:latin typeface="+mn-lt"/>
              </a:rPr>
              <a:t>It’s not an easy option, but can improve the student experience</a:t>
            </a:r>
            <a:endParaRPr lang="en-GB" sz="2400" dirty="0">
              <a:latin typeface="+mn-lt"/>
            </a:endParaRPr>
          </a:p>
        </p:txBody>
      </p:sp>
    </p:spTree>
    <p:extLst>
      <p:ext uri="{BB962C8B-B14F-4D97-AF65-F5344CB8AC3E}">
        <p14:creationId xmlns:p14="http://schemas.microsoft.com/office/powerpoint/2010/main" val="41564038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1160636"/>
            <a:ext cx="6858000" cy="1790700"/>
          </a:xfrm>
        </p:spPr>
        <p:txBody>
          <a:bodyPr>
            <a:normAutofit/>
          </a:bodyPr>
          <a:lstStyle/>
          <a:p>
            <a:pPr>
              <a:spcAft>
                <a:spcPts val="1200"/>
              </a:spcAft>
            </a:pPr>
            <a:r>
              <a:rPr lang="en-GB" sz="6000" dirty="0" smtClean="0">
                <a:solidFill>
                  <a:srgbClr val="0070C0"/>
                </a:solidFill>
                <a:latin typeface="+mn-lt"/>
              </a:rPr>
              <a:t>Any questions?</a:t>
            </a:r>
            <a:endParaRPr lang="en-GB" sz="6000" b="0" dirty="0">
              <a:latin typeface="+mn-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44" y="118933"/>
            <a:ext cx="1454847" cy="1718659"/>
          </a:xfrm>
          <a:prstGeom prst="rect">
            <a:avLst/>
          </a:prstGeom>
        </p:spPr>
      </p:pic>
    </p:spTree>
    <p:extLst>
      <p:ext uri="{BB962C8B-B14F-4D97-AF65-F5344CB8AC3E}">
        <p14:creationId xmlns:p14="http://schemas.microsoft.com/office/powerpoint/2010/main" val="3335330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5BDBE7E2A70843ABA78E8CCB3BE3A5" ma:contentTypeVersion="13" ma:contentTypeDescription="Create a new document." ma:contentTypeScope="" ma:versionID="08dbc7c15b37b4f4133bd76f2f3a7cdd">
  <xsd:schema xmlns:xsd="http://www.w3.org/2001/XMLSchema" xmlns:xs="http://www.w3.org/2001/XMLSchema" xmlns:p="http://schemas.microsoft.com/office/2006/metadata/properties" xmlns:ns3="a59495ff-5114-42d6-a772-66a9055c0d9d" xmlns:ns4="2d669270-f949-4c91-9aa2-f64c27e61c9f" targetNamespace="http://schemas.microsoft.com/office/2006/metadata/properties" ma:root="true" ma:fieldsID="ade5fbf581fce65d2b6d0ff082de91a7" ns3:_="" ns4:_="">
    <xsd:import namespace="a59495ff-5114-42d6-a772-66a9055c0d9d"/>
    <xsd:import namespace="2d669270-f949-4c91-9aa2-f64c27e61c9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9495ff-5114-42d6-a772-66a9055c0d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d669270-f949-4c91-9aa2-f64c27e61c9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29CE28-72DA-4EB7-94E4-321E758EE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9495ff-5114-42d6-a772-66a9055c0d9d"/>
    <ds:schemaRef ds:uri="2d669270-f949-4c91-9aa2-f64c27e61c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2C4351-F6CB-47B8-A919-3B862909DA17}">
  <ds:schemaRefs>
    <ds:schemaRef ds:uri="http://schemas.microsoft.com/sharepoint/v3/contenttype/forms"/>
  </ds:schemaRefs>
</ds:datastoreItem>
</file>

<file path=customXml/itemProps3.xml><?xml version="1.0" encoding="utf-8"?>
<ds:datastoreItem xmlns:ds="http://schemas.openxmlformats.org/officeDocument/2006/customXml" ds:itemID="{F7E842DC-3503-4CF7-B471-4C0193FE82C3}">
  <ds:schemaRefs>
    <ds:schemaRef ds:uri="http://schemas.microsoft.com/office/2006/documentManagement/types"/>
    <ds:schemaRef ds:uri="http://purl.org/dc/terms/"/>
    <ds:schemaRef ds:uri="a59495ff-5114-42d6-a772-66a9055c0d9d"/>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2d669270-f949-4c91-9aa2-f64c27e61c9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2867</TotalTime>
  <Words>1223</Words>
  <Application>Microsoft Office PowerPoint</Application>
  <PresentationFormat>On-screen Show (16:9)</PresentationFormat>
  <Paragraphs>118</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Flipping the Classroom Results from a pre-pandemic study to inform a post-pandemic future</vt:lpstr>
      <vt:lpstr>The pandemic effect</vt:lpstr>
      <vt:lpstr>Teaching statistics</vt:lpstr>
      <vt:lpstr>Back to 2013…</vt:lpstr>
      <vt:lpstr>Flipping the classroom</vt:lpstr>
      <vt:lpstr>Here’s what we did…</vt:lpstr>
      <vt:lpstr>Here’s what we did…</vt:lpstr>
      <vt:lpstr>Here’s what we did…</vt:lpstr>
      <vt:lpstr>Did students like it?</vt:lpstr>
      <vt:lpstr>Did students like it?</vt:lpstr>
      <vt:lpstr>Exam performance</vt:lpstr>
      <vt:lpstr>Pros and cons</vt:lpstr>
      <vt:lpstr>Final thoughts…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Hearne</dc:creator>
  <cp:lastModifiedBy>Charlotte Price</cp:lastModifiedBy>
  <cp:revision>324</cp:revision>
  <dcterms:created xsi:type="dcterms:W3CDTF">2016-12-06T13:06:50Z</dcterms:created>
  <dcterms:modified xsi:type="dcterms:W3CDTF">2021-06-21T14:43:40Z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0x010100D05BDBE7E2A70843ABA78E8CCB3BE3A5</vt:lpwstr>
  </property>
</Properties>
</file>