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6" r:id="rId5"/>
    <p:sldId id="309" r:id="rId6"/>
    <p:sldId id="353" r:id="rId7"/>
    <p:sldId id="329" r:id="rId8"/>
    <p:sldId id="355" r:id="rId9"/>
    <p:sldId id="335" r:id="rId10"/>
    <p:sldId id="361" r:id="rId11"/>
    <p:sldId id="333" r:id="rId12"/>
    <p:sldId id="332" r:id="rId13"/>
    <p:sldId id="342" r:id="rId14"/>
    <p:sldId id="343" r:id="rId15"/>
    <p:sldId id="345" r:id="rId16"/>
    <p:sldId id="338" r:id="rId17"/>
    <p:sldId id="356" r:id="rId18"/>
    <p:sldId id="258" r:id="rId19"/>
    <p:sldId id="349" r:id="rId20"/>
    <p:sldId id="357" r:id="rId21"/>
    <p:sldId id="358" r:id="rId22"/>
    <p:sldId id="352" r:id="rId23"/>
    <p:sldId id="359" r:id="rId24"/>
    <p:sldId id="360" r:id="rId25"/>
    <p:sldId id="34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e Smith" initials="CS" lastIdx="0" clrIdx="0">
    <p:extLst>
      <p:ext uri="{19B8F6BF-5375-455C-9EA6-DF929625EA0E}">
        <p15:presenceInfo xmlns:p15="http://schemas.microsoft.com/office/powerpoint/2012/main" userId="S-1-5-21-949506055-860247811-1542849698-8605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5F7325-CC26-4DFC-9D79-D47FF453A117}" v="718" dt="2021-06-22T15:21:20.663"/>
    <p1510:client id="{81E7DB59-5C1E-407A-8521-EB80D82AC9C8}" v="11" dt="2021-06-23T12:16:09.6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5" autoAdjust="0"/>
    <p:restoredTop sz="80392" autoAdjust="0"/>
  </p:normalViewPr>
  <p:slideViewPr>
    <p:cSldViewPr snapToGrid="0">
      <p:cViewPr varScale="1">
        <p:scale>
          <a:sx n="64" d="100"/>
          <a:sy n="64" d="100"/>
        </p:scale>
        <p:origin x="7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2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Coleman" userId="22846a82-2ee4-436d-a609-3dc31141e1d2" providerId="ADAL" clId="{81E7DB59-5C1E-407A-8521-EB80D82AC9C8}"/>
    <pc:docChg chg="modSld">
      <pc:chgData name="Sarah Coleman" userId="22846a82-2ee4-436d-a609-3dc31141e1d2" providerId="ADAL" clId="{81E7DB59-5C1E-407A-8521-EB80D82AC9C8}" dt="2021-06-23T12:16:09.659" v="10" actId="6549"/>
      <pc:docMkLst>
        <pc:docMk/>
      </pc:docMkLst>
      <pc:sldChg chg="modNotesTx">
        <pc:chgData name="Sarah Coleman" userId="22846a82-2ee4-436d-a609-3dc31141e1d2" providerId="ADAL" clId="{81E7DB59-5C1E-407A-8521-EB80D82AC9C8}" dt="2021-06-23T12:15:47.030" v="7" actId="6549"/>
        <pc:sldMkLst>
          <pc:docMk/>
          <pc:sldMk cId="3213310339" sldId="258"/>
        </pc:sldMkLst>
      </pc:sldChg>
      <pc:sldChg chg="modNotesTx">
        <pc:chgData name="Sarah Coleman" userId="22846a82-2ee4-436d-a609-3dc31141e1d2" providerId="ADAL" clId="{81E7DB59-5C1E-407A-8521-EB80D82AC9C8}" dt="2021-06-23T12:14:58.441" v="0" actId="6549"/>
        <pc:sldMkLst>
          <pc:docMk/>
          <pc:sldMk cId="4183383395" sldId="309"/>
        </pc:sldMkLst>
      </pc:sldChg>
      <pc:sldChg chg="modNotesTx">
        <pc:chgData name="Sarah Coleman" userId="22846a82-2ee4-436d-a609-3dc31141e1d2" providerId="ADAL" clId="{81E7DB59-5C1E-407A-8521-EB80D82AC9C8}" dt="2021-06-23T12:15:06.854" v="2" actId="6549"/>
        <pc:sldMkLst>
          <pc:docMk/>
          <pc:sldMk cId="3495217224" sldId="329"/>
        </pc:sldMkLst>
      </pc:sldChg>
      <pc:sldChg chg="modNotesTx">
        <pc:chgData name="Sarah Coleman" userId="22846a82-2ee4-436d-a609-3dc31141e1d2" providerId="ADAL" clId="{81E7DB59-5C1E-407A-8521-EB80D82AC9C8}" dt="2021-06-23T12:15:21.676" v="4" actId="6549"/>
        <pc:sldMkLst>
          <pc:docMk/>
          <pc:sldMk cId="1324504004" sldId="333"/>
        </pc:sldMkLst>
      </pc:sldChg>
      <pc:sldChg chg="modNotesTx">
        <pc:chgData name="Sarah Coleman" userId="22846a82-2ee4-436d-a609-3dc31141e1d2" providerId="ADAL" clId="{81E7DB59-5C1E-407A-8521-EB80D82AC9C8}" dt="2021-06-23T12:15:12.315" v="3" actId="6549"/>
        <pc:sldMkLst>
          <pc:docMk/>
          <pc:sldMk cId="976001284" sldId="335"/>
        </pc:sldMkLst>
      </pc:sldChg>
      <pc:sldChg chg="modNotesTx">
        <pc:chgData name="Sarah Coleman" userId="22846a82-2ee4-436d-a609-3dc31141e1d2" providerId="ADAL" clId="{81E7DB59-5C1E-407A-8521-EB80D82AC9C8}" dt="2021-06-23T12:15:28.637" v="5" actId="6549"/>
        <pc:sldMkLst>
          <pc:docMk/>
          <pc:sldMk cId="3533828795" sldId="342"/>
        </pc:sldMkLst>
      </pc:sldChg>
      <pc:sldChg chg="modNotesTx">
        <pc:chgData name="Sarah Coleman" userId="22846a82-2ee4-436d-a609-3dc31141e1d2" providerId="ADAL" clId="{81E7DB59-5C1E-407A-8521-EB80D82AC9C8}" dt="2021-06-23T12:15:32.901" v="6" actId="6549"/>
        <pc:sldMkLst>
          <pc:docMk/>
          <pc:sldMk cId="2884341825" sldId="343"/>
        </pc:sldMkLst>
      </pc:sldChg>
      <pc:sldChg chg="modNotesTx">
        <pc:chgData name="Sarah Coleman" userId="22846a82-2ee4-436d-a609-3dc31141e1d2" providerId="ADAL" clId="{81E7DB59-5C1E-407A-8521-EB80D82AC9C8}" dt="2021-06-23T12:15:50.753" v="8" actId="6549"/>
        <pc:sldMkLst>
          <pc:docMk/>
          <pc:sldMk cId="3417496807" sldId="349"/>
        </pc:sldMkLst>
      </pc:sldChg>
      <pc:sldChg chg="modNotesTx">
        <pc:chgData name="Sarah Coleman" userId="22846a82-2ee4-436d-a609-3dc31141e1d2" providerId="ADAL" clId="{81E7DB59-5C1E-407A-8521-EB80D82AC9C8}" dt="2021-06-23T12:16:09.659" v="10" actId="6549"/>
        <pc:sldMkLst>
          <pc:docMk/>
          <pc:sldMk cId="1076457364" sldId="352"/>
        </pc:sldMkLst>
      </pc:sldChg>
      <pc:sldChg chg="modNotesTx">
        <pc:chgData name="Sarah Coleman" userId="22846a82-2ee4-436d-a609-3dc31141e1d2" providerId="ADAL" clId="{81E7DB59-5C1E-407A-8521-EB80D82AC9C8}" dt="2021-06-23T12:15:02.186" v="1" actId="6549"/>
        <pc:sldMkLst>
          <pc:docMk/>
          <pc:sldMk cId="116290251" sldId="353"/>
        </pc:sldMkLst>
      </pc:sldChg>
      <pc:sldChg chg="modNotesTx">
        <pc:chgData name="Sarah Coleman" userId="22846a82-2ee4-436d-a609-3dc31141e1d2" providerId="ADAL" clId="{81E7DB59-5C1E-407A-8521-EB80D82AC9C8}" dt="2021-06-23T12:16:00.459" v="9" actId="6549"/>
        <pc:sldMkLst>
          <pc:docMk/>
          <pc:sldMk cId="3265316759" sldId="3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1D31D-C9F8-4D08-A5AA-27FA84807985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7DCB3-A991-4916-BD8D-58783534C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8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408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89CA7-D340-4CC2-8859-C6DBD113D62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738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051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89CA7-D340-4CC2-8859-C6DBD113D62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961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901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133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215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996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50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326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79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279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552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0563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DCB3-A991-4916-BD8D-58783534C30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143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5C7D9-A8F5-4816-A367-7099052BC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B51143-78E9-4DA7-B376-66FF0007DC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E7F4D-0DB8-4837-B6A1-95E5AC69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50519-299F-4992-8A76-D7048390B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E8453-C39B-45E0-B3C8-DC5DC04EA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719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27474-C0D5-404D-A547-5C08615FE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0026A-CB69-4F60-A4C9-4677DD7A3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F8C7C-3606-4FCF-B743-EA4E76656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C583E-AC39-4E51-999F-886D26F47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A0390-E650-4031-B9BC-E14BA49A1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29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F847-3780-47AA-A147-3B11F261E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30751-B1D3-4A47-839E-C5385F88F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0E72E-3493-42AD-8490-180AFC1D2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4E495-D47B-4F67-8A7D-39AE21146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B6677-C941-4523-B5C7-9F0CEA70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304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39E3-3CB2-4D27-82F4-95D65AE30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B90C2-F221-4913-B6D9-35E986112A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1373A-EC76-46DE-81C6-C633789363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6D0EB-A03A-4BBA-81F9-E8C57BFA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7F36C-7B2B-4C91-89C0-7C31B1461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28E8B-D604-424D-986E-76AA50974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33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0A85E-92D5-40C8-B963-40A74D458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D9884-367C-43D7-A74C-56CACABD4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D9F16-0BC6-462A-BA60-4F32700E4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4311E3-9C7B-4D9E-A96C-4F2EE97C0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19FAB8-802A-4C7C-A7BB-EA2A1AC9FC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EBF5AD-95D2-4CA2-B0B5-5EF6B5A15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1EF16-A1F7-431D-9A5C-E4CCCE11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0642F7-440A-474F-A4A3-AA132FE59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49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BBBC5-7F9B-4B6F-AA7E-DEBB133B2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34A6A3-D3CE-4E91-B9FA-AD3126AF1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FAA8F-F22E-497E-80AD-A260A740B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F2BE6-5BD1-4C9C-8450-102AA1439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99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6F6D4F-6DCD-490C-9183-E947FFCE7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EA1E9B-CF4B-4E31-995A-74BA17603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3B710-CBAD-4197-A25C-7B5A7B8C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393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4BAFF-2171-451E-8CA8-A514F62CE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1C9E0-E828-448C-95A3-F4ECC554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BE228-2808-4236-B0A1-A5A81FCC3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2E912C-EE90-480C-B97F-3EE33A5A4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466F6-8CB0-4236-AD36-83737A67B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D7FC4-3188-4B0D-8648-52BF19606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824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0FA55-E6E0-46C7-A1B6-28731F43C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40A9DD-9E0F-4308-97DF-C9027F9729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0D776-414B-490D-8FCB-44567297D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726C19-9DBD-4E2B-B9D4-9F7EFFF0F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161AF3-AA1D-43FF-84C0-85749B30C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16BF3-9C0C-46CD-BF4C-8F2CDC25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007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63291-F452-4AB5-B43E-595CA08BA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E45E77-E967-458C-94E1-3DC8141B4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3ECF9-89D8-4133-983B-E5556FB3C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CED6F-DBF3-47B6-8A04-4FDEFAC97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21C4-5DD5-4D7B-950B-BE986CFF2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651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79AC73-DD6C-4177-9C45-CABBEC2B5D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02776-8976-4A0C-B43C-E121A00E5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1FF8E-CE5D-4371-92DB-E61A78618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35AA0-7AAD-42D0-A8B8-F19376EB1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CB25F-EA2D-49C8-A743-36F0FB57E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9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BCAD62-E644-412F-A442-FA68FCADA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1AF2A-5F1E-43FD-B5BB-855BE6EF5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CE819-F06A-42B6-A4A3-F7E15CDDA0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1D36E-9FBA-4E9D-87AC-63FCF07E08AF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45E07-D54E-4E9D-9B87-2D5EA5776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30DF5-244B-43FD-8BF0-5D5CF2BB1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E1B92-48BF-481A-90BC-A36507F78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76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CE04B-CEBF-49AF-A906-C10E81B71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675103"/>
            <a:ext cx="10634869" cy="2387600"/>
          </a:xfrm>
        </p:spPr>
        <p:txBody>
          <a:bodyPr>
            <a:normAutofit/>
          </a:bodyPr>
          <a:lstStyle/>
          <a:p>
            <a:r>
              <a:rPr lang="en-GB" sz="4400" dirty="0"/>
              <a:t>Addressing the challenges of delivering a laboratory class when students are miles away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71D4A0-1028-4FD5-99A6-693ACC3D3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110742"/>
          </a:xfrm>
        </p:spPr>
        <p:txBody>
          <a:bodyPr>
            <a:normAutofit fontScale="62500" lnSpcReduction="20000"/>
          </a:bodyPr>
          <a:lstStyle/>
          <a:p>
            <a:r>
              <a:rPr lang="en-GB" sz="5800" dirty="0"/>
              <a:t>Sarah K Coleman and Caroline L Smith</a:t>
            </a:r>
          </a:p>
          <a:p>
            <a:r>
              <a:rPr lang="en-GB" sz="3600" dirty="0"/>
              <a:t>School of Life Sciences</a:t>
            </a:r>
          </a:p>
          <a:p>
            <a:r>
              <a:rPr lang="en-GB" sz="3600" dirty="0"/>
              <a:t>University of Westminster</a:t>
            </a:r>
          </a:p>
          <a:p>
            <a:endParaRPr lang="en-GB" dirty="0"/>
          </a:p>
          <a:p>
            <a:r>
              <a:rPr lang="en-GB" sz="5100" dirty="0"/>
              <a:t>Horizons in STEM HE Conference 2021</a:t>
            </a:r>
          </a:p>
        </p:txBody>
      </p:sp>
      <p:pic>
        <p:nvPicPr>
          <p:cNvPr id="4" name="Picture 3" descr="University of Westminster logo">
            <a:extLst>
              <a:ext uri="{FF2B5EF4-FFF2-40B4-BE49-F238E27FC236}">
                <a16:creationId xmlns:a16="http://schemas.microsoft.com/office/drawing/2014/main" id="{782A1F5C-49B8-4518-A9AB-92D096CE7E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64" r="8302"/>
          <a:stretch/>
        </p:blipFill>
        <p:spPr>
          <a:xfrm>
            <a:off x="9486173" y="5712780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15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0250F-3355-4CE9-BAFD-9A99E27E5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800"/>
            <a:ext cx="10515600" cy="1325563"/>
          </a:xfrm>
        </p:spPr>
        <p:txBody>
          <a:bodyPr/>
          <a:lstStyle/>
          <a:p>
            <a:r>
              <a:rPr lang="en-GB" dirty="0"/>
              <a:t>Laboratory Classes for Life Science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F582E-291B-409D-A2DF-F2C9845EA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363"/>
            <a:ext cx="10777152" cy="2057793"/>
          </a:xfrm>
        </p:spPr>
        <p:txBody>
          <a:bodyPr>
            <a:normAutofit/>
          </a:bodyPr>
          <a:lstStyle/>
          <a:p>
            <a:r>
              <a:rPr lang="en-GB" dirty="0"/>
              <a:t>Requirement professional bodies and employers </a:t>
            </a:r>
          </a:p>
          <a:p>
            <a:r>
              <a:rPr lang="en-GB" dirty="0"/>
              <a:t>Range of laboratory competencies and psychomotor skills</a:t>
            </a:r>
          </a:p>
          <a:p>
            <a:r>
              <a:rPr lang="en-GB" dirty="0"/>
              <a:t>School of Life Sciences had ~700 1</a:t>
            </a:r>
            <a:r>
              <a:rPr lang="en-GB" baseline="30000" dirty="0"/>
              <a:t>st</a:t>
            </a:r>
            <a:r>
              <a:rPr lang="en-GB" dirty="0"/>
              <a:t> year students 2020-21</a:t>
            </a:r>
          </a:p>
          <a:p>
            <a:endParaRPr lang="en-GB" dirty="0"/>
          </a:p>
        </p:txBody>
      </p:sp>
      <p:pic>
        <p:nvPicPr>
          <p:cNvPr id="4" name="Picture 3" descr="Photo of teaching lab">
            <a:extLst>
              <a:ext uri="{FF2B5EF4-FFF2-40B4-BE49-F238E27FC236}">
                <a16:creationId xmlns:a16="http://schemas.microsoft.com/office/drawing/2014/main" id="{F0B01428-3755-40FD-B8F3-1CD12E5B5A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22"/>
          <a:stretch/>
        </p:blipFill>
        <p:spPr>
          <a:xfrm>
            <a:off x="723711" y="3060957"/>
            <a:ext cx="10744577" cy="3499524"/>
          </a:xfrm>
          <a:prstGeom prst="rect">
            <a:avLst/>
          </a:prstGeom>
        </p:spPr>
      </p:pic>
      <p:pic>
        <p:nvPicPr>
          <p:cNvPr id="5" name="Picture 4" descr="University of Westminster logo">
            <a:extLst>
              <a:ext uri="{FF2B5EF4-FFF2-40B4-BE49-F238E27FC236}">
                <a16:creationId xmlns:a16="http://schemas.microsoft.com/office/drawing/2014/main" id="{3B949357-AE2C-4A85-85DC-39A1E77E24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64" r="8302"/>
          <a:stretch/>
        </p:blipFill>
        <p:spPr>
          <a:xfrm>
            <a:off x="9319917" y="5660825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8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77"/>
    </mc:Choice>
    <mc:Fallback xmlns="">
      <p:transition spd="slow" advTm="1627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EEDB054-5D3C-4EF7-8FA4-C4A311E843E1}"/>
              </a:ext>
            </a:extLst>
          </p:cNvPr>
          <p:cNvSpPr txBox="1">
            <a:spLocks/>
          </p:cNvSpPr>
          <p:nvPr/>
        </p:nvSpPr>
        <p:spPr>
          <a:xfrm>
            <a:off x="145688" y="267946"/>
            <a:ext cx="1204631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How to Adapt during Covid19 pandemic?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A7139B-B521-413B-AA80-933165815A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30" b="15428"/>
          <a:stretch/>
        </p:blipFill>
        <p:spPr>
          <a:xfrm>
            <a:off x="2860221" y="1045028"/>
            <a:ext cx="6335139" cy="5671458"/>
          </a:xfrm>
          <a:prstGeom prst="rect">
            <a:avLst/>
          </a:prstGeom>
        </p:spPr>
      </p:pic>
      <p:pic>
        <p:nvPicPr>
          <p:cNvPr id="5" name="Picture 4" descr="University of Westminster logo">
            <a:extLst>
              <a:ext uri="{FF2B5EF4-FFF2-40B4-BE49-F238E27FC236}">
                <a16:creationId xmlns:a16="http://schemas.microsoft.com/office/drawing/2014/main" id="{46F50865-FEE4-47A1-B4F0-8EE2A91969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64" r="8302"/>
          <a:stretch/>
        </p:blipFill>
        <p:spPr>
          <a:xfrm>
            <a:off x="9549161" y="5762625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0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3A69F6-821A-41DA-AEB9-A64ECF269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972" y="1092658"/>
            <a:ext cx="4859111" cy="36443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0EA63-D225-480E-A48A-BA948EB53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91" y="1092657"/>
            <a:ext cx="4859111" cy="36443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890247-DFF5-43E2-9172-E8B35629B533}"/>
              </a:ext>
            </a:extLst>
          </p:cNvPr>
          <p:cNvSpPr txBox="1"/>
          <p:nvPr/>
        </p:nvSpPr>
        <p:spPr>
          <a:xfrm>
            <a:off x="7725747" y="51775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AA1B464-F003-4B1B-9E8D-1FEC59964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146589"/>
              </p:ext>
            </p:extLst>
          </p:nvPr>
        </p:nvGraphicFramePr>
        <p:xfrm>
          <a:off x="950026" y="4825489"/>
          <a:ext cx="1018902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6343">
                  <a:extLst>
                    <a:ext uri="{9D8B030D-6E8A-4147-A177-3AD203B41FA5}">
                      <a16:colId xmlns:a16="http://schemas.microsoft.com/office/drawing/2014/main" val="1933411364"/>
                    </a:ext>
                  </a:extLst>
                </a:gridCol>
                <a:gridCol w="3396343">
                  <a:extLst>
                    <a:ext uri="{9D8B030D-6E8A-4147-A177-3AD203B41FA5}">
                      <a16:colId xmlns:a16="http://schemas.microsoft.com/office/drawing/2014/main" val="2575811897"/>
                    </a:ext>
                  </a:extLst>
                </a:gridCol>
                <a:gridCol w="3396343">
                  <a:extLst>
                    <a:ext uri="{9D8B030D-6E8A-4147-A177-3AD203B41FA5}">
                      <a16:colId xmlns:a16="http://schemas.microsoft.com/office/drawing/2014/main" val="2076839626"/>
                    </a:ext>
                  </a:extLst>
                </a:gridCol>
              </a:tblGrid>
              <a:tr h="363818">
                <a:tc>
                  <a:txBody>
                    <a:bodyPr/>
                    <a:lstStyle/>
                    <a:p>
                      <a:r>
                        <a:rPr lang="en-GB" sz="2400" dirty="0"/>
                        <a:t>Teaching Labs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Normal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Covid19 Capacity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153119"/>
                  </a:ext>
                </a:extLst>
              </a:tr>
              <a:tr h="363818">
                <a:tc>
                  <a:txBody>
                    <a:bodyPr/>
                    <a:lstStyle/>
                    <a:p>
                      <a:r>
                        <a:rPr lang="en-GB" sz="2400" dirty="0"/>
                        <a:t>Lab 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80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13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198684"/>
                  </a:ext>
                </a:extLst>
              </a:tr>
              <a:tr h="363818">
                <a:tc>
                  <a:txBody>
                    <a:bodyPr/>
                    <a:lstStyle/>
                    <a:p>
                      <a:r>
                        <a:rPr lang="en-GB" sz="2400" dirty="0"/>
                        <a:t>Lab Two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96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16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405549"/>
                  </a:ext>
                </a:extLst>
              </a:tr>
              <a:tr h="363818">
                <a:tc>
                  <a:txBody>
                    <a:bodyPr/>
                    <a:lstStyle/>
                    <a:p>
                      <a:r>
                        <a:rPr lang="en-GB" sz="2400" dirty="0"/>
                        <a:t>Lab Three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136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19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040955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70820BA-FC7B-43E4-BF02-00750F890533}"/>
              </a:ext>
            </a:extLst>
          </p:cNvPr>
          <p:cNvSpPr txBox="1">
            <a:spLocks/>
          </p:cNvSpPr>
          <p:nvPr/>
        </p:nvSpPr>
        <p:spPr>
          <a:xfrm>
            <a:off x="838200" y="112686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Laboratory Classes for Life Science students</a:t>
            </a:r>
          </a:p>
        </p:txBody>
      </p:sp>
    </p:spTree>
    <p:extLst>
      <p:ext uri="{BB962C8B-B14F-4D97-AF65-F5344CB8AC3E}">
        <p14:creationId xmlns:p14="http://schemas.microsoft.com/office/powerpoint/2010/main" val="349521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46"/>
    </mc:Choice>
    <mc:Fallback xmlns="">
      <p:transition spd="slow" advTm="2144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2E88E1-AE14-4C9E-B9A6-C49FB00D6358}"/>
              </a:ext>
            </a:extLst>
          </p:cNvPr>
          <p:cNvSpPr txBox="1"/>
          <p:nvPr/>
        </p:nvSpPr>
        <p:spPr>
          <a:xfrm>
            <a:off x="232634" y="3618697"/>
            <a:ext cx="11835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Assumption 2: </a:t>
            </a:r>
          </a:p>
          <a:p>
            <a:r>
              <a:rPr lang="en-GB" sz="3200" i="1" dirty="0"/>
              <a:t>Many</a:t>
            </a:r>
            <a:r>
              <a:rPr lang="en-GB" sz="3200" dirty="0"/>
              <a:t> students would </a:t>
            </a:r>
            <a:r>
              <a:rPr lang="en-GB" sz="3200" i="1" dirty="0"/>
              <a:t>not be able </a:t>
            </a:r>
            <a:r>
              <a:rPr lang="en-GB" sz="3200" dirty="0"/>
              <a:t>to come on-site (even if permitted).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F6079-F90C-43B2-AE2F-1F996D798D55}"/>
              </a:ext>
            </a:extLst>
          </p:cNvPr>
          <p:cNvSpPr txBox="1"/>
          <p:nvPr/>
        </p:nvSpPr>
        <p:spPr>
          <a:xfrm>
            <a:off x="335673" y="1663058"/>
            <a:ext cx="11629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Assumption 1: </a:t>
            </a:r>
          </a:p>
          <a:p>
            <a:r>
              <a:rPr lang="en-GB" sz="3200" i="1" dirty="0"/>
              <a:t>Most</a:t>
            </a:r>
            <a:r>
              <a:rPr lang="en-GB" sz="3200" dirty="0"/>
              <a:t> students would </a:t>
            </a:r>
            <a:r>
              <a:rPr lang="en-GB" sz="3200" i="1" dirty="0"/>
              <a:t>want</a:t>
            </a:r>
            <a:r>
              <a:rPr lang="en-GB" sz="3200" dirty="0"/>
              <a:t> to come on-site if permitted (and able to). </a:t>
            </a:r>
          </a:p>
        </p:txBody>
      </p:sp>
      <p:pic>
        <p:nvPicPr>
          <p:cNvPr id="5" name="Picture 4" descr="University of Westminster logo">
            <a:extLst>
              <a:ext uri="{FF2B5EF4-FFF2-40B4-BE49-F238E27FC236}">
                <a16:creationId xmlns:a16="http://schemas.microsoft.com/office/drawing/2014/main" id="{77850411-58C4-40D3-B7CE-2D3B31E9E9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64" r="8302"/>
          <a:stretch/>
        </p:blipFill>
        <p:spPr>
          <a:xfrm>
            <a:off x="9549161" y="5762625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3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338464-7D44-4E5E-9CE0-C9D462BE5ACE}"/>
              </a:ext>
            </a:extLst>
          </p:cNvPr>
          <p:cNvSpPr txBox="1"/>
          <p:nvPr/>
        </p:nvSpPr>
        <p:spPr>
          <a:xfrm>
            <a:off x="651353" y="501041"/>
            <a:ext cx="1051993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Requirement to teach key psychomotor skills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Introducing key laboratory equipment and techniques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Demonstrate relevance of Health and Safety considerations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Introducing data handling and critical thinking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47DE86-0532-48EF-AEF0-1FBDB47F2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36" y="3000857"/>
            <a:ext cx="2515787" cy="32466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991932-2658-4F80-BE20-452F2DAB72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t="7049"/>
          <a:stretch/>
        </p:blipFill>
        <p:spPr>
          <a:xfrm>
            <a:off x="8687896" y="3549090"/>
            <a:ext cx="3188418" cy="25390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069EE4-D549-41CB-B64C-498AD2911E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t="11746" r="12143" b="11905"/>
          <a:stretch/>
        </p:blipFill>
        <p:spPr>
          <a:xfrm>
            <a:off x="3191239" y="2699818"/>
            <a:ext cx="5220351" cy="395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01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2E88E1-AE14-4C9E-B9A6-C49FB00D6358}"/>
              </a:ext>
            </a:extLst>
          </p:cNvPr>
          <p:cNvSpPr txBox="1"/>
          <p:nvPr/>
        </p:nvSpPr>
        <p:spPr>
          <a:xfrm>
            <a:off x="232634" y="3618697"/>
            <a:ext cx="11835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Assumption 2: </a:t>
            </a:r>
          </a:p>
          <a:p>
            <a:r>
              <a:rPr lang="en-GB" sz="3200" i="1" dirty="0"/>
              <a:t>Many</a:t>
            </a:r>
            <a:r>
              <a:rPr lang="en-GB" sz="3200" dirty="0"/>
              <a:t> students would </a:t>
            </a:r>
            <a:r>
              <a:rPr lang="en-GB" sz="3200" i="1" dirty="0"/>
              <a:t>not be able </a:t>
            </a:r>
            <a:r>
              <a:rPr lang="en-GB" sz="3200" dirty="0"/>
              <a:t>to come on-site (even if permitted).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F6079-F90C-43B2-AE2F-1F996D798D55}"/>
              </a:ext>
            </a:extLst>
          </p:cNvPr>
          <p:cNvSpPr txBox="1"/>
          <p:nvPr/>
        </p:nvSpPr>
        <p:spPr>
          <a:xfrm>
            <a:off x="335673" y="1663058"/>
            <a:ext cx="11629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Assumption 1: </a:t>
            </a:r>
          </a:p>
          <a:p>
            <a:r>
              <a:rPr lang="en-GB" sz="3200" i="1" dirty="0"/>
              <a:t>Most</a:t>
            </a:r>
            <a:r>
              <a:rPr lang="en-GB" sz="3200" dirty="0"/>
              <a:t> students would </a:t>
            </a:r>
            <a:r>
              <a:rPr lang="en-GB" sz="3200" i="1" dirty="0"/>
              <a:t>want</a:t>
            </a:r>
            <a:r>
              <a:rPr lang="en-GB" sz="3200" dirty="0"/>
              <a:t> to come on-site if permitted (and able to). </a:t>
            </a:r>
          </a:p>
        </p:txBody>
      </p:sp>
      <p:pic>
        <p:nvPicPr>
          <p:cNvPr id="5" name="Picture 4" descr="University of Westminster logo">
            <a:extLst>
              <a:ext uri="{FF2B5EF4-FFF2-40B4-BE49-F238E27FC236}">
                <a16:creationId xmlns:a16="http://schemas.microsoft.com/office/drawing/2014/main" id="{77850411-58C4-40D3-B7CE-2D3B31E9E9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64" r="8302"/>
          <a:stretch/>
        </p:blipFill>
        <p:spPr>
          <a:xfrm>
            <a:off x="9549161" y="5762625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9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28BFF6-5454-4B3F-BAD5-8B2CE3070052}"/>
              </a:ext>
            </a:extLst>
          </p:cNvPr>
          <p:cNvSpPr txBox="1"/>
          <p:nvPr/>
        </p:nvSpPr>
        <p:spPr>
          <a:xfrm>
            <a:off x="0" y="28718"/>
            <a:ext cx="2033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SMOTs Camera One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98BC2-1BFD-4AAC-BBF9-4F24BA0354F1}"/>
              </a:ext>
            </a:extLst>
          </p:cNvPr>
          <p:cNvSpPr txBox="1"/>
          <p:nvPr/>
        </p:nvSpPr>
        <p:spPr>
          <a:xfrm>
            <a:off x="10160610" y="76207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SMOTs Camera Two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8CF207-CE84-4AA4-9711-88F2D8BF0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37" y="3669591"/>
            <a:ext cx="10177354" cy="301868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A04321B-5E3B-4A3C-9FEC-45C97D74DB72}"/>
              </a:ext>
            </a:extLst>
          </p:cNvPr>
          <p:cNvGrpSpPr/>
          <p:nvPr/>
        </p:nvGrpSpPr>
        <p:grpSpPr>
          <a:xfrm>
            <a:off x="924336" y="439614"/>
            <a:ext cx="10084905" cy="3129423"/>
            <a:chOff x="924336" y="398050"/>
            <a:chExt cx="10084905" cy="312942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C233846-FD14-4CEE-80C7-EC1BA3AC3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336" y="398050"/>
              <a:ext cx="10084905" cy="3129423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4B1F5F4-3A4E-4871-A91C-0938573BF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68688" y="476712"/>
              <a:ext cx="4740553" cy="28895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3C6759C-A457-4404-8290-468267C01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5470" y="436713"/>
              <a:ext cx="5375564" cy="309076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A9BC43-F48A-4211-B6B1-45B55B26C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17767" y="425345"/>
              <a:ext cx="5091474" cy="3090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4504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1597827-2B52-44B9-B14D-5699197503C7}"/>
              </a:ext>
            </a:extLst>
          </p:cNvPr>
          <p:cNvSpPr txBox="1"/>
          <p:nvPr/>
        </p:nvSpPr>
        <p:spPr>
          <a:xfrm>
            <a:off x="429508" y="330091"/>
            <a:ext cx="45244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Pre-Laboratory training</a:t>
            </a:r>
          </a:p>
        </p:txBody>
      </p:sp>
      <p:pic>
        <p:nvPicPr>
          <p:cNvPr id="5" name="Picture 4" descr="Screenshot of Learning Science virtual simulation">
            <a:extLst>
              <a:ext uri="{FF2B5EF4-FFF2-40B4-BE49-F238E27FC236}">
                <a16:creationId xmlns:a16="http://schemas.microsoft.com/office/drawing/2014/main" id="{AF679837-94DD-494B-B5EB-BFB9339C2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571" y="1872681"/>
            <a:ext cx="5220178" cy="39295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Screenshot of Learning Science virtual simulation Hand S">
            <a:extLst>
              <a:ext uri="{FF2B5EF4-FFF2-40B4-BE49-F238E27FC236}">
                <a16:creationId xmlns:a16="http://schemas.microsoft.com/office/drawing/2014/main" id="{A4519082-E4B6-414A-A8AC-589F93FC7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51" y="1055793"/>
            <a:ext cx="5427006" cy="40764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D1A7C3-42D0-4DBA-8372-1FC2EDA67A4C}"/>
              </a:ext>
            </a:extLst>
          </p:cNvPr>
          <p:cNvSpPr txBox="1"/>
          <p:nvPr/>
        </p:nvSpPr>
        <p:spPr>
          <a:xfrm>
            <a:off x="3159340" y="5881578"/>
            <a:ext cx="8871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dirty="0"/>
              <a:t>Utilised selected virtual laboratory simulations</a:t>
            </a:r>
          </a:p>
        </p:txBody>
      </p:sp>
    </p:spTree>
    <p:extLst>
      <p:ext uri="{BB962C8B-B14F-4D97-AF65-F5344CB8AC3E}">
        <p14:creationId xmlns:p14="http://schemas.microsoft.com/office/powerpoint/2010/main" val="4008456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A1C9EB-6075-4106-9DEA-D88EEF6C46A8}"/>
              </a:ext>
            </a:extLst>
          </p:cNvPr>
          <p:cNvSpPr txBox="1"/>
          <p:nvPr/>
        </p:nvSpPr>
        <p:spPr>
          <a:xfrm>
            <a:off x="320816" y="260546"/>
            <a:ext cx="4894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Pre-Laboratory Material: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A53A99-45F4-41D3-A84A-516947AA1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06" y="1609044"/>
            <a:ext cx="5162550" cy="2028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10F642-05B8-45DC-AD88-341773E4A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31" y="3429000"/>
            <a:ext cx="6225902" cy="26289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C63FE75-0184-484F-8A1C-F523B5C2E8D4}"/>
              </a:ext>
            </a:extLst>
          </p:cNvPr>
          <p:cNvGrpSpPr/>
          <p:nvPr/>
        </p:nvGrpSpPr>
        <p:grpSpPr>
          <a:xfrm>
            <a:off x="5400811" y="749715"/>
            <a:ext cx="6791189" cy="3523569"/>
            <a:chOff x="4946331" y="3098014"/>
            <a:chExt cx="6791189" cy="352356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82DE758-7ECC-4F5B-8A15-DF9106D80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6331" y="3098014"/>
              <a:ext cx="6791189" cy="3523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8A83526-B68F-4592-98F1-5742EE83D410}"/>
                </a:ext>
              </a:extLst>
            </p:cNvPr>
            <p:cNvSpPr txBox="1"/>
            <p:nvPr/>
          </p:nvSpPr>
          <p:spPr>
            <a:xfrm>
              <a:off x="6447746" y="5928981"/>
              <a:ext cx="3806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>
                  <a:solidFill>
                    <a:schemeClr val="bg1"/>
                  </a:solidFill>
                </a:rPr>
                <a:t>Created by Mr Burak Pirincci</a:t>
              </a:r>
            </a:p>
          </p:txBody>
        </p:sp>
      </p:grpSp>
      <p:pic>
        <p:nvPicPr>
          <p:cNvPr id="10" name="Picture 9" descr="University of Westminster logo">
            <a:extLst>
              <a:ext uri="{FF2B5EF4-FFF2-40B4-BE49-F238E27FC236}">
                <a16:creationId xmlns:a16="http://schemas.microsoft.com/office/drawing/2014/main" id="{79E5567C-6D41-499C-BE96-171A02E27E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364" r="8302"/>
          <a:stretch/>
        </p:blipFill>
        <p:spPr>
          <a:xfrm>
            <a:off x="9549161" y="5762625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828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A1C9EB-6075-4106-9DEA-D88EEF6C46A8}"/>
              </a:ext>
            </a:extLst>
          </p:cNvPr>
          <p:cNvSpPr txBox="1"/>
          <p:nvPr/>
        </p:nvSpPr>
        <p:spPr>
          <a:xfrm>
            <a:off x="559807" y="228599"/>
            <a:ext cx="5402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Post-Laboratory Workshop: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01F9A1-F18D-4741-BB82-3E01744002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16"/>
          <a:stretch/>
        </p:blipFill>
        <p:spPr>
          <a:xfrm>
            <a:off x="197304" y="4777521"/>
            <a:ext cx="10731954" cy="16981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33C43E-5220-421F-8048-3F1343A79E9C}"/>
              </a:ext>
            </a:extLst>
          </p:cNvPr>
          <p:cNvSpPr txBox="1"/>
          <p:nvPr/>
        </p:nvSpPr>
        <p:spPr>
          <a:xfrm>
            <a:off x="757234" y="1465926"/>
            <a:ext cx="300858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Data Analysis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Graphing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Wider context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Face-to-face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Online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5A6C41-AE7C-428D-9457-6D83D794B802}"/>
              </a:ext>
            </a:extLst>
          </p:cNvPr>
          <p:cNvGrpSpPr/>
          <p:nvPr/>
        </p:nvGrpSpPr>
        <p:grpSpPr>
          <a:xfrm>
            <a:off x="5337178" y="1194676"/>
            <a:ext cx="6336579" cy="3263099"/>
            <a:chOff x="5295614" y="1111650"/>
            <a:chExt cx="6336579" cy="32630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984C08C-B44B-414E-A3FC-530CA8BFA8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793"/>
            <a:stretch/>
          </p:blipFill>
          <p:spPr>
            <a:xfrm>
              <a:off x="5295614" y="1111650"/>
              <a:ext cx="6336579" cy="326309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2DB1B9B-C0FA-4B07-B39E-4F65E742E59C}"/>
                </a:ext>
              </a:extLst>
            </p:cNvPr>
            <p:cNvSpPr/>
            <p:nvPr/>
          </p:nvSpPr>
          <p:spPr>
            <a:xfrm>
              <a:off x="5295614" y="2565070"/>
              <a:ext cx="5202173" cy="1163782"/>
            </a:xfrm>
            <a:prstGeom prst="ellipse">
              <a:avLst/>
            </a:prstGeom>
            <a:no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84341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FBBE-0384-49B6-8BDC-56215F9FC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Methodology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E13F56-5BBC-4C14-8FFE-C86B5B2AF34C}"/>
              </a:ext>
            </a:extLst>
          </p:cNvPr>
          <p:cNvSpPr txBox="1"/>
          <p:nvPr/>
        </p:nvSpPr>
        <p:spPr>
          <a:xfrm>
            <a:off x="1611086" y="2079171"/>
            <a:ext cx="896380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Virtual Learning Environment (VLE) login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Deployed Likert-type student surveys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On-going staff reflection and discussions</a:t>
            </a:r>
          </a:p>
        </p:txBody>
      </p:sp>
      <p:pic>
        <p:nvPicPr>
          <p:cNvPr id="4" name="Picture 3" descr="University of Westminster logo">
            <a:extLst>
              <a:ext uri="{FF2B5EF4-FFF2-40B4-BE49-F238E27FC236}">
                <a16:creationId xmlns:a16="http://schemas.microsoft.com/office/drawing/2014/main" id="{B6399321-5BE5-4FF9-BA5C-14721B4790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4" r="8302"/>
          <a:stretch/>
        </p:blipFill>
        <p:spPr>
          <a:xfrm>
            <a:off x="9538127" y="5762625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49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B9882D-4312-41C3-9656-786542934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year students attendance </a:t>
            </a:r>
            <a:br>
              <a:rPr lang="en-GB" dirty="0"/>
            </a:b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FAB2A5-5BF4-4B75-996C-4A1B76005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1285299"/>
            <a:ext cx="10515600" cy="4658302"/>
          </a:xfrm>
        </p:spPr>
        <p:txBody>
          <a:bodyPr>
            <a:noAutofit/>
          </a:bodyPr>
          <a:lstStyle/>
          <a:p>
            <a:r>
              <a:rPr lang="en-GB" sz="3000" dirty="0"/>
              <a:t>Total registered students = 707; semester 1</a:t>
            </a:r>
          </a:p>
          <a:p>
            <a:r>
              <a:rPr lang="en-GB" sz="3000" dirty="0"/>
              <a:t>31% attended </a:t>
            </a:r>
            <a:r>
              <a:rPr lang="en-GB" sz="3000" b="1" dirty="0"/>
              <a:t>on site</a:t>
            </a:r>
          </a:p>
          <a:p>
            <a:r>
              <a:rPr lang="en-GB" sz="3000" dirty="0"/>
              <a:t>59% logged in for </a:t>
            </a:r>
            <a:r>
              <a:rPr lang="en-GB" sz="3000" b="1" dirty="0"/>
              <a:t>live-stream </a:t>
            </a:r>
            <a:r>
              <a:rPr lang="en-GB" sz="3000" dirty="0"/>
              <a:t>BUT only 27% were logged in for the whole session</a:t>
            </a:r>
          </a:p>
          <a:p>
            <a:endParaRPr lang="en-GB" sz="3000" dirty="0"/>
          </a:p>
          <a:p>
            <a:r>
              <a:rPr lang="en-GB" sz="3000" dirty="0"/>
              <a:t>Total registered students = 700; semester 2</a:t>
            </a:r>
          </a:p>
          <a:p>
            <a:r>
              <a:rPr lang="en-GB" sz="3000" dirty="0"/>
              <a:t>16% attended </a:t>
            </a:r>
            <a:r>
              <a:rPr lang="en-GB" sz="3000" b="1" dirty="0"/>
              <a:t>on site</a:t>
            </a:r>
          </a:p>
          <a:p>
            <a:r>
              <a:rPr lang="en-GB" sz="3000" dirty="0"/>
              <a:t>44% logged in for </a:t>
            </a:r>
            <a:r>
              <a:rPr lang="en-GB" sz="3000" b="1" dirty="0"/>
              <a:t>live-stream</a:t>
            </a:r>
            <a:r>
              <a:rPr lang="en-GB" sz="3000" dirty="0"/>
              <a:t> BUT only 22% were logged in for the whole session</a:t>
            </a:r>
          </a:p>
          <a:p>
            <a:endParaRPr lang="en-GB" sz="3000" b="1" dirty="0"/>
          </a:p>
          <a:p>
            <a:endParaRPr lang="en-GB" sz="3000" b="1" dirty="0"/>
          </a:p>
          <a:p>
            <a:endParaRPr lang="en-GB" sz="3000" dirty="0"/>
          </a:p>
        </p:txBody>
      </p:sp>
      <p:pic>
        <p:nvPicPr>
          <p:cNvPr id="4" name="Picture 3" descr="University of Westminster logo">
            <a:extLst>
              <a:ext uri="{FF2B5EF4-FFF2-40B4-BE49-F238E27FC236}">
                <a16:creationId xmlns:a16="http://schemas.microsoft.com/office/drawing/2014/main" id="{E3ABF5A8-A0E3-45B5-82A6-A9547ABB0D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64" r="8302"/>
          <a:stretch/>
        </p:blipFill>
        <p:spPr>
          <a:xfrm>
            <a:off x="9549161" y="5762625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11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E7674-30A5-4688-A4F8-927BC68DF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Student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42EA0-346A-45FE-9DD8-4297E1C44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Students who attended on-site valued meeting peers and lecturers as well as taking part in the lab session.</a:t>
            </a:r>
          </a:p>
          <a:p>
            <a:pPr marL="0" indent="0">
              <a:buNone/>
            </a:pPr>
            <a:endParaRPr lang="en-GB" sz="3200" dirty="0"/>
          </a:p>
          <a:p>
            <a:r>
              <a:rPr lang="en-GB" sz="3200" dirty="0"/>
              <a:t>Students who attended the live-stream cited concerns about Covid-19 (personal and family) as the greatest barrier to attending onsite.</a:t>
            </a:r>
          </a:p>
        </p:txBody>
      </p:sp>
      <p:pic>
        <p:nvPicPr>
          <p:cNvPr id="4" name="Picture 3" descr="University of Westminster logo">
            <a:extLst>
              <a:ext uri="{FF2B5EF4-FFF2-40B4-BE49-F238E27FC236}">
                <a16:creationId xmlns:a16="http://schemas.microsoft.com/office/drawing/2014/main" id="{0BCC0550-7335-4215-912F-74975F9516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4" r="8302"/>
          <a:stretch/>
        </p:blipFill>
        <p:spPr>
          <a:xfrm>
            <a:off x="9496564" y="5723171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69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7A377A-90D9-4705-80C9-F6ACA73E7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7" y="1739472"/>
            <a:ext cx="3118717" cy="32956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8262D5-DF82-4EEF-B3E2-E6593DFB3A6D}"/>
              </a:ext>
            </a:extLst>
          </p:cNvPr>
          <p:cNvSpPr txBox="1"/>
          <p:nvPr/>
        </p:nvSpPr>
        <p:spPr>
          <a:xfrm>
            <a:off x="379251" y="5583079"/>
            <a:ext cx="11433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Over 70% of 1st years surveyed (n=36) said they would be likely or very likely to attend a streamed session if could not attend in person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EC9DE1B-4232-4AD6-9A75-9631437FA06E}"/>
              </a:ext>
            </a:extLst>
          </p:cNvPr>
          <p:cNvSpPr txBox="1">
            <a:spLocks/>
          </p:cNvSpPr>
          <p:nvPr/>
        </p:nvSpPr>
        <p:spPr>
          <a:xfrm>
            <a:off x="331687" y="219709"/>
            <a:ext cx="1173215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When joining the laboratory classes live-stream what did you find MOST valuable? </a:t>
            </a:r>
          </a:p>
          <a:p>
            <a:endParaRPr lang="en-GB" sz="4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7213D2-7F4C-44B7-80B7-A32E6C74756B}"/>
              </a:ext>
            </a:extLst>
          </p:cNvPr>
          <p:cNvGrpSpPr/>
          <p:nvPr/>
        </p:nvGrpSpPr>
        <p:grpSpPr>
          <a:xfrm>
            <a:off x="3217871" y="1400820"/>
            <a:ext cx="8798360" cy="4025127"/>
            <a:chOff x="3217871" y="1328083"/>
            <a:chExt cx="8798360" cy="4025127"/>
          </a:xfrm>
        </p:grpSpPr>
        <p:pic>
          <p:nvPicPr>
            <p:cNvPr id="11" name="Picture 2" descr="Forms response chart. Question title: When joining the session/s online (from home or elsewhere), what did you find MOST valuable?. Number of responses: 52 responses.">
              <a:extLst>
                <a:ext uri="{FF2B5EF4-FFF2-40B4-BE49-F238E27FC236}">
                  <a16:creationId xmlns:a16="http://schemas.microsoft.com/office/drawing/2014/main" id="{CEF66B94-FD10-4032-A27C-8AD6468E96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35" t="26018" r="34601" b="12284"/>
            <a:stretch/>
          </p:blipFill>
          <p:spPr bwMode="auto">
            <a:xfrm>
              <a:off x="3217871" y="1328083"/>
              <a:ext cx="336055" cy="39942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85A32BB-5A65-4162-B304-639A3B834E0E}"/>
                </a:ext>
              </a:extLst>
            </p:cNvPr>
            <p:cNvSpPr txBox="1"/>
            <p:nvPr/>
          </p:nvSpPr>
          <p:spPr>
            <a:xfrm>
              <a:off x="3451440" y="1534271"/>
              <a:ext cx="52203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00" dirty="0"/>
                <a:t>Being able to join from my safe space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53DD63-D104-4F10-A662-69F3C9D6312F}"/>
                </a:ext>
              </a:extLst>
            </p:cNvPr>
            <p:cNvSpPr txBox="1"/>
            <p:nvPr/>
          </p:nvSpPr>
          <p:spPr>
            <a:xfrm>
              <a:off x="3451440" y="2240586"/>
              <a:ext cx="68494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00" dirty="0"/>
                <a:t>Not having to travel to University and saving time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DE6C07B-B84C-484A-8EFD-37D7133C82B7}"/>
                </a:ext>
              </a:extLst>
            </p:cNvPr>
            <p:cNvSpPr txBox="1"/>
            <p:nvPr/>
          </p:nvSpPr>
          <p:spPr>
            <a:xfrm>
              <a:off x="3451440" y="2812506"/>
              <a:ext cx="856189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600" dirty="0"/>
                <a:t>Being able to ask questions via online (which I find more comfortable)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7E4A80-FEFC-4CED-9839-D46C8BCAA554}"/>
                </a:ext>
              </a:extLst>
            </p:cNvPr>
            <p:cNvSpPr txBox="1"/>
            <p:nvPr/>
          </p:nvSpPr>
          <p:spPr>
            <a:xfrm>
              <a:off x="3451440" y="3714797"/>
              <a:ext cx="500136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00" dirty="0"/>
                <a:t>Having the choice to come in or not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D133A0-07CA-48E2-8A37-C4E821F951E5}"/>
                </a:ext>
              </a:extLst>
            </p:cNvPr>
            <p:cNvSpPr txBox="1"/>
            <p:nvPr/>
          </p:nvSpPr>
          <p:spPr>
            <a:xfrm>
              <a:off x="3454333" y="4409888"/>
              <a:ext cx="856189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600" dirty="0"/>
                <a:t>Being able to balance the session with other responsibilities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BED6AFF-349F-4895-B23D-EB225BB01C41}"/>
                </a:ext>
              </a:extLst>
            </p:cNvPr>
            <p:cNvSpPr txBox="1"/>
            <p:nvPr/>
          </p:nvSpPr>
          <p:spPr>
            <a:xfrm>
              <a:off x="3451440" y="4860767"/>
              <a:ext cx="91563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00" dirty="0"/>
                <a:t>None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B59300C-DC70-4C32-BF58-1B8DDFD902F2}"/>
              </a:ext>
            </a:extLst>
          </p:cNvPr>
          <p:cNvSpPr txBox="1"/>
          <p:nvPr/>
        </p:nvSpPr>
        <p:spPr>
          <a:xfrm>
            <a:off x="244928" y="4933109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N=52</a:t>
            </a:r>
          </a:p>
        </p:txBody>
      </p:sp>
    </p:spTree>
    <p:extLst>
      <p:ext uri="{BB962C8B-B14F-4D97-AF65-F5344CB8AC3E}">
        <p14:creationId xmlns:p14="http://schemas.microsoft.com/office/powerpoint/2010/main" val="3213310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6413E-CB8C-4712-ACF3-3909207FA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33" y="116473"/>
            <a:ext cx="12058467" cy="1166158"/>
          </a:xfrm>
        </p:spPr>
        <p:txBody>
          <a:bodyPr>
            <a:normAutofit fontScale="90000"/>
          </a:bodyPr>
          <a:lstStyle/>
          <a:p>
            <a:r>
              <a:rPr lang="en-GB" dirty="0"/>
              <a:t>Likert-type responses to statements about the live-stream laboratory classes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7D3DC3-D236-4AAA-82FC-060BFB635708}"/>
              </a:ext>
            </a:extLst>
          </p:cNvPr>
          <p:cNvGrpSpPr/>
          <p:nvPr/>
        </p:nvGrpSpPr>
        <p:grpSpPr>
          <a:xfrm>
            <a:off x="2289140" y="1285807"/>
            <a:ext cx="9638036" cy="5277686"/>
            <a:chOff x="1023480" y="933396"/>
            <a:chExt cx="4299635" cy="579369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8E450AF-A618-4917-907E-E876D104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9072" y="933396"/>
              <a:ext cx="1119210" cy="18553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7C5807D-00ED-422A-9D34-97DFEED9F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9072" y="2875262"/>
              <a:ext cx="1103754" cy="18996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C9751FE-5CE1-453D-B0B1-E4F1C04E1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3480" y="4871758"/>
              <a:ext cx="1147074" cy="18553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37A081-1992-4819-863A-7F9341399E9F}"/>
                </a:ext>
              </a:extLst>
            </p:cNvPr>
            <p:cNvSpPr txBox="1"/>
            <p:nvPr/>
          </p:nvSpPr>
          <p:spPr>
            <a:xfrm>
              <a:off x="2340429" y="1208701"/>
              <a:ext cx="2982686" cy="1047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Broadened my understanding of laboratory equipment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1DBA2ED-2B6E-4F2B-AF3F-3434F5669F74}"/>
                </a:ext>
              </a:extLst>
            </p:cNvPr>
            <p:cNvSpPr txBox="1"/>
            <p:nvPr/>
          </p:nvSpPr>
          <p:spPr>
            <a:xfrm>
              <a:off x="2340428" y="3204994"/>
              <a:ext cx="2982686" cy="1047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Broadened my understanding of how to work in a laboratory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1FF53D-D864-42AB-B0F6-EE89FB15C723}"/>
                </a:ext>
              </a:extLst>
            </p:cNvPr>
            <p:cNvSpPr txBox="1"/>
            <p:nvPr/>
          </p:nvSpPr>
          <p:spPr>
            <a:xfrm>
              <a:off x="2340429" y="5159440"/>
              <a:ext cx="2301752" cy="1047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Is something I would like to see continued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16A69C0-DAFD-412B-A1A1-1DA3BFD66926}"/>
              </a:ext>
            </a:extLst>
          </p:cNvPr>
          <p:cNvGrpSpPr/>
          <p:nvPr/>
        </p:nvGrpSpPr>
        <p:grpSpPr>
          <a:xfrm>
            <a:off x="400643" y="2267810"/>
            <a:ext cx="1833402" cy="3270497"/>
            <a:chOff x="148509" y="1590879"/>
            <a:chExt cx="1519967" cy="327049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0EA7AD1-4BB3-4451-8BB1-4B19AD31D37C}"/>
                </a:ext>
              </a:extLst>
            </p:cNvPr>
            <p:cNvSpPr/>
            <p:nvPr/>
          </p:nvSpPr>
          <p:spPr>
            <a:xfrm>
              <a:off x="148509" y="1835421"/>
              <a:ext cx="206828" cy="206828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EE9D7FA-25AE-421B-B8E4-90967690D587}"/>
                </a:ext>
              </a:extLst>
            </p:cNvPr>
            <p:cNvSpPr/>
            <p:nvPr/>
          </p:nvSpPr>
          <p:spPr>
            <a:xfrm>
              <a:off x="148509" y="2494809"/>
              <a:ext cx="206828" cy="2068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2946A2B-3912-4584-813C-863550877D18}"/>
                </a:ext>
              </a:extLst>
            </p:cNvPr>
            <p:cNvSpPr/>
            <p:nvPr/>
          </p:nvSpPr>
          <p:spPr>
            <a:xfrm>
              <a:off x="148509" y="3033767"/>
              <a:ext cx="206828" cy="2068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81AE5F1-7D6D-4FD4-8908-D13BD5B608ED}"/>
                </a:ext>
              </a:extLst>
            </p:cNvPr>
            <p:cNvSpPr/>
            <p:nvPr/>
          </p:nvSpPr>
          <p:spPr>
            <a:xfrm>
              <a:off x="148509" y="3594948"/>
              <a:ext cx="206828" cy="20682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97E11EB-E5BD-4C2E-B7E6-7E580C6FCA93}"/>
                </a:ext>
              </a:extLst>
            </p:cNvPr>
            <p:cNvSpPr/>
            <p:nvPr/>
          </p:nvSpPr>
          <p:spPr>
            <a:xfrm>
              <a:off x="148509" y="4268565"/>
              <a:ext cx="206828" cy="206828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0D4F3C0-E8D4-46EB-89B2-7D3DB0634F18}"/>
                </a:ext>
              </a:extLst>
            </p:cNvPr>
            <p:cNvSpPr txBox="1"/>
            <p:nvPr/>
          </p:nvSpPr>
          <p:spPr>
            <a:xfrm>
              <a:off x="401013" y="1590879"/>
              <a:ext cx="12088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Strongly</a:t>
              </a:r>
            </a:p>
            <a:p>
              <a:r>
                <a:rPr lang="en-GB" sz="2400" dirty="0"/>
                <a:t>agree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90C3E9-8586-48E2-921C-179A054F2711}"/>
                </a:ext>
              </a:extLst>
            </p:cNvPr>
            <p:cNvSpPr txBox="1"/>
            <p:nvPr/>
          </p:nvSpPr>
          <p:spPr>
            <a:xfrm>
              <a:off x="401013" y="2395079"/>
              <a:ext cx="91800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Agree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E9AE0B-A8FB-48D2-9457-9AB685F35DCC}"/>
                </a:ext>
              </a:extLst>
            </p:cNvPr>
            <p:cNvSpPr txBox="1"/>
            <p:nvPr/>
          </p:nvSpPr>
          <p:spPr>
            <a:xfrm>
              <a:off x="401013" y="2938022"/>
              <a:ext cx="112094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Neutral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FB2495A-573D-446B-A510-A0EB4AAB3CCA}"/>
                </a:ext>
              </a:extLst>
            </p:cNvPr>
            <p:cNvSpPr txBox="1"/>
            <p:nvPr/>
          </p:nvSpPr>
          <p:spPr>
            <a:xfrm>
              <a:off x="401013" y="3495129"/>
              <a:ext cx="126746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Disagree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FB8B31B-0BE8-40B4-89A7-FCBCA203CCD8}"/>
                </a:ext>
              </a:extLst>
            </p:cNvPr>
            <p:cNvSpPr txBox="1"/>
            <p:nvPr/>
          </p:nvSpPr>
          <p:spPr>
            <a:xfrm>
              <a:off x="401013" y="4030379"/>
              <a:ext cx="124021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Strongly</a:t>
              </a:r>
            </a:p>
            <a:p>
              <a:r>
                <a:rPr lang="en-GB" sz="2400" dirty="0"/>
                <a:t>disagree</a:t>
              </a:r>
            </a:p>
          </p:txBody>
        </p:sp>
      </p:grpSp>
      <p:pic>
        <p:nvPicPr>
          <p:cNvPr id="23" name="Picture 22" descr="University of Westminster logo">
            <a:extLst>
              <a:ext uri="{FF2B5EF4-FFF2-40B4-BE49-F238E27FC236}">
                <a16:creationId xmlns:a16="http://schemas.microsoft.com/office/drawing/2014/main" id="{CCD3FCFE-B861-41C5-B0BA-37CC20CA67B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364" r="8302"/>
          <a:stretch/>
        </p:blipFill>
        <p:spPr>
          <a:xfrm>
            <a:off x="9549161" y="5718448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96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6413E-CB8C-4712-ACF3-3909207FA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51" y="348248"/>
            <a:ext cx="10988204" cy="1366251"/>
          </a:xfrm>
        </p:spPr>
        <p:txBody>
          <a:bodyPr>
            <a:noAutofit/>
          </a:bodyPr>
          <a:lstStyle/>
          <a:p>
            <a:r>
              <a:rPr lang="en-GB" sz="4000" dirty="0"/>
              <a:t>What aspects of the Livestream did you enjoy? (free text responses)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8A0BD0-F271-4F5C-8FE6-B55EE6ADDCAC}"/>
              </a:ext>
            </a:extLst>
          </p:cNvPr>
          <p:cNvSpPr txBox="1"/>
          <p:nvPr/>
        </p:nvSpPr>
        <p:spPr>
          <a:xfrm>
            <a:off x="866899" y="2085312"/>
            <a:ext cx="10734083" cy="40318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i="1" dirty="0"/>
              <a:t>“clear demonstration of equipment and procedures”</a:t>
            </a:r>
          </a:p>
          <a:p>
            <a:endParaRPr lang="en-GB" sz="3200" i="1" dirty="0"/>
          </a:p>
          <a:p>
            <a:r>
              <a:rPr lang="en-GB" sz="3200" i="1" dirty="0"/>
              <a:t>“the effort that the university made..”</a:t>
            </a:r>
          </a:p>
          <a:p>
            <a:endParaRPr lang="en-GB" sz="3200" i="1" dirty="0"/>
          </a:p>
          <a:p>
            <a:r>
              <a:rPr lang="en-GB" sz="3200" i="1" dirty="0"/>
              <a:t>“engagement of professors / teachers with the students…”</a:t>
            </a:r>
          </a:p>
          <a:p>
            <a:endParaRPr lang="en-GB" sz="3200" i="1" dirty="0"/>
          </a:p>
          <a:p>
            <a:r>
              <a:rPr lang="en-GB" sz="3200" i="1" dirty="0"/>
              <a:t>“can follow it easily”</a:t>
            </a:r>
          </a:p>
          <a:p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4" name="Picture 3" descr="University of Westminster logo">
            <a:extLst>
              <a:ext uri="{FF2B5EF4-FFF2-40B4-BE49-F238E27FC236}">
                <a16:creationId xmlns:a16="http://schemas.microsoft.com/office/drawing/2014/main" id="{37E12CD5-5401-4534-903D-FBEA51717A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64" r="8302"/>
          <a:stretch/>
        </p:blipFill>
        <p:spPr>
          <a:xfrm>
            <a:off x="9465390" y="5762625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16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1597827-2B52-44B9-B14D-5699197503C7}"/>
              </a:ext>
            </a:extLst>
          </p:cNvPr>
          <p:cNvSpPr txBox="1"/>
          <p:nvPr/>
        </p:nvSpPr>
        <p:spPr>
          <a:xfrm>
            <a:off x="429508" y="330091"/>
            <a:ext cx="45244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Pre-Laboratory training</a:t>
            </a:r>
          </a:p>
        </p:txBody>
      </p:sp>
      <p:pic>
        <p:nvPicPr>
          <p:cNvPr id="5" name="Picture 4" descr="Screenshot of Learning Science virtual simulation">
            <a:extLst>
              <a:ext uri="{FF2B5EF4-FFF2-40B4-BE49-F238E27FC236}">
                <a16:creationId xmlns:a16="http://schemas.microsoft.com/office/drawing/2014/main" id="{AF679837-94DD-494B-B5EB-BFB9339C2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571" y="1872681"/>
            <a:ext cx="5220178" cy="39295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Screenshot of Learning Science virtual simulation Hand S">
            <a:extLst>
              <a:ext uri="{FF2B5EF4-FFF2-40B4-BE49-F238E27FC236}">
                <a16:creationId xmlns:a16="http://schemas.microsoft.com/office/drawing/2014/main" id="{A4519082-E4B6-414A-A8AC-589F93FC7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51" y="1055793"/>
            <a:ext cx="5427006" cy="40764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D1A7C3-42D0-4DBA-8372-1FC2EDA67A4C}"/>
              </a:ext>
            </a:extLst>
          </p:cNvPr>
          <p:cNvSpPr txBox="1"/>
          <p:nvPr/>
        </p:nvSpPr>
        <p:spPr>
          <a:xfrm>
            <a:off x="3159340" y="5881578"/>
            <a:ext cx="8871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 dirty="0"/>
              <a:t>Utilised selected virtual laboratory simulations</a:t>
            </a:r>
          </a:p>
        </p:txBody>
      </p:sp>
    </p:spTree>
    <p:extLst>
      <p:ext uri="{BB962C8B-B14F-4D97-AF65-F5344CB8AC3E}">
        <p14:creationId xmlns:p14="http://schemas.microsoft.com/office/powerpoint/2010/main" val="4058462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DCB52-AC24-45B6-AEE5-9ECA3E01E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096"/>
            <a:ext cx="12279087" cy="1325563"/>
          </a:xfrm>
        </p:spPr>
        <p:txBody>
          <a:bodyPr>
            <a:normAutofit/>
          </a:bodyPr>
          <a:lstStyle/>
          <a:p>
            <a:r>
              <a:rPr lang="en-GB" sz="4000" dirty="0"/>
              <a:t>Student views on the pre-lab virtual laboratory simulations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33D64C-2114-4E0C-ADAF-4E56F0AD79AD}"/>
              </a:ext>
            </a:extLst>
          </p:cNvPr>
          <p:cNvSpPr txBox="1"/>
          <p:nvPr/>
        </p:nvSpPr>
        <p:spPr>
          <a:xfrm>
            <a:off x="278675" y="1331459"/>
            <a:ext cx="11477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Varied according to whether they attended an on-site or a livestream session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4A06F6-9617-4AE0-8BB4-22A1C3F693E5}"/>
              </a:ext>
            </a:extLst>
          </p:cNvPr>
          <p:cNvSpPr txBox="1"/>
          <p:nvPr/>
        </p:nvSpPr>
        <p:spPr>
          <a:xfrm>
            <a:off x="375487" y="1988023"/>
            <a:ext cx="11681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Completing the pre-lab virtual laboratory activity supported my learning for when I attended…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62CFC3-4449-49A9-AB15-1C8E4F2F1F17}"/>
              </a:ext>
            </a:extLst>
          </p:cNvPr>
          <p:cNvGrpSpPr/>
          <p:nvPr/>
        </p:nvGrpSpPr>
        <p:grpSpPr>
          <a:xfrm>
            <a:off x="5001309" y="2846906"/>
            <a:ext cx="5630161" cy="2818848"/>
            <a:chOff x="1898542" y="2885761"/>
            <a:chExt cx="4786341" cy="24053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C6FBF3-FA98-4E4F-B274-AA7792304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8542" y="2885761"/>
              <a:ext cx="2037651" cy="19197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BEBF60B-A98E-4C91-BC39-8F338849F0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38"/>
            <a:stretch/>
          </p:blipFill>
          <p:spPr>
            <a:xfrm>
              <a:off x="4568645" y="2885761"/>
              <a:ext cx="2116238" cy="19038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DD405A-ED89-41CA-AE6D-808859254CEF}"/>
                </a:ext>
              </a:extLst>
            </p:cNvPr>
            <p:cNvSpPr txBox="1"/>
            <p:nvPr/>
          </p:nvSpPr>
          <p:spPr>
            <a:xfrm>
              <a:off x="2144486" y="4756703"/>
              <a:ext cx="12388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800" dirty="0"/>
                <a:t>On-site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13F6C4E-961A-417C-91CE-184420AB6FDA}"/>
                </a:ext>
              </a:extLst>
            </p:cNvPr>
            <p:cNvSpPr txBox="1"/>
            <p:nvPr/>
          </p:nvSpPr>
          <p:spPr>
            <a:xfrm>
              <a:off x="4666616" y="4767855"/>
              <a:ext cx="17673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800" dirty="0"/>
                <a:t>Livestream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5976255-7CC6-48CF-979E-0EC58A9B5D26}"/>
              </a:ext>
            </a:extLst>
          </p:cNvPr>
          <p:cNvGrpSpPr/>
          <p:nvPr/>
        </p:nvGrpSpPr>
        <p:grpSpPr>
          <a:xfrm>
            <a:off x="1548473" y="3160540"/>
            <a:ext cx="2585835" cy="2193108"/>
            <a:chOff x="7717288" y="2853937"/>
            <a:chExt cx="2585835" cy="201940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FADEA55-8F01-4562-8D56-978EDBE29B6A}"/>
                </a:ext>
              </a:extLst>
            </p:cNvPr>
            <p:cNvSpPr/>
            <p:nvPr/>
          </p:nvSpPr>
          <p:spPr>
            <a:xfrm>
              <a:off x="7717288" y="2935189"/>
              <a:ext cx="206828" cy="206828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655A06-5955-407F-AAB5-4B4EF2B3F435}"/>
                </a:ext>
              </a:extLst>
            </p:cNvPr>
            <p:cNvSpPr/>
            <p:nvPr/>
          </p:nvSpPr>
          <p:spPr>
            <a:xfrm>
              <a:off x="7717288" y="3333318"/>
              <a:ext cx="206828" cy="2068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1398CC-36D8-4426-BE08-77D9917F2928}"/>
                </a:ext>
              </a:extLst>
            </p:cNvPr>
            <p:cNvSpPr/>
            <p:nvPr/>
          </p:nvSpPr>
          <p:spPr>
            <a:xfrm>
              <a:off x="7717288" y="3730758"/>
              <a:ext cx="206828" cy="2068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9AA530-672E-4F88-9594-214419593E71}"/>
                </a:ext>
              </a:extLst>
            </p:cNvPr>
            <p:cNvSpPr/>
            <p:nvPr/>
          </p:nvSpPr>
          <p:spPr>
            <a:xfrm>
              <a:off x="7717288" y="4128649"/>
              <a:ext cx="206828" cy="20682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E82D9D2-B1DF-4329-8DBC-630EE15F16D9}"/>
                </a:ext>
              </a:extLst>
            </p:cNvPr>
            <p:cNvSpPr/>
            <p:nvPr/>
          </p:nvSpPr>
          <p:spPr>
            <a:xfrm>
              <a:off x="7717288" y="4508348"/>
              <a:ext cx="206828" cy="206828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D75DB0-6EEC-4814-992B-7AEE9B6EBFD3}"/>
                </a:ext>
              </a:extLst>
            </p:cNvPr>
            <p:cNvSpPr txBox="1"/>
            <p:nvPr/>
          </p:nvSpPr>
          <p:spPr>
            <a:xfrm>
              <a:off x="7969791" y="2853937"/>
              <a:ext cx="203765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Strongly agree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2921D3-73FF-4DD5-A9AD-E698DD6A048B}"/>
                </a:ext>
              </a:extLst>
            </p:cNvPr>
            <p:cNvSpPr txBox="1"/>
            <p:nvPr/>
          </p:nvSpPr>
          <p:spPr>
            <a:xfrm>
              <a:off x="7969792" y="3233588"/>
              <a:ext cx="91800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Agree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99E967-8E78-46F9-B3AC-01CA753C947A}"/>
                </a:ext>
              </a:extLst>
            </p:cNvPr>
            <p:cNvSpPr txBox="1"/>
            <p:nvPr/>
          </p:nvSpPr>
          <p:spPr>
            <a:xfrm>
              <a:off x="7969792" y="3635013"/>
              <a:ext cx="112094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Neutral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F38B22-2398-492D-AAA9-16D27AD6CAF0}"/>
                </a:ext>
              </a:extLst>
            </p:cNvPr>
            <p:cNvSpPr txBox="1"/>
            <p:nvPr/>
          </p:nvSpPr>
          <p:spPr>
            <a:xfrm>
              <a:off x="7969792" y="4028830"/>
              <a:ext cx="126746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Disagree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7505E9-83C6-4699-AD71-DB432AA9D415}"/>
                </a:ext>
              </a:extLst>
            </p:cNvPr>
            <p:cNvSpPr txBox="1"/>
            <p:nvPr/>
          </p:nvSpPr>
          <p:spPr>
            <a:xfrm>
              <a:off x="7969792" y="4411680"/>
              <a:ext cx="233333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Strongly disagree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E66E33D-1B58-459D-B03A-DCC6CCD7BDB0}"/>
              </a:ext>
            </a:extLst>
          </p:cNvPr>
          <p:cNvSpPr txBox="1"/>
          <p:nvPr/>
        </p:nvSpPr>
        <p:spPr>
          <a:xfrm>
            <a:off x="361974" y="5963164"/>
            <a:ext cx="11681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7030A0"/>
                </a:solidFill>
              </a:rPr>
              <a:t>Academic staff </a:t>
            </a:r>
            <a:r>
              <a:rPr lang="en-GB" sz="2400" i="1" dirty="0">
                <a:solidFill>
                  <a:srgbClr val="7030A0"/>
                </a:solidFill>
              </a:rPr>
              <a:t>“…Genuinely impressed with how good my groups basics of pipetting were…”</a:t>
            </a:r>
          </a:p>
        </p:txBody>
      </p:sp>
    </p:spTree>
    <p:extLst>
      <p:ext uri="{BB962C8B-B14F-4D97-AF65-F5344CB8AC3E}">
        <p14:creationId xmlns:p14="http://schemas.microsoft.com/office/powerpoint/2010/main" val="1076457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B358C-F141-47A9-965E-92D271CD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282" y="181361"/>
            <a:ext cx="10515600" cy="1325563"/>
          </a:xfrm>
        </p:spPr>
        <p:txBody>
          <a:bodyPr/>
          <a:lstStyle/>
          <a:p>
            <a:r>
              <a:rPr lang="en-GB" dirty="0"/>
              <a:t>Summary 1 – Student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63C242-F4D4-43A9-B90E-A19E7BFB76B5}"/>
              </a:ext>
            </a:extLst>
          </p:cNvPr>
          <p:cNvSpPr/>
          <p:nvPr/>
        </p:nvSpPr>
        <p:spPr>
          <a:xfrm>
            <a:off x="592282" y="1506924"/>
            <a:ext cx="113572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Students appreciated the effort to develop Live-streaming and On-site laboratory practical sessions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The live-streaming provided students a chance to engage the laboratory sessions whilst shielding from Covid-19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Most students reported good quality Live-streaming experience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Students found the Live-streams useful broadening understanding of laboratory skills and applications</a:t>
            </a:r>
          </a:p>
        </p:txBody>
      </p:sp>
      <p:pic>
        <p:nvPicPr>
          <p:cNvPr id="4" name="Picture 3" descr="University of Westminster logo">
            <a:extLst>
              <a:ext uri="{FF2B5EF4-FFF2-40B4-BE49-F238E27FC236}">
                <a16:creationId xmlns:a16="http://schemas.microsoft.com/office/drawing/2014/main" id="{1C553006-EEAA-441E-86AB-861EA23A1B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4" r="8302"/>
          <a:stretch/>
        </p:blipFill>
        <p:spPr>
          <a:xfrm>
            <a:off x="9538128" y="5743953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42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B358C-F141-47A9-965E-92D271CD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875" y="167698"/>
            <a:ext cx="10515600" cy="1325563"/>
          </a:xfrm>
        </p:spPr>
        <p:txBody>
          <a:bodyPr/>
          <a:lstStyle/>
          <a:p>
            <a:r>
              <a:rPr lang="en-GB" dirty="0"/>
              <a:t>Summary 2 – Academic Staff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FF5B16-3944-462B-92D0-A5F6B5E30237}"/>
              </a:ext>
            </a:extLst>
          </p:cNvPr>
          <p:cNvSpPr txBox="1"/>
          <p:nvPr/>
        </p:nvSpPr>
        <p:spPr>
          <a:xfrm>
            <a:off x="369365" y="1306225"/>
            <a:ext cx="1145327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Practise improves the experience for both filming crew and staff leading the session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Academic staff are specifically needed to interact with the Live-stream students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Increased activities and virtual labs for Live-stream students are needed to keep students engaged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Despite high quality SMOTs cameras poor student connectivity depreciated the student experience of live streaming</a:t>
            </a:r>
          </a:p>
        </p:txBody>
      </p:sp>
      <p:pic>
        <p:nvPicPr>
          <p:cNvPr id="5" name="Picture 4" descr="University of Westminster logo">
            <a:extLst>
              <a:ext uri="{FF2B5EF4-FFF2-40B4-BE49-F238E27FC236}">
                <a16:creationId xmlns:a16="http://schemas.microsoft.com/office/drawing/2014/main" id="{BAEC5C47-115F-4179-9BC1-1544A1145D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4" r="8302"/>
          <a:stretch/>
        </p:blipFill>
        <p:spPr>
          <a:xfrm>
            <a:off x="9549161" y="5762625"/>
            <a:ext cx="26428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37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7167A-FFF4-4AE8-9827-E77B8CE54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639" y="102183"/>
            <a:ext cx="10515600" cy="1325563"/>
          </a:xfrm>
        </p:spPr>
        <p:txBody>
          <a:bodyPr/>
          <a:lstStyle/>
          <a:p>
            <a:r>
              <a:rPr lang="en-GB" dirty="0"/>
              <a:t>Acknowledgments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83B7E9-56C8-41CD-8EE9-9E61D2179F21}"/>
              </a:ext>
            </a:extLst>
          </p:cNvPr>
          <p:cNvSpPr txBox="1"/>
          <p:nvPr/>
        </p:nvSpPr>
        <p:spPr>
          <a:xfrm>
            <a:off x="430368" y="1484349"/>
            <a:ext cx="2878096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GB" sz="3200" dirty="0"/>
              <a:t>Dr Louise Usher</a:t>
            </a:r>
          </a:p>
          <a:p>
            <a:r>
              <a:rPr lang="en-GB" sz="3200" dirty="0"/>
              <a:t>Dr Abi Azeez</a:t>
            </a:r>
          </a:p>
          <a:p>
            <a:r>
              <a:rPr lang="en-GB" sz="3200" dirty="0"/>
              <a:t>Dr Rumy Begum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B7FB5-5CDB-4F99-8466-15AC79ED2CCF}"/>
              </a:ext>
            </a:extLst>
          </p:cNvPr>
          <p:cNvSpPr txBox="1"/>
          <p:nvPr/>
        </p:nvSpPr>
        <p:spPr>
          <a:xfrm>
            <a:off x="430368" y="3607523"/>
            <a:ext cx="11331263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/>
              <a:t>All the laboratory technical, IT technical, University reception team and academic staff who helped make this happen!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0B5277-A876-41D4-9E6F-D361C0597711}"/>
              </a:ext>
            </a:extLst>
          </p:cNvPr>
          <p:cNvSpPr txBox="1"/>
          <p:nvPr/>
        </p:nvSpPr>
        <p:spPr>
          <a:xfrm>
            <a:off x="722639" y="5238255"/>
            <a:ext cx="7963682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70C0"/>
                </a:solidFill>
              </a:rPr>
              <a:t>“...hopefully for the next academic year in-person learning will be the main focus and available...”</a:t>
            </a:r>
          </a:p>
        </p:txBody>
      </p:sp>
      <p:pic>
        <p:nvPicPr>
          <p:cNvPr id="6" name="Picture 5" descr="University of Westminster logo">
            <a:extLst>
              <a:ext uri="{FF2B5EF4-FFF2-40B4-BE49-F238E27FC236}">
                <a16:creationId xmlns:a16="http://schemas.microsoft.com/office/drawing/2014/main" id="{7F13C745-B29B-499F-90F8-1C9B67842F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4" r="8302"/>
          <a:stretch/>
        </p:blipFill>
        <p:spPr>
          <a:xfrm>
            <a:off x="9513616" y="5762625"/>
            <a:ext cx="2642839" cy="109537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9BFB748-3709-49C9-B643-4CDA6C711E65}"/>
              </a:ext>
            </a:extLst>
          </p:cNvPr>
          <p:cNvGrpSpPr/>
          <p:nvPr/>
        </p:nvGrpSpPr>
        <p:grpSpPr>
          <a:xfrm>
            <a:off x="7054549" y="1343512"/>
            <a:ext cx="4707082" cy="1694093"/>
            <a:chOff x="6902756" y="1466077"/>
            <a:chExt cx="4707082" cy="169409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EDD8CE1-BAF1-47F8-B5E6-3EBCDBAC95C8}"/>
                </a:ext>
              </a:extLst>
            </p:cNvPr>
            <p:cNvGrpSpPr/>
            <p:nvPr/>
          </p:nvGrpSpPr>
          <p:grpSpPr>
            <a:xfrm>
              <a:off x="7029995" y="1466077"/>
              <a:ext cx="4579843" cy="1655762"/>
              <a:chOff x="9496893" y="1576953"/>
              <a:chExt cx="4579843" cy="1655762"/>
            </a:xfrm>
          </p:grpSpPr>
          <p:pic>
            <p:nvPicPr>
              <p:cNvPr id="10" name="Picture 9" descr="Learning Science logo">
                <a:extLst>
                  <a:ext uri="{FF2B5EF4-FFF2-40B4-BE49-F238E27FC236}">
                    <a16:creationId xmlns:a16="http://schemas.microsoft.com/office/drawing/2014/main" id="{E5EB1766-A446-4CAD-9E90-6AC1BF54E5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04477" y="1576953"/>
                <a:ext cx="3842168" cy="136776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2AA7E8-2064-4929-A9D5-ADFB65B6C7AE}"/>
                  </a:ext>
                </a:extLst>
              </p:cNvPr>
              <p:cNvSpPr txBox="1"/>
              <p:nvPr/>
            </p:nvSpPr>
            <p:spPr>
              <a:xfrm>
                <a:off x="9496893" y="2709495"/>
                <a:ext cx="4579843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800" dirty="0"/>
                  <a:t>https://learningscience.co.uk/</a:t>
                </a: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A46100-9B89-40BE-9452-D74C303C8CCF}"/>
                </a:ext>
              </a:extLst>
            </p:cNvPr>
            <p:cNvSpPr/>
            <p:nvPr/>
          </p:nvSpPr>
          <p:spPr>
            <a:xfrm>
              <a:off x="6902756" y="1466077"/>
              <a:ext cx="4707082" cy="169409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93439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316FD496722A4FBE124C7FF45BFA60" ma:contentTypeVersion="13" ma:contentTypeDescription="Create a new document." ma:contentTypeScope="" ma:versionID="35236e18af12314d4de19c94fc09c659">
  <xsd:schema xmlns:xsd="http://www.w3.org/2001/XMLSchema" xmlns:xs="http://www.w3.org/2001/XMLSchema" xmlns:p="http://schemas.microsoft.com/office/2006/metadata/properties" xmlns:ns3="a0841b0a-693d-43d6-816d-7ea03c7ba440" xmlns:ns4="0d2101c4-142b-4103-a646-12da3afdffa5" targetNamespace="http://schemas.microsoft.com/office/2006/metadata/properties" ma:root="true" ma:fieldsID="1ee3e784af117786a4add0f5ae443dba" ns3:_="" ns4:_="">
    <xsd:import namespace="a0841b0a-693d-43d6-816d-7ea03c7ba440"/>
    <xsd:import namespace="0d2101c4-142b-4103-a646-12da3afdff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841b0a-693d-43d6-816d-7ea03c7ba4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2101c4-142b-4103-a646-12da3afdffa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8F95DB-E9B6-4AB2-9E10-D0677223D2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841b0a-693d-43d6-816d-7ea03c7ba440"/>
    <ds:schemaRef ds:uri="0d2101c4-142b-4103-a646-12da3afdff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55FA25-3AC3-4E02-BB53-229A5B322245}">
  <ds:schemaRefs>
    <ds:schemaRef ds:uri="0d2101c4-142b-4103-a646-12da3afdffa5"/>
    <ds:schemaRef ds:uri="http://schemas.openxmlformats.org/package/2006/metadata/core-properties"/>
    <ds:schemaRef ds:uri="http://purl.org/dc/dcmitype/"/>
    <ds:schemaRef ds:uri="http://purl.org/dc/elements/1.1/"/>
    <ds:schemaRef ds:uri="a0841b0a-693d-43d6-816d-7ea03c7ba440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FCBDDAF-48F8-46C1-9FA4-893110DB45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773</Words>
  <Application>Microsoft Office PowerPoint</Application>
  <PresentationFormat>Widescreen</PresentationFormat>
  <Paragraphs>144</Paragraphs>
  <Slides>22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Addressing the challenges of delivering a laboratory class when students are miles away</vt:lpstr>
      <vt:lpstr>Laboratory Classes for Life Science students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Methodology</vt:lpstr>
      <vt:lpstr>First year students attendance  </vt:lpstr>
      <vt:lpstr>Student feedback</vt:lpstr>
      <vt:lpstr>PowerPoint Presentation</vt:lpstr>
      <vt:lpstr>Likert-type responses to statements about the live-stream laboratory classes</vt:lpstr>
      <vt:lpstr>What aspects of the Livestream did you enjoy? (free text responses)</vt:lpstr>
      <vt:lpstr>PowerPoint Presentation</vt:lpstr>
      <vt:lpstr>Student views on the pre-lab virtual laboratory simulations</vt:lpstr>
      <vt:lpstr>Summary 1 – Student</vt:lpstr>
      <vt:lpstr>Summary 2 – Academic Staff</vt:lpstr>
      <vt:lpstr>Acknowledgments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Addressing the challenges of delivering a laboratory class when students are miles away</dc:title>
  <dc:creator>Sarah Coleman</dc:creator>
  <cp:lastModifiedBy>Sarah Coleman</cp:lastModifiedBy>
  <cp:revision>12</cp:revision>
  <dcterms:created xsi:type="dcterms:W3CDTF">2021-06-04T10:12:37Z</dcterms:created>
  <dcterms:modified xsi:type="dcterms:W3CDTF">2021-06-23T12:16:18Z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0x01010057316FD496722A4FBE124C7FF45BFA60</vt:lpwstr>
  </property>
</Properties>
</file>