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66" r:id="rId4"/>
    <p:sldId id="268" r:id="rId5"/>
    <p:sldId id="265" r:id="rId6"/>
    <p:sldId id="267" r:id="rId7"/>
    <p:sldId id="263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775D"/>
    <a:srgbClr val="277758"/>
    <a:srgbClr val="27774F"/>
    <a:srgbClr val="339966"/>
    <a:srgbClr val="4EC6E2"/>
    <a:srgbClr val="29B2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01" autoAdjust="0"/>
    <p:restoredTop sz="80909" autoAdjust="0"/>
  </p:normalViewPr>
  <p:slideViewPr>
    <p:cSldViewPr snapToGrid="0">
      <p:cViewPr varScale="1">
        <p:scale>
          <a:sx n="95" d="100"/>
          <a:sy n="95" d="100"/>
        </p:scale>
        <p:origin x="10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32A0E27-8BC5-0044-93B7-C257AEB0F278}" type="doc">
      <dgm:prSet loTypeId="urn:microsoft.com/office/officeart/2005/8/layout/bProcess3" loCatId="" qsTypeId="urn:microsoft.com/office/officeart/2005/8/quickstyle/simple1" qsCatId="simple" csTypeId="urn:microsoft.com/office/officeart/2005/8/colors/colorful1" csCatId="colorful" phldr="1"/>
      <dgm:spPr/>
    </dgm:pt>
    <dgm:pt modelId="{636C1E0B-C264-2845-A16F-00887BF8F22E}">
      <dgm:prSet phldrT="[Text]" custT="1"/>
      <dgm:spPr/>
      <dgm:t>
        <a:bodyPr/>
        <a:lstStyle/>
        <a:p>
          <a:r>
            <a:rPr lang="en-GB" sz="1400" b="1" i="1" dirty="0"/>
            <a:t>Request for course in response to lockdown</a:t>
          </a:r>
        </a:p>
      </dgm:t>
    </dgm:pt>
    <dgm:pt modelId="{C2C70F3F-6709-D244-BD19-7AA4922504EC}" type="parTrans" cxnId="{6653299D-E4D8-F84F-A5DC-F40EDB7854BF}">
      <dgm:prSet/>
      <dgm:spPr/>
      <dgm:t>
        <a:bodyPr/>
        <a:lstStyle/>
        <a:p>
          <a:endParaRPr lang="en-GB" sz="2000"/>
        </a:p>
      </dgm:t>
    </dgm:pt>
    <dgm:pt modelId="{70917BDA-13C3-424F-9338-AEBA42015C2A}" type="sibTrans" cxnId="{6653299D-E4D8-F84F-A5DC-F40EDB7854BF}">
      <dgm:prSet custT="1"/>
      <dgm:spPr/>
      <dgm:t>
        <a:bodyPr/>
        <a:lstStyle/>
        <a:p>
          <a:endParaRPr lang="en-GB" sz="1200"/>
        </a:p>
      </dgm:t>
    </dgm:pt>
    <dgm:pt modelId="{E6946C05-0B65-4441-A83B-951D4D33007F}">
      <dgm:prSet phldrT="[Text]" custT="1"/>
      <dgm:spPr/>
      <dgm:t>
        <a:bodyPr/>
        <a:lstStyle/>
        <a:p>
          <a:r>
            <a:rPr lang="en-GB" sz="1400" dirty="0"/>
            <a:t>Initial discussion with Canon and setup of course</a:t>
          </a:r>
        </a:p>
      </dgm:t>
    </dgm:pt>
    <dgm:pt modelId="{159E96E0-9278-2942-98AB-E44814DC4C82}" type="parTrans" cxnId="{34933057-7564-7346-AF39-715CDF23C0FD}">
      <dgm:prSet/>
      <dgm:spPr/>
      <dgm:t>
        <a:bodyPr/>
        <a:lstStyle/>
        <a:p>
          <a:endParaRPr lang="en-GB" sz="2000"/>
        </a:p>
      </dgm:t>
    </dgm:pt>
    <dgm:pt modelId="{F571490D-00B5-FC4C-A3D6-15687889063B}" type="sibTrans" cxnId="{34933057-7564-7346-AF39-715CDF23C0FD}">
      <dgm:prSet custT="1"/>
      <dgm:spPr/>
      <dgm:t>
        <a:bodyPr/>
        <a:lstStyle/>
        <a:p>
          <a:endParaRPr lang="en-GB" sz="1200"/>
        </a:p>
      </dgm:t>
    </dgm:pt>
    <dgm:pt modelId="{1F84C9B8-4C8E-324E-BFF7-D6C24E5E1752}">
      <dgm:prSet phldrT="[Text]" custT="1"/>
      <dgm:spPr/>
      <dgm:t>
        <a:bodyPr/>
        <a:lstStyle/>
        <a:p>
          <a:r>
            <a:rPr lang="en-GB" sz="1400" dirty="0"/>
            <a:t>Preliminary investigation in subject of interest</a:t>
          </a:r>
        </a:p>
      </dgm:t>
    </dgm:pt>
    <dgm:pt modelId="{BFC45136-4B33-284F-86B7-88B96B2EE8DF}" type="parTrans" cxnId="{01048A08-DA69-E841-966D-F85580FCA102}">
      <dgm:prSet/>
      <dgm:spPr/>
      <dgm:t>
        <a:bodyPr/>
        <a:lstStyle/>
        <a:p>
          <a:endParaRPr lang="en-GB" sz="2000"/>
        </a:p>
      </dgm:t>
    </dgm:pt>
    <dgm:pt modelId="{6BE41FE0-6385-A94E-BEF7-9C137F508103}" type="sibTrans" cxnId="{01048A08-DA69-E841-966D-F85580FCA102}">
      <dgm:prSet custT="1"/>
      <dgm:spPr/>
      <dgm:t>
        <a:bodyPr/>
        <a:lstStyle/>
        <a:p>
          <a:endParaRPr lang="en-GB" sz="1200"/>
        </a:p>
      </dgm:t>
    </dgm:pt>
    <dgm:pt modelId="{0B52EFFD-6085-1741-9FF2-F27BCF15A4D6}">
      <dgm:prSet custT="1"/>
      <dgm:spPr/>
      <dgm:t>
        <a:bodyPr/>
        <a:lstStyle/>
        <a:p>
          <a:r>
            <a:rPr lang="en-GB" sz="1400" b="1" i="1" u="none" dirty="0"/>
            <a:t>Selection of disease of interest</a:t>
          </a:r>
        </a:p>
      </dgm:t>
    </dgm:pt>
    <dgm:pt modelId="{25E17347-61AE-1A43-A61F-82239A59496D}" type="parTrans" cxnId="{D983F8CD-DF20-AF44-8625-6F9C7D457A08}">
      <dgm:prSet/>
      <dgm:spPr/>
      <dgm:t>
        <a:bodyPr/>
        <a:lstStyle/>
        <a:p>
          <a:endParaRPr lang="en-GB" sz="2000"/>
        </a:p>
      </dgm:t>
    </dgm:pt>
    <dgm:pt modelId="{F81AF850-88D0-9E4D-B9CB-293BF8A4690A}" type="sibTrans" cxnId="{D983F8CD-DF20-AF44-8625-6F9C7D457A08}">
      <dgm:prSet custT="1"/>
      <dgm:spPr/>
      <dgm:t>
        <a:bodyPr/>
        <a:lstStyle/>
        <a:p>
          <a:endParaRPr lang="en-GB" sz="1200"/>
        </a:p>
      </dgm:t>
    </dgm:pt>
    <dgm:pt modelId="{E4DE6DB3-A9B9-0741-BB4C-6A592C488206}">
      <dgm:prSet custT="1"/>
      <dgm:spPr/>
      <dgm:t>
        <a:bodyPr/>
        <a:lstStyle/>
        <a:p>
          <a:r>
            <a:rPr lang="en-GB" sz="1400" dirty="0"/>
            <a:t>Interim feedback</a:t>
          </a:r>
        </a:p>
      </dgm:t>
    </dgm:pt>
    <dgm:pt modelId="{CEB167DC-B63C-2646-978A-7C325C720117}" type="parTrans" cxnId="{1F49CF08-00E3-1342-9611-E5A388FCADA4}">
      <dgm:prSet/>
      <dgm:spPr/>
      <dgm:t>
        <a:bodyPr/>
        <a:lstStyle/>
        <a:p>
          <a:endParaRPr lang="en-GB" sz="2000"/>
        </a:p>
      </dgm:t>
    </dgm:pt>
    <dgm:pt modelId="{0E065B9B-8700-2343-AEC9-D6836378A0E5}" type="sibTrans" cxnId="{1F49CF08-00E3-1342-9611-E5A388FCADA4}">
      <dgm:prSet custT="1"/>
      <dgm:spPr/>
      <dgm:t>
        <a:bodyPr/>
        <a:lstStyle/>
        <a:p>
          <a:endParaRPr lang="en-GB" sz="1200"/>
        </a:p>
      </dgm:t>
    </dgm:pt>
    <dgm:pt modelId="{5FFE55AF-126E-7A4B-95F3-3FF20495C947}">
      <dgm:prSet custT="1"/>
      <dgm:spPr/>
      <dgm:t>
        <a:bodyPr/>
        <a:lstStyle/>
        <a:p>
          <a:r>
            <a:rPr lang="en-GB" sz="1400" dirty="0"/>
            <a:t>Developed final proposals</a:t>
          </a:r>
        </a:p>
      </dgm:t>
    </dgm:pt>
    <dgm:pt modelId="{8F70C322-5E87-E64A-8043-32FD08EB2D06}" type="parTrans" cxnId="{13B0FC8C-8CDF-9B41-9421-16351D0310EE}">
      <dgm:prSet/>
      <dgm:spPr/>
      <dgm:t>
        <a:bodyPr/>
        <a:lstStyle/>
        <a:p>
          <a:endParaRPr lang="en-GB" sz="2000"/>
        </a:p>
      </dgm:t>
    </dgm:pt>
    <dgm:pt modelId="{EE8068DC-623E-1C4C-8078-39C885251C38}" type="sibTrans" cxnId="{13B0FC8C-8CDF-9B41-9421-16351D0310EE}">
      <dgm:prSet custT="1"/>
      <dgm:spPr/>
      <dgm:t>
        <a:bodyPr/>
        <a:lstStyle/>
        <a:p>
          <a:endParaRPr lang="en-GB" sz="1200"/>
        </a:p>
      </dgm:t>
    </dgm:pt>
    <dgm:pt modelId="{A5A94564-3BB6-F343-BC7D-2EE1D4D8D2EB}">
      <dgm:prSet custT="1"/>
      <dgm:spPr/>
      <dgm:t>
        <a:bodyPr/>
        <a:lstStyle/>
        <a:p>
          <a:r>
            <a:rPr lang="en-GB" sz="1400" dirty="0"/>
            <a:t>Present final solutions to Canon</a:t>
          </a:r>
        </a:p>
      </dgm:t>
    </dgm:pt>
    <dgm:pt modelId="{0D5E3B7B-E694-C741-A573-170816070FD4}" type="parTrans" cxnId="{F4910337-E954-1640-A853-DD46DEE69681}">
      <dgm:prSet/>
      <dgm:spPr/>
      <dgm:t>
        <a:bodyPr/>
        <a:lstStyle/>
        <a:p>
          <a:endParaRPr lang="en-GB" sz="2000"/>
        </a:p>
      </dgm:t>
    </dgm:pt>
    <dgm:pt modelId="{21B8A97D-9B9E-4548-B8A1-B70E71731826}" type="sibTrans" cxnId="{F4910337-E954-1640-A853-DD46DEE69681}">
      <dgm:prSet custT="1"/>
      <dgm:spPr/>
      <dgm:t>
        <a:bodyPr/>
        <a:lstStyle/>
        <a:p>
          <a:endParaRPr lang="en-GB" sz="1200"/>
        </a:p>
      </dgm:t>
    </dgm:pt>
    <dgm:pt modelId="{5C8D8ABF-6742-FF41-B190-91E98E17D91C}">
      <dgm:prSet custT="1"/>
      <dgm:spPr/>
      <dgm:t>
        <a:bodyPr/>
        <a:lstStyle/>
        <a:p>
          <a:r>
            <a:rPr lang="en-GB" sz="1400" dirty="0"/>
            <a:t>Self evaluation assessment</a:t>
          </a:r>
        </a:p>
      </dgm:t>
    </dgm:pt>
    <dgm:pt modelId="{2FE0F677-C3F7-284F-8C6C-B76BE7257896}" type="parTrans" cxnId="{DF2BEF15-FA67-1641-8724-00B45F885AFA}">
      <dgm:prSet/>
      <dgm:spPr/>
      <dgm:t>
        <a:bodyPr/>
        <a:lstStyle/>
        <a:p>
          <a:endParaRPr lang="en-GB" sz="2000"/>
        </a:p>
      </dgm:t>
    </dgm:pt>
    <dgm:pt modelId="{4DDB4BD5-3964-5C49-BD17-85A147BF564D}" type="sibTrans" cxnId="{DF2BEF15-FA67-1641-8724-00B45F885AFA}">
      <dgm:prSet/>
      <dgm:spPr/>
      <dgm:t>
        <a:bodyPr/>
        <a:lstStyle/>
        <a:p>
          <a:endParaRPr lang="en-GB" sz="2000"/>
        </a:p>
      </dgm:t>
    </dgm:pt>
    <dgm:pt modelId="{BFDF4560-EAF2-C74A-835D-7FBC600AD33C}">
      <dgm:prSet custT="1"/>
      <dgm:spPr/>
      <dgm:t>
        <a:bodyPr/>
        <a:lstStyle/>
        <a:p>
          <a:r>
            <a:rPr lang="en-GB" sz="1400" dirty="0"/>
            <a:t>Completion of course</a:t>
          </a:r>
        </a:p>
      </dgm:t>
    </dgm:pt>
    <dgm:pt modelId="{1A1046C3-95C3-4646-8DE2-29EE6F362B30}" type="parTrans" cxnId="{CF25105D-6BD6-4E45-B883-D9AE58F64CC1}">
      <dgm:prSet/>
      <dgm:spPr/>
      <dgm:t>
        <a:bodyPr/>
        <a:lstStyle/>
        <a:p>
          <a:endParaRPr lang="en-GB"/>
        </a:p>
      </dgm:t>
    </dgm:pt>
    <dgm:pt modelId="{B1CFCD5C-032D-5544-BB37-FCABB3C3200A}" type="sibTrans" cxnId="{CF25105D-6BD6-4E45-B883-D9AE58F64CC1}">
      <dgm:prSet/>
      <dgm:spPr/>
      <dgm:t>
        <a:bodyPr/>
        <a:lstStyle/>
        <a:p>
          <a:endParaRPr lang="en-GB"/>
        </a:p>
      </dgm:t>
    </dgm:pt>
    <dgm:pt modelId="{AA60C4B1-10C8-CF49-B30B-EB9EBE65A485}" type="pres">
      <dgm:prSet presAssocID="{832A0E27-8BC5-0044-93B7-C257AEB0F278}" presName="Name0" presStyleCnt="0">
        <dgm:presLayoutVars>
          <dgm:dir/>
          <dgm:resizeHandles val="exact"/>
        </dgm:presLayoutVars>
      </dgm:prSet>
      <dgm:spPr/>
    </dgm:pt>
    <dgm:pt modelId="{DE038F18-3501-AF49-B918-1651886517A3}" type="pres">
      <dgm:prSet presAssocID="{636C1E0B-C264-2845-A16F-00887BF8F22E}" presName="node" presStyleLbl="node1" presStyleIdx="0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FA04991-70CB-564E-BAFE-C2812B29AADF}" type="pres">
      <dgm:prSet presAssocID="{70917BDA-13C3-424F-9338-AEBA42015C2A}" presName="sibTrans" presStyleLbl="sibTrans1D1" presStyleIdx="0" presStyleCnt="8"/>
      <dgm:spPr/>
      <dgm:t>
        <a:bodyPr/>
        <a:lstStyle/>
        <a:p>
          <a:endParaRPr lang="en-US"/>
        </a:p>
      </dgm:t>
    </dgm:pt>
    <dgm:pt modelId="{3740CAF2-A3BD-AD47-80F5-65203E2B7571}" type="pres">
      <dgm:prSet presAssocID="{70917BDA-13C3-424F-9338-AEBA42015C2A}" presName="connectorText" presStyleLbl="sibTrans1D1" presStyleIdx="0" presStyleCnt="8"/>
      <dgm:spPr/>
      <dgm:t>
        <a:bodyPr/>
        <a:lstStyle/>
        <a:p>
          <a:endParaRPr lang="en-US"/>
        </a:p>
      </dgm:t>
    </dgm:pt>
    <dgm:pt modelId="{E30E45ED-ACE9-1644-BE58-03CC0E0C49BC}" type="pres">
      <dgm:prSet presAssocID="{E6946C05-0B65-4441-A83B-951D4D33007F}" presName="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AFF2C36-F977-5E44-BC6A-89D597F6EFCF}" type="pres">
      <dgm:prSet presAssocID="{F571490D-00B5-FC4C-A3D6-15687889063B}" presName="sibTrans" presStyleLbl="sibTrans1D1" presStyleIdx="1" presStyleCnt="8"/>
      <dgm:spPr/>
      <dgm:t>
        <a:bodyPr/>
        <a:lstStyle/>
        <a:p>
          <a:endParaRPr lang="en-US"/>
        </a:p>
      </dgm:t>
    </dgm:pt>
    <dgm:pt modelId="{34652419-4DFB-1142-8633-3ABF7285B2CB}" type="pres">
      <dgm:prSet presAssocID="{F571490D-00B5-FC4C-A3D6-15687889063B}" presName="connectorText" presStyleLbl="sibTrans1D1" presStyleIdx="1" presStyleCnt="8"/>
      <dgm:spPr/>
      <dgm:t>
        <a:bodyPr/>
        <a:lstStyle/>
        <a:p>
          <a:endParaRPr lang="en-US"/>
        </a:p>
      </dgm:t>
    </dgm:pt>
    <dgm:pt modelId="{8E3CB6A2-79BF-1E45-9484-AD6A211632B2}" type="pres">
      <dgm:prSet presAssocID="{0B52EFFD-6085-1741-9FF2-F27BCF15A4D6}" presName="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AB0B179-EBEC-CE47-A3A7-0290E8B7B20C}" type="pres">
      <dgm:prSet presAssocID="{F81AF850-88D0-9E4D-B9CB-293BF8A4690A}" presName="sibTrans" presStyleLbl="sibTrans1D1" presStyleIdx="2" presStyleCnt="8"/>
      <dgm:spPr/>
      <dgm:t>
        <a:bodyPr/>
        <a:lstStyle/>
        <a:p>
          <a:endParaRPr lang="en-US"/>
        </a:p>
      </dgm:t>
    </dgm:pt>
    <dgm:pt modelId="{D153DC3D-5E98-5646-98BC-F390B48384B6}" type="pres">
      <dgm:prSet presAssocID="{F81AF850-88D0-9E4D-B9CB-293BF8A4690A}" presName="connectorText" presStyleLbl="sibTrans1D1" presStyleIdx="2" presStyleCnt="8"/>
      <dgm:spPr/>
      <dgm:t>
        <a:bodyPr/>
        <a:lstStyle/>
        <a:p>
          <a:endParaRPr lang="en-US"/>
        </a:p>
      </dgm:t>
    </dgm:pt>
    <dgm:pt modelId="{038C85D0-D0F6-664F-A029-F2ACDD801644}" type="pres">
      <dgm:prSet presAssocID="{1F84C9B8-4C8E-324E-BFF7-D6C24E5E1752}" presName="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D56AC06-6904-8945-998F-64CEDAB3B1DA}" type="pres">
      <dgm:prSet presAssocID="{6BE41FE0-6385-A94E-BEF7-9C137F508103}" presName="sibTrans" presStyleLbl="sibTrans1D1" presStyleIdx="3" presStyleCnt="8"/>
      <dgm:spPr/>
      <dgm:t>
        <a:bodyPr/>
        <a:lstStyle/>
        <a:p>
          <a:endParaRPr lang="en-US"/>
        </a:p>
      </dgm:t>
    </dgm:pt>
    <dgm:pt modelId="{C9FAC7B5-9E7F-5D4B-B199-3472BFA1C5AC}" type="pres">
      <dgm:prSet presAssocID="{6BE41FE0-6385-A94E-BEF7-9C137F508103}" presName="connectorText" presStyleLbl="sibTrans1D1" presStyleIdx="3" presStyleCnt="8"/>
      <dgm:spPr/>
      <dgm:t>
        <a:bodyPr/>
        <a:lstStyle/>
        <a:p>
          <a:endParaRPr lang="en-US"/>
        </a:p>
      </dgm:t>
    </dgm:pt>
    <dgm:pt modelId="{699CDA98-2FA9-CF40-A613-F652293318EB}" type="pres">
      <dgm:prSet presAssocID="{E4DE6DB3-A9B9-0741-BB4C-6A592C488206}" presName="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83B7875-CDF6-DC43-9199-F4E18D41EE32}" type="pres">
      <dgm:prSet presAssocID="{0E065B9B-8700-2343-AEC9-D6836378A0E5}" presName="sibTrans" presStyleLbl="sibTrans1D1" presStyleIdx="4" presStyleCnt="8"/>
      <dgm:spPr/>
      <dgm:t>
        <a:bodyPr/>
        <a:lstStyle/>
        <a:p>
          <a:endParaRPr lang="en-US"/>
        </a:p>
      </dgm:t>
    </dgm:pt>
    <dgm:pt modelId="{9E9A1B15-257E-6F46-903E-4604556F7B93}" type="pres">
      <dgm:prSet presAssocID="{0E065B9B-8700-2343-AEC9-D6836378A0E5}" presName="connectorText" presStyleLbl="sibTrans1D1" presStyleIdx="4" presStyleCnt="8"/>
      <dgm:spPr/>
      <dgm:t>
        <a:bodyPr/>
        <a:lstStyle/>
        <a:p>
          <a:endParaRPr lang="en-US"/>
        </a:p>
      </dgm:t>
    </dgm:pt>
    <dgm:pt modelId="{C74D8017-FC0F-3D49-9FC1-E14FEC5B523D}" type="pres">
      <dgm:prSet presAssocID="{5FFE55AF-126E-7A4B-95F3-3FF20495C947}" presName="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D04E75E-A997-244E-ACCD-0B03A41C4EDB}" type="pres">
      <dgm:prSet presAssocID="{EE8068DC-623E-1C4C-8078-39C885251C38}" presName="sibTrans" presStyleLbl="sibTrans1D1" presStyleIdx="5" presStyleCnt="8"/>
      <dgm:spPr/>
      <dgm:t>
        <a:bodyPr/>
        <a:lstStyle/>
        <a:p>
          <a:endParaRPr lang="en-US"/>
        </a:p>
      </dgm:t>
    </dgm:pt>
    <dgm:pt modelId="{81BE9AB2-FA7B-7649-A0C7-754DA0B8484C}" type="pres">
      <dgm:prSet presAssocID="{EE8068DC-623E-1C4C-8078-39C885251C38}" presName="connectorText" presStyleLbl="sibTrans1D1" presStyleIdx="5" presStyleCnt="8"/>
      <dgm:spPr/>
      <dgm:t>
        <a:bodyPr/>
        <a:lstStyle/>
        <a:p>
          <a:endParaRPr lang="en-US"/>
        </a:p>
      </dgm:t>
    </dgm:pt>
    <dgm:pt modelId="{92193554-AAB3-6D47-A286-28A226FA9301}" type="pres">
      <dgm:prSet presAssocID="{A5A94564-3BB6-F343-BC7D-2EE1D4D8D2EB}" presName="node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556AA7-499E-F041-A704-2B3F30935C81}" type="pres">
      <dgm:prSet presAssocID="{21B8A97D-9B9E-4548-B8A1-B70E71731826}" presName="sibTrans" presStyleLbl="sibTrans1D1" presStyleIdx="6" presStyleCnt="8"/>
      <dgm:spPr/>
      <dgm:t>
        <a:bodyPr/>
        <a:lstStyle/>
        <a:p>
          <a:endParaRPr lang="en-US"/>
        </a:p>
      </dgm:t>
    </dgm:pt>
    <dgm:pt modelId="{3DD3B93F-64E7-2A48-960F-24ACC8BC1DD4}" type="pres">
      <dgm:prSet presAssocID="{21B8A97D-9B9E-4548-B8A1-B70E71731826}" presName="connectorText" presStyleLbl="sibTrans1D1" presStyleIdx="6" presStyleCnt="8"/>
      <dgm:spPr/>
      <dgm:t>
        <a:bodyPr/>
        <a:lstStyle/>
        <a:p>
          <a:endParaRPr lang="en-US"/>
        </a:p>
      </dgm:t>
    </dgm:pt>
    <dgm:pt modelId="{EE5889D7-9A0D-174C-B741-E6FA4450EAF9}" type="pres">
      <dgm:prSet presAssocID="{5C8D8ABF-6742-FF41-B190-91E98E17D91C}" presName="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B08D587-644D-4D47-9090-0C39173BCA20}" type="pres">
      <dgm:prSet presAssocID="{4DDB4BD5-3964-5C49-BD17-85A147BF564D}" presName="sibTrans" presStyleLbl="sibTrans1D1" presStyleIdx="7" presStyleCnt="8"/>
      <dgm:spPr/>
      <dgm:t>
        <a:bodyPr/>
        <a:lstStyle/>
        <a:p>
          <a:endParaRPr lang="en-US"/>
        </a:p>
      </dgm:t>
    </dgm:pt>
    <dgm:pt modelId="{33B57FF6-788F-DC4A-9B87-CC30675B39CC}" type="pres">
      <dgm:prSet presAssocID="{4DDB4BD5-3964-5C49-BD17-85A147BF564D}" presName="connectorText" presStyleLbl="sibTrans1D1" presStyleIdx="7" presStyleCnt="8"/>
      <dgm:spPr/>
      <dgm:t>
        <a:bodyPr/>
        <a:lstStyle/>
        <a:p>
          <a:endParaRPr lang="en-US"/>
        </a:p>
      </dgm:t>
    </dgm:pt>
    <dgm:pt modelId="{9A0CD3D8-A662-9E45-8635-D6D647A5B0CC}" type="pres">
      <dgm:prSet presAssocID="{BFDF4560-EAF2-C74A-835D-7FBC600AD33C}" presName="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B557BC4-9B0C-2B4E-8376-C9FD257061AB}" type="presOf" srcId="{70917BDA-13C3-424F-9338-AEBA42015C2A}" destId="{3740CAF2-A3BD-AD47-80F5-65203E2B7571}" srcOrd="1" destOrd="0" presId="urn:microsoft.com/office/officeart/2005/8/layout/bProcess3"/>
    <dgm:cxn modelId="{49511D90-D788-0B48-9C58-C23E42A3A2FD}" type="presOf" srcId="{21B8A97D-9B9E-4548-B8A1-B70E71731826}" destId="{62556AA7-499E-F041-A704-2B3F30935C81}" srcOrd="0" destOrd="0" presId="urn:microsoft.com/office/officeart/2005/8/layout/bProcess3"/>
    <dgm:cxn modelId="{6653299D-E4D8-F84F-A5DC-F40EDB7854BF}" srcId="{832A0E27-8BC5-0044-93B7-C257AEB0F278}" destId="{636C1E0B-C264-2845-A16F-00887BF8F22E}" srcOrd="0" destOrd="0" parTransId="{C2C70F3F-6709-D244-BD19-7AA4922504EC}" sibTransId="{70917BDA-13C3-424F-9338-AEBA42015C2A}"/>
    <dgm:cxn modelId="{4919D3F0-2E53-554D-BAD8-D84E1F4C261B}" type="presOf" srcId="{5C8D8ABF-6742-FF41-B190-91E98E17D91C}" destId="{EE5889D7-9A0D-174C-B741-E6FA4450EAF9}" srcOrd="0" destOrd="0" presId="urn:microsoft.com/office/officeart/2005/8/layout/bProcess3"/>
    <dgm:cxn modelId="{BABE7184-C041-1B4F-B001-D8E3586CB474}" type="presOf" srcId="{0E065B9B-8700-2343-AEC9-D6836378A0E5}" destId="{A83B7875-CDF6-DC43-9199-F4E18D41EE32}" srcOrd="0" destOrd="0" presId="urn:microsoft.com/office/officeart/2005/8/layout/bProcess3"/>
    <dgm:cxn modelId="{9D107C00-AD4C-9E4C-A36E-7ADA6B630F43}" type="presOf" srcId="{E6946C05-0B65-4441-A83B-951D4D33007F}" destId="{E30E45ED-ACE9-1644-BE58-03CC0E0C49BC}" srcOrd="0" destOrd="0" presId="urn:microsoft.com/office/officeart/2005/8/layout/bProcess3"/>
    <dgm:cxn modelId="{676EF315-2EED-CE46-AAD4-DA0ABA1039A7}" type="presOf" srcId="{F81AF850-88D0-9E4D-B9CB-293BF8A4690A}" destId="{D153DC3D-5E98-5646-98BC-F390B48384B6}" srcOrd="1" destOrd="0" presId="urn:microsoft.com/office/officeart/2005/8/layout/bProcess3"/>
    <dgm:cxn modelId="{34933057-7564-7346-AF39-715CDF23C0FD}" srcId="{832A0E27-8BC5-0044-93B7-C257AEB0F278}" destId="{E6946C05-0B65-4441-A83B-951D4D33007F}" srcOrd="1" destOrd="0" parTransId="{159E96E0-9278-2942-98AB-E44814DC4C82}" sibTransId="{F571490D-00B5-FC4C-A3D6-15687889063B}"/>
    <dgm:cxn modelId="{6E716A90-8946-2742-877F-B7858E3169D4}" type="presOf" srcId="{F571490D-00B5-FC4C-A3D6-15687889063B}" destId="{FAFF2C36-F977-5E44-BC6A-89D597F6EFCF}" srcOrd="0" destOrd="0" presId="urn:microsoft.com/office/officeart/2005/8/layout/bProcess3"/>
    <dgm:cxn modelId="{7268A9C7-0A8B-A34F-A76F-89D031D2EFB0}" type="presOf" srcId="{6BE41FE0-6385-A94E-BEF7-9C137F508103}" destId="{0D56AC06-6904-8945-998F-64CEDAB3B1DA}" srcOrd="0" destOrd="0" presId="urn:microsoft.com/office/officeart/2005/8/layout/bProcess3"/>
    <dgm:cxn modelId="{DCA7AE63-A39F-1D4A-9962-235C3C241D87}" type="presOf" srcId="{BFDF4560-EAF2-C74A-835D-7FBC600AD33C}" destId="{9A0CD3D8-A662-9E45-8635-D6D647A5B0CC}" srcOrd="0" destOrd="0" presId="urn:microsoft.com/office/officeart/2005/8/layout/bProcess3"/>
    <dgm:cxn modelId="{13B0FC8C-8CDF-9B41-9421-16351D0310EE}" srcId="{832A0E27-8BC5-0044-93B7-C257AEB0F278}" destId="{5FFE55AF-126E-7A4B-95F3-3FF20495C947}" srcOrd="5" destOrd="0" parTransId="{8F70C322-5E87-E64A-8043-32FD08EB2D06}" sibTransId="{EE8068DC-623E-1C4C-8078-39C885251C38}"/>
    <dgm:cxn modelId="{01048A08-DA69-E841-966D-F85580FCA102}" srcId="{832A0E27-8BC5-0044-93B7-C257AEB0F278}" destId="{1F84C9B8-4C8E-324E-BFF7-D6C24E5E1752}" srcOrd="3" destOrd="0" parTransId="{BFC45136-4B33-284F-86B7-88B96B2EE8DF}" sibTransId="{6BE41FE0-6385-A94E-BEF7-9C137F508103}"/>
    <dgm:cxn modelId="{D983F8CD-DF20-AF44-8625-6F9C7D457A08}" srcId="{832A0E27-8BC5-0044-93B7-C257AEB0F278}" destId="{0B52EFFD-6085-1741-9FF2-F27BCF15A4D6}" srcOrd="2" destOrd="0" parTransId="{25E17347-61AE-1A43-A61F-82239A59496D}" sibTransId="{F81AF850-88D0-9E4D-B9CB-293BF8A4690A}"/>
    <dgm:cxn modelId="{CF25105D-6BD6-4E45-B883-D9AE58F64CC1}" srcId="{832A0E27-8BC5-0044-93B7-C257AEB0F278}" destId="{BFDF4560-EAF2-C74A-835D-7FBC600AD33C}" srcOrd="8" destOrd="0" parTransId="{1A1046C3-95C3-4646-8DE2-29EE6F362B30}" sibTransId="{B1CFCD5C-032D-5544-BB37-FCABB3C3200A}"/>
    <dgm:cxn modelId="{C22DEB84-A760-C041-BED1-23B63FD1A336}" type="presOf" srcId="{832A0E27-8BC5-0044-93B7-C257AEB0F278}" destId="{AA60C4B1-10C8-CF49-B30B-EB9EBE65A485}" srcOrd="0" destOrd="0" presId="urn:microsoft.com/office/officeart/2005/8/layout/bProcess3"/>
    <dgm:cxn modelId="{4B889610-E9B0-DE47-BFE1-8170CD3E8D7D}" type="presOf" srcId="{6BE41FE0-6385-A94E-BEF7-9C137F508103}" destId="{C9FAC7B5-9E7F-5D4B-B199-3472BFA1C5AC}" srcOrd="1" destOrd="0" presId="urn:microsoft.com/office/officeart/2005/8/layout/bProcess3"/>
    <dgm:cxn modelId="{541942FF-F7A1-DD4A-8849-A7747D1B2111}" type="presOf" srcId="{A5A94564-3BB6-F343-BC7D-2EE1D4D8D2EB}" destId="{92193554-AAB3-6D47-A286-28A226FA9301}" srcOrd="0" destOrd="0" presId="urn:microsoft.com/office/officeart/2005/8/layout/bProcess3"/>
    <dgm:cxn modelId="{E8432FF6-6FAD-BF4B-9C82-7289F37DFAE8}" type="presOf" srcId="{4DDB4BD5-3964-5C49-BD17-85A147BF564D}" destId="{33B57FF6-788F-DC4A-9B87-CC30675B39CC}" srcOrd="1" destOrd="0" presId="urn:microsoft.com/office/officeart/2005/8/layout/bProcess3"/>
    <dgm:cxn modelId="{9DCA6DF0-CF7C-A340-9808-B96B65640511}" type="presOf" srcId="{F81AF850-88D0-9E4D-B9CB-293BF8A4690A}" destId="{CAB0B179-EBEC-CE47-A3A7-0290E8B7B20C}" srcOrd="0" destOrd="0" presId="urn:microsoft.com/office/officeart/2005/8/layout/bProcess3"/>
    <dgm:cxn modelId="{147F1223-9AE8-3644-93D7-E039259B6BA8}" type="presOf" srcId="{0E065B9B-8700-2343-AEC9-D6836378A0E5}" destId="{9E9A1B15-257E-6F46-903E-4604556F7B93}" srcOrd="1" destOrd="0" presId="urn:microsoft.com/office/officeart/2005/8/layout/bProcess3"/>
    <dgm:cxn modelId="{3438D89E-D3F6-F343-AF17-12B618EECC23}" type="presOf" srcId="{EE8068DC-623E-1C4C-8078-39C885251C38}" destId="{81BE9AB2-FA7B-7649-A0C7-754DA0B8484C}" srcOrd="1" destOrd="0" presId="urn:microsoft.com/office/officeart/2005/8/layout/bProcess3"/>
    <dgm:cxn modelId="{DDA34B4A-CB85-8440-9B51-60F1564CA060}" type="presOf" srcId="{5FFE55AF-126E-7A4B-95F3-3FF20495C947}" destId="{C74D8017-FC0F-3D49-9FC1-E14FEC5B523D}" srcOrd="0" destOrd="0" presId="urn:microsoft.com/office/officeart/2005/8/layout/bProcess3"/>
    <dgm:cxn modelId="{DF2BEF15-FA67-1641-8724-00B45F885AFA}" srcId="{832A0E27-8BC5-0044-93B7-C257AEB0F278}" destId="{5C8D8ABF-6742-FF41-B190-91E98E17D91C}" srcOrd="7" destOrd="0" parTransId="{2FE0F677-C3F7-284F-8C6C-B76BE7257896}" sibTransId="{4DDB4BD5-3964-5C49-BD17-85A147BF564D}"/>
    <dgm:cxn modelId="{9B5732CE-C2FC-4D44-A890-5BEF8D614816}" type="presOf" srcId="{636C1E0B-C264-2845-A16F-00887BF8F22E}" destId="{DE038F18-3501-AF49-B918-1651886517A3}" srcOrd="0" destOrd="0" presId="urn:microsoft.com/office/officeart/2005/8/layout/bProcess3"/>
    <dgm:cxn modelId="{25F39A91-E50B-9D42-A4EB-6289D9AC9F8C}" type="presOf" srcId="{4DDB4BD5-3964-5C49-BD17-85A147BF564D}" destId="{3B08D587-644D-4D47-9090-0C39173BCA20}" srcOrd="0" destOrd="0" presId="urn:microsoft.com/office/officeart/2005/8/layout/bProcess3"/>
    <dgm:cxn modelId="{D7BF78FC-3201-4440-8B5D-9C47D6218020}" type="presOf" srcId="{F571490D-00B5-FC4C-A3D6-15687889063B}" destId="{34652419-4DFB-1142-8633-3ABF7285B2CB}" srcOrd="1" destOrd="0" presId="urn:microsoft.com/office/officeart/2005/8/layout/bProcess3"/>
    <dgm:cxn modelId="{F4910337-E954-1640-A853-DD46DEE69681}" srcId="{832A0E27-8BC5-0044-93B7-C257AEB0F278}" destId="{A5A94564-3BB6-F343-BC7D-2EE1D4D8D2EB}" srcOrd="6" destOrd="0" parTransId="{0D5E3B7B-E694-C741-A573-170816070FD4}" sibTransId="{21B8A97D-9B9E-4548-B8A1-B70E71731826}"/>
    <dgm:cxn modelId="{2079E6AF-18D9-7F45-9DF4-193CCDF21682}" type="presOf" srcId="{0B52EFFD-6085-1741-9FF2-F27BCF15A4D6}" destId="{8E3CB6A2-79BF-1E45-9484-AD6A211632B2}" srcOrd="0" destOrd="0" presId="urn:microsoft.com/office/officeart/2005/8/layout/bProcess3"/>
    <dgm:cxn modelId="{7D637E14-193D-7C4C-A38D-6CD5693E55E5}" type="presOf" srcId="{E4DE6DB3-A9B9-0741-BB4C-6A592C488206}" destId="{699CDA98-2FA9-CF40-A613-F652293318EB}" srcOrd="0" destOrd="0" presId="urn:microsoft.com/office/officeart/2005/8/layout/bProcess3"/>
    <dgm:cxn modelId="{0B24B762-EEF6-AA40-A4AB-747423B2A93B}" type="presOf" srcId="{21B8A97D-9B9E-4548-B8A1-B70E71731826}" destId="{3DD3B93F-64E7-2A48-960F-24ACC8BC1DD4}" srcOrd="1" destOrd="0" presId="urn:microsoft.com/office/officeart/2005/8/layout/bProcess3"/>
    <dgm:cxn modelId="{063FD0A4-C63E-E940-844D-65CE2DCFE660}" type="presOf" srcId="{1F84C9B8-4C8E-324E-BFF7-D6C24E5E1752}" destId="{038C85D0-D0F6-664F-A029-F2ACDD801644}" srcOrd="0" destOrd="0" presId="urn:microsoft.com/office/officeart/2005/8/layout/bProcess3"/>
    <dgm:cxn modelId="{923A5A0A-ED78-A749-A614-E642058F0E21}" type="presOf" srcId="{70917BDA-13C3-424F-9338-AEBA42015C2A}" destId="{FFA04991-70CB-564E-BAFE-C2812B29AADF}" srcOrd="0" destOrd="0" presId="urn:microsoft.com/office/officeart/2005/8/layout/bProcess3"/>
    <dgm:cxn modelId="{971DDF7A-EBA6-BA48-90DB-A28EC405D6DA}" type="presOf" srcId="{EE8068DC-623E-1C4C-8078-39C885251C38}" destId="{5D04E75E-A997-244E-ACCD-0B03A41C4EDB}" srcOrd="0" destOrd="0" presId="urn:microsoft.com/office/officeart/2005/8/layout/bProcess3"/>
    <dgm:cxn modelId="{1F49CF08-00E3-1342-9611-E5A388FCADA4}" srcId="{832A0E27-8BC5-0044-93B7-C257AEB0F278}" destId="{E4DE6DB3-A9B9-0741-BB4C-6A592C488206}" srcOrd="4" destOrd="0" parTransId="{CEB167DC-B63C-2646-978A-7C325C720117}" sibTransId="{0E065B9B-8700-2343-AEC9-D6836378A0E5}"/>
    <dgm:cxn modelId="{77CFD4D0-F99A-8742-867D-7A3624DF0965}" type="presParOf" srcId="{AA60C4B1-10C8-CF49-B30B-EB9EBE65A485}" destId="{DE038F18-3501-AF49-B918-1651886517A3}" srcOrd="0" destOrd="0" presId="urn:microsoft.com/office/officeart/2005/8/layout/bProcess3"/>
    <dgm:cxn modelId="{DCFC20C6-BA28-E641-863B-452A8942CC5D}" type="presParOf" srcId="{AA60C4B1-10C8-CF49-B30B-EB9EBE65A485}" destId="{FFA04991-70CB-564E-BAFE-C2812B29AADF}" srcOrd="1" destOrd="0" presId="urn:microsoft.com/office/officeart/2005/8/layout/bProcess3"/>
    <dgm:cxn modelId="{267564F3-95F8-6C40-AA59-728B9D436769}" type="presParOf" srcId="{FFA04991-70CB-564E-BAFE-C2812B29AADF}" destId="{3740CAF2-A3BD-AD47-80F5-65203E2B7571}" srcOrd="0" destOrd="0" presId="urn:microsoft.com/office/officeart/2005/8/layout/bProcess3"/>
    <dgm:cxn modelId="{3895C3FA-2017-894E-830B-BDB74A262CDE}" type="presParOf" srcId="{AA60C4B1-10C8-CF49-B30B-EB9EBE65A485}" destId="{E30E45ED-ACE9-1644-BE58-03CC0E0C49BC}" srcOrd="2" destOrd="0" presId="urn:microsoft.com/office/officeart/2005/8/layout/bProcess3"/>
    <dgm:cxn modelId="{821DBD30-8E65-CE4E-B1E4-E0FC3A866AD2}" type="presParOf" srcId="{AA60C4B1-10C8-CF49-B30B-EB9EBE65A485}" destId="{FAFF2C36-F977-5E44-BC6A-89D597F6EFCF}" srcOrd="3" destOrd="0" presId="urn:microsoft.com/office/officeart/2005/8/layout/bProcess3"/>
    <dgm:cxn modelId="{9EE6FD1F-BB38-D248-B0FC-9C5BFFD1EE16}" type="presParOf" srcId="{FAFF2C36-F977-5E44-BC6A-89D597F6EFCF}" destId="{34652419-4DFB-1142-8633-3ABF7285B2CB}" srcOrd="0" destOrd="0" presId="urn:microsoft.com/office/officeart/2005/8/layout/bProcess3"/>
    <dgm:cxn modelId="{B8B3396E-EB88-1C46-9940-AE9BDD3F2ED7}" type="presParOf" srcId="{AA60C4B1-10C8-CF49-B30B-EB9EBE65A485}" destId="{8E3CB6A2-79BF-1E45-9484-AD6A211632B2}" srcOrd="4" destOrd="0" presId="urn:microsoft.com/office/officeart/2005/8/layout/bProcess3"/>
    <dgm:cxn modelId="{99D7E6D1-92C8-2C42-B7FA-A0775DC9C63A}" type="presParOf" srcId="{AA60C4B1-10C8-CF49-B30B-EB9EBE65A485}" destId="{CAB0B179-EBEC-CE47-A3A7-0290E8B7B20C}" srcOrd="5" destOrd="0" presId="urn:microsoft.com/office/officeart/2005/8/layout/bProcess3"/>
    <dgm:cxn modelId="{0A0ECDD8-C609-3744-AD6E-887B325900C8}" type="presParOf" srcId="{CAB0B179-EBEC-CE47-A3A7-0290E8B7B20C}" destId="{D153DC3D-5E98-5646-98BC-F390B48384B6}" srcOrd="0" destOrd="0" presId="urn:microsoft.com/office/officeart/2005/8/layout/bProcess3"/>
    <dgm:cxn modelId="{F5B415E4-1772-FA48-9434-C413DC894079}" type="presParOf" srcId="{AA60C4B1-10C8-CF49-B30B-EB9EBE65A485}" destId="{038C85D0-D0F6-664F-A029-F2ACDD801644}" srcOrd="6" destOrd="0" presId="urn:microsoft.com/office/officeart/2005/8/layout/bProcess3"/>
    <dgm:cxn modelId="{C0A17632-A448-E34E-B1C8-C81C8BE5DE8D}" type="presParOf" srcId="{AA60C4B1-10C8-CF49-B30B-EB9EBE65A485}" destId="{0D56AC06-6904-8945-998F-64CEDAB3B1DA}" srcOrd="7" destOrd="0" presId="urn:microsoft.com/office/officeart/2005/8/layout/bProcess3"/>
    <dgm:cxn modelId="{C6CB3020-D15E-8749-A826-5C94D0F18AEF}" type="presParOf" srcId="{0D56AC06-6904-8945-998F-64CEDAB3B1DA}" destId="{C9FAC7B5-9E7F-5D4B-B199-3472BFA1C5AC}" srcOrd="0" destOrd="0" presId="urn:microsoft.com/office/officeart/2005/8/layout/bProcess3"/>
    <dgm:cxn modelId="{4E794FFC-983E-A941-B6F9-18881079F22A}" type="presParOf" srcId="{AA60C4B1-10C8-CF49-B30B-EB9EBE65A485}" destId="{699CDA98-2FA9-CF40-A613-F652293318EB}" srcOrd="8" destOrd="0" presId="urn:microsoft.com/office/officeart/2005/8/layout/bProcess3"/>
    <dgm:cxn modelId="{4A4C6EA8-C998-6049-A12A-36F2B5800D62}" type="presParOf" srcId="{AA60C4B1-10C8-CF49-B30B-EB9EBE65A485}" destId="{A83B7875-CDF6-DC43-9199-F4E18D41EE32}" srcOrd="9" destOrd="0" presId="urn:microsoft.com/office/officeart/2005/8/layout/bProcess3"/>
    <dgm:cxn modelId="{7A16E9BA-BB78-F84C-899A-C887DC9D357D}" type="presParOf" srcId="{A83B7875-CDF6-DC43-9199-F4E18D41EE32}" destId="{9E9A1B15-257E-6F46-903E-4604556F7B93}" srcOrd="0" destOrd="0" presId="urn:microsoft.com/office/officeart/2005/8/layout/bProcess3"/>
    <dgm:cxn modelId="{DCD49278-95DC-9746-A6C5-C72572ED6C69}" type="presParOf" srcId="{AA60C4B1-10C8-CF49-B30B-EB9EBE65A485}" destId="{C74D8017-FC0F-3D49-9FC1-E14FEC5B523D}" srcOrd="10" destOrd="0" presId="urn:microsoft.com/office/officeart/2005/8/layout/bProcess3"/>
    <dgm:cxn modelId="{E0CD0F33-9437-8A40-89A1-2CC88D5EDB9C}" type="presParOf" srcId="{AA60C4B1-10C8-CF49-B30B-EB9EBE65A485}" destId="{5D04E75E-A997-244E-ACCD-0B03A41C4EDB}" srcOrd="11" destOrd="0" presId="urn:microsoft.com/office/officeart/2005/8/layout/bProcess3"/>
    <dgm:cxn modelId="{A9964231-0718-0F42-BF62-1D6F0E739B2A}" type="presParOf" srcId="{5D04E75E-A997-244E-ACCD-0B03A41C4EDB}" destId="{81BE9AB2-FA7B-7649-A0C7-754DA0B8484C}" srcOrd="0" destOrd="0" presId="urn:microsoft.com/office/officeart/2005/8/layout/bProcess3"/>
    <dgm:cxn modelId="{504E96B8-453B-3644-9AAA-C2611C6592DB}" type="presParOf" srcId="{AA60C4B1-10C8-CF49-B30B-EB9EBE65A485}" destId="{92193554-AAB3-6D47-A286-28A226FA9301}" srcOrd="12" destOrd="0" presId="urn:microsoft.com/office/officeart/2005/8/layout/bProcess3"/>
    <dgm:cxn modelId="{DFC28130-8D9D-0449-9BDE-D01E0237D3AB}" type="presParOf" srcId="{AA60C4B1-10C8-CF49-B30B-EB9EBE65A485}" destId="{62556AA7-499E-F041-A704-2B3F30935C81}" srcOrd="13" destOrd="0" presId="urn:microsoft.com/office/officeart/2005/8/layout/bProcess3"/>
    <dgm:cxn modelId="{F6D19259-7EEE-FB4F-A388-A9BBF7487E18}" type="presParOf" srcId="{62556AA7-499E-F041-A704-2B3F30935C81}" destId="{3DD3B93F-64E7-2A48-960F-24ACC8BC1DD4}" srcOrd="0" destOrd="0" presId="urn:microsoft.com/office/officeart/2005/8/layout/bProcess3"/>
    <dgm:cxn modelId="{5EEBCA21-DFDC-1D45-83FA-DB72DFBE9BA4}" type="presParOf" srcId="{AA60C4B1-10C8-CF49-B30B-EB9EBE65A485}" destId="{EE5889D7-9A0D-174C-B741-E6FA4450EAF9}" srcOrd="14" destOrd="0" presId="urn:microsoft.com/office/officeart/2005/8/layout/bProcess3"/>
    <dgm:cxn modelId="{A972CD78-3E3E-FB43-B350-70AEAAE356AF}" type="presParOf" srcId="{AA60C4B1-10C8-CF49-B30B-EB9EBE65A485}" destId="{3B08D587-644D-4D47-9090-0C39173BCA20}" srcOrd="15" destOrd="0" presId="urn:microsoft.com/office/officeart/2005/8/layout/bProcess3"/>
    <dgm:cxn modelId="{1C03AE14-0D6F-C942-96EC-846D29E79936}" type="presParOf" srcId="{3B08D587-644D-4D47-9090-0C39173BCA20}" destId="{33B57FF6-788F-DC4A-9B87-CC30675B39CC}" srcOrd="0" destOrd="0" presId="urn:microsoft.com/office/officeart/2005/8/layout/bProcess3"/>
    <dgm:cxn modelId="{C0A560C8-FCAD-A54E-96EA-636CAF2EB227}" type="presParOf" srcId="{AA60C4B1-10C8-CF49-B30B-EB9EBE65A485}" destId="{9A0CD3D8-A662-9E45-8635-D6D647A5B0CC}" srcOrd="16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A04991-70CB-564E-BAFE-C2812B29AADF}">
      <dsp:nvSpPr>
        <dsp:cNvPr id="0" name=""/>
        <dsp:cNvSpPr/>
      </dsp:nvSpPr>
      <dsp:spPr>
        <a:xfrm>
          <a:off x="2037129" y="464529"/>
          <a:ext cx="35952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59520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200" kern="1200"/>
        </a:p>
      </dsp:txBody>
      <dsp:txXfrm>
        <a:off x="2207136" y="508298"/>
        <a:ext cx="19506" cy="3901"/>
      </dsp:txXfrm>
    </dsp:sp>
    <dsp:sp modelId="{DE038F18-3501-AF49-B918-1651886517A3}">
      <dsp:nvSpPr>
        <dsp:cNvPr id="0" name=""/>
        <dsp:cNvSpPr/>
      </dsp:nvSpPr>
      <dsp:spPr>
        <a:xfrm>
          <a:off x="342755" y="1397"/>
          <a:ext cx="1696174" cy="101770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b="1" i="1" kern="1200" dirty="0"/>
            <a:t>Request for course in response to lockdown</a:t>
          </a:r>
        </a:p>
      </dsp:txBody>
      <dsp:txXfrm>
        <a:off x="342755" y="1397"/>
        <a:ext cx="1696174" cy="1017704"/>
      </dsp:txXfrm>
    </dsp:sp>
    <dsp:sp modelId="{FAFF2C36-F977-5E44-BC6A-89D597F6EFCF}">
      <dsp:nvSpPr>
        <dsp:cNvPr id="0" name=""/>
        <dsp:cNvSpPr/>
      </dsp:nvSpPr>
      <dsp:spPr>
        <a:xfrm>
          <a:off x="4123423" y="464529"/>
          <a:ext cx="35952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59520" y="45720"/>
              </a:lnTo>
            </a:path>
          </a:pathLst>
        </a:custGeom>
        <a:noFill/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200" kern="1200"/>
        </a:p>
      </dsp:txBody>
      <dsp:txXfrm>
        <a:off x="4293430" y="508298"/>
        <a:ext cx="19506" cy="3901"/>
      </dsp:txXfrm>
    </dsp:sp>
    <dsp:sp modelId="{E30E45ED-ACE9-1644-BE58-03CC0E0C49BC}">
      <dsp:nvSpPr>
        <dsp:cNvPr id="0" name=""/>
        <dsp:cNvSpPr/>
      </dsp:nvSpPr>
      <dsp:spPr>
        <a:xfrm>
          <a:off x="2429049" y="1397"/>
          <a:ext cx="1696174" cy="101770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/>
            <a:t>Initial discussion with Canon and setup of course</a:t>
          </a:r>
        </a:p>
      </dsp:txBody>
      <dsp:txXfrm>
        <a:off x="2429049" y="1397"/>
        <a:ext cx="1696174" cy="1017704"/>
      </dsp:txXfrm>
    </dsp:sp>
    <dsp:sp modelId="{CAB0B179-EBEC-CE47-A3A7-0290E8B7B20C}">
      <dsp:nvSpPr>
        <dsp:cNvPr id="0" name=""/>
        <dsp:cNvSpPr/>
      </dsp:nvSpPr>
      <dsp:spPr>
        <a:xfrm>
          <a:off x="1190842" y="1017301"/>
          <a:ext cx="4172588" cy="359520"/>
        </a:xfrm>
        <a:custGeom>
          <a:avLst/>
          <a:gdLst/>
          <a:ahLst/>
          <a:cxnLst/>
          <a:rect l="0" t="0" r="0" b="0"/>
          <a:pathLst>
            <a:path>
              <a:moveTo>
                <a:pt x="4172588" y="0"/>
              </a:moveTo>
              <a:lnTo>
                <a:pt x="4172588" y="196860"/>
              </a:lnTo>
              <a:lnTo>
                <a:pt x="0" y="196860"/>
              </a:lnTo>
              <a:lnTo>
                <a:pt x="0" y="359520"/>
              </a:lnTo>
            </a:path>
          </a:pathLst>
        </a:custGeom>
        <a:noFill/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200" kern="1200"/>
        </a:p>
      </dsp:txBody>
      <dsp:txXfrm>
        <a:off x="3172366" y="1195111"/>
        <a:ext cx="209539" cy="3901"/>
      </dsp:txXfrm>
    </dsp:sp>
    <dsp:sp modelId="{8E3CB6A2-79BF-1E45-9484-AD6A211632B2}">
      <dsp:nvSpPr>
        <dsp:cNvPr id="0" name=""/>
        <dsp:cNvSpPr/>
      </dsp:nvSpPr>
      <dsp:spPr>
        <a:xfrm>
          <a:off x="4515343" y="1397"/>
          <a:ext cx="1696174" cy="101770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b="1" i="1" u="none" kern="1200" dirty="0"/>
            <a:t>Selection of disease of interest</a:t>
          </a:r>
        </a:p>
      </dsp:txBody>
      <dsp:txXfrm>
        <a:off x="4515343" y="1397"/>
        <a:ext cx="1696174" cy="1017704"/>
      </dsp:txXfrm>
    </dsp:sp>
    <dsp:sp modelId="{0D56AC06-6904-8945-998F-64CEDAB3B1DA}">
      <dsp:nvSpPr>
        <dsp:cNvPr id="0" name=""/>
        <dsp:cNvSpPr/>
      </dsp:nvSpPr>
      <dsp:spPr>
        <a:xfrm>
          <a:off x="2037129" y="1872353"/>
          <a:ext cx="35952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59520" y="45720"/>
              </a:lnTo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200" kern="1200"/>
        </a:p>
      </dsp:txBody>
      <dsp:txXfrm>
        <a:off x="2207136" y="1916123"/>
        <a:ext cx="19506" cy="3901"/>
      </dsp:txXfrm>
    </dsp:sp>
    <dsp:sp modelId="{038C85D0-D0F6-664F-A029-F2ACDD801644}">
      <dsp:nvSpPr>
        <dsp:cNvPr id="0" name=""/>
        <dsp:cNvSpPr/>
      </dsp:nvSpPr>
      <dsp:spPr>
        <a:xfrm>
          <a:off x="342755" y="1409221"/>
          <a:ext cx="1696174" cy="1017704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/>
            <a:t>Preliminary investigation in subject of interest</a:t>
          </a:r>
        </a:p>
      </dsp:txBody>
      <dsp:txXfrm>
        <a:off x="342755" y="1409221"/>
        <a:ext cx="1696174" cy="1017704"/>
      </dsp:txXfrm>
    </dsp:sp>
    <dsp:sp modelId="{A83B7875-CDF6-DC43-9199-F4E18D41EE32}">
      <dsp:nvSpPr>
        <dsp:cNvPr id="0" name=""/>
        <dsp:cNvSpPr/>
      </dsp:nvSpPr>
      <dsp:spPr>
        <a:xfrm>
          <a:off x="4123423" y="1872353"/>
          <a:ext cx="35952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59520" y="45720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200" kern="1200"/>
        </a:p>
      </dsp:txBody>
      <dsp:txXfrm>
        <a:off x="4293430" y="1916123"/>
        <a:ext cx="19506" cy="3901"/>
      </dsp:txXfrm>
    </dsp:sp>
    <dsp:sp modelId="{699CDA98-2FA9-CF40-A613-F652293318EB}">
      <dsp:nvSpPr>
        <dsp:cNvPr id="0" name=""/>
        <dsp:cNvSpPr/>
      </dsp:nvSpPr>
      <dsp:spPr>
        <a:xfrm>
          <a:off x="2429049" y="1409221"/>
          <a:ext cx="1696174" cy="1017704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/>
            <a:t>Interim feedback</a:t>
          </a:r>
        </a:p>
      </dsp:txBody>
      <dsp:txXfrm>
        <a:off x="2429049" y="1409221"/>
        <a:ext cx="1696174" cy="1017704"/>
      </dsp:txXfrm>
    </dsp:sp>
    <dsp:sp modelId="{5D04E75E-A997-244E-ACCD-0B03A41C4EDB}">
      <dsp:nvSpPr>
        <dsp:cNvPr id="0" name=""/>
        <dsp:cNvSpPr/>
      </dsp:nvSpPr>
      <dsp:spPr>
        <a:xfrm>
          <a:off x="1190842" y="2425126"/>
          <a:ext cx="4172588" cy="359520"/>
        </a:xfrm>
        <a:custGeom>
          <a:avLst/>
          <a:gdLst/>
          <a:ahLst/>
          <a:cxnLst/>
          <a:rect l="0" t="0" r="0" b="0"/>
          <a:pathLst>
            <a:path>
              <a:moveTo>
                <a:pt x="4172588" y="0"/>
              </a:moveTo>
              <a:lnTo>
                <a:pt x="4172588" y="196860"/>
              </a:lnTo>
              <a:lnTo>
                <a:pt x="0" y="196860"/>
              </a:lnTo>
              <a:lnTo>
                <a:pt x="0" y="3595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200" kern="1200"/>
        </a:p>
      </dsp:txBody>
      <dsp:txXfrm>
        <a:off x="3172366" y="2602935"/>
        <a:ext cx="209539" cy="3901"/>
      </dsp:txXfrm>
    </dsp:sp>
    <dsp:sp modelId="{C74D8017-FC0F-3D49-9FC1-E14FEC5B523D}">
      <dsp:nvSpPr>
        <dsp:cNvPr id="0" name=""/>
        <dsp:cNvSpPr/>
      </dsp:nvSpPr>
      <dsp:spPr>
        <a:xfrm>
          <a:off x="4515343" y="1409221"/>
          <a:ext cx="1696174" cy="101770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/>
            <a:t>Developed final proposals</a:t>
          </a:r>
        </a:p>
      </dsp:txBody>
      <dsp:txXfrm>
        <a:off x="4515343" y="1409221"/>
        <a:ext cx="1696174" cy="1017704"/>
      </dsp:txXfrm>
    </dsp:sp>
    <dsp:sp modelId="{62556AA7-499E-F041-A704-2B3F30935C81}">
      <dsp:nvSpPr>
        <dsp:cNvPr id="0" name=""/>
        <dsp:cNvSpPr/>
      </dsp:nvSpPr>
      <dsp:spPr>
        <a:xfrm>
          <a:off x="2037129" y="3280178"/>
          <a:ext cx="35952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59520" y="45720"/>
              </a:lnTo>
            </a:path>
          </a:pathLst>
        </a:custGeom>
        <a:noFill/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200" kern="1200"/>
        </a:p>
      </dsp:txBody>
      <dsp:txXfrm>
        <a:off x="2207136" y="3323947"/>
        <a:ext cx="19506" cy="3901"/>
      </dsp:txXfrm>
    </dsp:sp>
    <dsp:sp modelId="{92193554-AAB3-6D47-A286-28A226FA9301}">
      <dsp:nvSpPr>
        <dsp:cNvPr id="0" name=""/>
        <dsp:cNvSpPr/>
      </dsp:nvSpPr>
      <dsp:spPr>
        <a:xfrm>
          <a:off x="342755" y="2817046"/>
          <a:ext cx="1696174" cy="101770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/>
            <a:t>Present final solutions to Canon</a:t>
          </a:r>
        </a:p>
      </dsp:txBody>
      <dsp:txXfrm>
        <a:off x="342755" y="2817046"/>
        <a:ext cx="1696174" cy="1017704"/>
      </dsp:txXfrm>
    </dsp:sp>
    <dsp:sp modelId="{3B08D587-644D-4D47-9090-0C39173BCA20}">
      <dsp:nvSpPr>
        <dsp:cNvPr id="0" name=""/>
        <dsp:cNvSpPr/>
      </dsp:nvSpPr>
      <dsp:spPr>
        <a:xfrm>
          <a:off x="4123423" y="3280178"/>
          <a:ext cx="35952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59520" y="45720"/>
              </a:lnTo>
            </a:path>
          </a:pathLst>
        </a:custGeom>
        <a:noFill/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4293430" y="3323947"/>
        <a:ext cx="19506" cy="3901"/>
      </dsp:txXfrm>
    </dsp:sp>
    <dsp:sp modelId="{EE5889D7-9A0D-174C-B741-E6FA4450EAF9}">
      <dsp:nvSpPr>
        <dsp:cNvPr id="0" name=""/>
        <dsp:cNvSpPr/>
      </dsp:nvSpPr>
      <dsp:spPr>
        <a:xfrm>
          <a:off x="2429049" y="2817046"/>
          <a:ext cx="1696174" cy="101770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/>
            <a:t>Self evaluation assessment</a:t>
          </a:r>
        </a:p>
      </dsp:txBody>
      <dsp:txXfrm>
        <a:off x="2429049" y="2817046"/>
        <a:ext cx="1696174" cy="1017704"/>
      </dsp:txXfrm>
    </dsp:sp>
    <dsp:sp modelId="{9A0CD3D8-A662-9E45-8635-D6D647A5B0CC}">
      <dsp:nvSpPr>
        <dsp:cNvPr id="0" name=""/>
        <dsp:cNvSpPr/>
      </dsp:nvSpPr>
      <dsp:spPr>
        <a:xfrm>
          <a:off x="4515343" y="2817046"/>
          <a:ext cx="1696174" cy="1017704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/>
            <a:t>Completion of course</a:t>
          </a:r>
        </a:p>
      </dsp:txBody>
      <dsp:txXfrm>
        <a:off x="4515343" y="2817046"/>
        <a:ext cx="1696174" cy="10177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08FBD4-B386-4C85-A32C-7C213F5B73EE}" type="datetimeFigureOut">
              <a:rPr lang="en-GB" smtClean="0"/>
              <a:t>17/06/2021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C3A7DE-51BD-42E1-B553-36ABC89F55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47177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JEAN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this case study we outline our experience of co-designing a new Student-led Individually Created Course (SLICC), in close collaboration with an industry partner, and a cohort of PhD students to develop innovative solutions to key future healthcare problems. and the SLICC was developed and delivered virtually during the lockdown in Spring 2020.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Placement</a:t>
            </a:r>
            <a:r>
              <a:rPr lang="en-GB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as part of taught programme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3A7DE-51BD-42E1-B553-36ABC89F55F7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70745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LAYLA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3A7DE-51BD-42E1-B553-36ABC89F55F7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72687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LAYLA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3A7DE-51BD-42E1-B553-36ABC89F55F7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99399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KIRSTY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3A7DE-51BD-42E1-B553-36ABC89F55F7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29972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FUMI</a:t>
            </a:r>
          </a:p>
          <a:p>
            <a:endParaRPr lang="en-GB" dirty="0" smtClean="0"/>
          </a:p>
          <a:p>
            <a:r>
              <a:rPr lang="en-GB" dirty="0" smtClean="0"/>
              <a:t>The students’ learning experiences were transformative in nature, individually and collectively – </a:t>
            </a:r>
            <a:r>
              <a:rPr lang="en-GB" i="1" dirty="0" smtClean="0"/>
              <a:t>all happened during the lockdown</a:t>
            </a:r>
            <a:r>
              <a:rPr lang="en-GB" dirty="0" smtClean="0"/>
              <a:t>.</a:t>
            </a:r>
          </a:p>
          <a:p>
            <a:r>
              <a:rPr lang="en-GB" dirty="0" smtClean="0"/>
              <a:t>the SLICC format can be flexible and agile, providing a fully online mode of learning with external partners capable of addressing wicked problems. </a:t>
            </a:r>
          </a:p>
          <a:p>
            <a:r>
              <a:rPr lang="en-GB" dirty="0" smtClean="0"/>
              <a:t>the SLICC mechanism combined with the RDF empowered the students to recognise their own experiential learning with respect to developing as a researcher.</a:t>
            </a:r>
          </a:p>
          <a:p>
            <a:r>
              <a:rPr lang="en-GB" dirty="0" smtClean="0"/>
              <a:t>It could be adapted to look at evaluating work placements, capstone projects and students’ consultancy projects in many other settings (e.g. CDTs, other PhD and Research Master’s programmes).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(SLICC) is a reflective learning and assessment framework using an e-portfolio and providing academic credit for experiential learning. Students define their own learning experience and outcomes, with a clear structure supported from the outset by their SLICC tutor (Riley et al., 2017).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3A7DE-51BD-42E1-B553-36ABC89F55F7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42322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FUMI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3A7DE-51BD-42E1-B553-36ABC89F55F7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53444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66965-A765-437B-BF8B-B6A75BBC3D59}" type="datetimeFigureOut">
              <a:rPr lang="en-GB" smtClean="0"/>
              <a:t>17/06/2021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7376B-AE3D-48A4-92E2-097F4A066F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71566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66965-A765-437B-BF8B-B6A75BBC3D59}" type="datetimeFigureOut">
              <a:rPr lang="en-GB" smtClean="0"/>
              <a:t>17/06/2021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7376B-AE3D-48A4-92E2-097F4A066F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70117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66965-A765-437B-BF8B-B6A75BBC3D59}" type="datetimeFigureOut">
              <a:rPr lang="en-GB" smtClean="0"/>
              <a:t>17/06/2021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7376B-AE3D-48A4-92E2-097F4A066F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9361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66965-A765-437B-BF8B-B6A75BBC3D59}" type="datetimeFigureOut">
              <a:rPr lang="en-GB" smtClean="0"/>
              <a:t>17/06/2021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7376B-AE3D-48A4-92E2-097F4A066F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0931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66965-A765-437B-BF8B-B6A75BBC3D59}" type="datetimeFigureOut">
              <a:rPr lang="en-GB" smtClean="0"/>
              <a:t>17/06/2021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7376B-AE3D-48A4-92E2-097F4A066F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35169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66965-A765-437B-BF8B-B6A75BBC3D59}" type="datetimeFigureOut">
              <a:rPr lang="en-GB" smtClean="0"/>
              <a:t>17/06/2021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7376B-AE3D-48A4-92E2-097F4A066F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74080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66965-A765-437B-BF8B-B6A75BBC3D59}" type="datetimeFigureOut">
              <a:rPr lang="en-GB" smtClean="0"/>
              <a:t>17/06/2021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7376B-AE3D-48A4-92E2-097F4A066F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88897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66965-A765-437B-BF8B-B6A75BBC3D59}" type="datetimeFigureOut">
              <a:rPr lang="en-GB" smtClean="0"/>
              <a:t>17/06/2021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7376B-AE3D-48A4-92E2-097F4A066F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44076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66965-A765-437B-BF8B-B6A75BBC3D59}" type="datetimeFigureOut">
              <a:rPr lang="en-GB" smtClean="0"/>
              <a:t>17/06/2021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7376B-AE3D-48A4-92E2-097F4A066F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3253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66965-A765-437B-BF8B-B6A75BBC3D59}" type="datetimeFigureOut">
              <a:rPr lang="en-GB" smtClean="0"/>
              <a:t>17/06/2021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7376B-AE3D-48A4-92E2-097F4A066F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27912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66965-A765-437B-BF8B-B6A75BBC3D59}" type="datetimeFigureOut">
              <a:rPr lang="en-GB" smtClean="0"/>
              <a:t>17/06/2021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7376B-AE3D-48A4-92E2-097F4A066F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6207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E66965-A765-437B-BF8B-B6A75BBC3D59}" type="datetimeFigureOut">
              <a:rPr lang="en-GB" smtClean="0"/>
              <a:t>17/06/2021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A7376B-AE3D-48A4-92E2-097F4A066F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4329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image" Target="../media/image2.emf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jpe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emf"/><Relationship Id="rId11" Type="http://schemas.openxmlformats.org/officeDocument/2006/relationships/image" Target="../media/image9.jpeg"/><Relationship Id="rId5" Type="http://schemas.openxmlformats.org/officeDocument/2006/relationships/image" Target="../media/image3.png"/><Relationship Id="rId10" Type="http://schemas.openxmlformats.org/officeDocument/2006/relationships/image" Target="../media/image8.jpg"/><Relationship Id="rId4" Type="http://schemas.openxmlformats.org/officeDocument/2006/relationships/image" Target="../media/image2.emf"/><Relationship Id="rId9" Type="http://schemas.openxmlformats.org/officeDocument/2006/relationships/image" Target="../media/image7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13" Type="http://schemas.openxmlformats.org/officeDocument/2006/relationships/image" Target="../media/image5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4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3.png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2.emf"/><Relationship Id="rId4" Type="http://schemas.openxmlformats.org/officeDocument/2006/relationships/diagramLayout" Target="../diagrams/layout1.xml"/><Relationship Id="rId9" Type="http://schemas.openxmlformats.org/officeDocument/2006/relationships/image" Target="../media/image1.png"/><Relationship Id="rId1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3" Type="http://schemas.openxmlformats.org/officeDocument/2006/relationships/image" Target="../media/image12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emf"/><Relationship Id="rId5" Type="http://schemas.openxmlformats.org/officeDocument/2006/relationships/image" Target="../media/image1.png"/><Relationship Id="rId10" Type="http://schemas.openxmlformats.org/officeDocument/2006/relationships/image" Target="../media/image6.jpeg"/><Relationship Id="rId4" Type="http://schemas.openxmlformats.org/officeDocument/2006/relationships/image" Target="../media/image7.emf"/><Relationship Id="rId9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3" Type="http://schemas.openxmlformats.org/officeDocument/2006/relationships/image" Target="../media/image13.jpe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emf"/><Relationship Id="rId5" Type="http://schemas.openxmlformats.org/officeDocument/2006/relationships/image" Target="../media/image1.png"/><Relationship Id="rId10" Type="http://schemas.openxmlformats.org/officeDocument/2006/relationships/image" Target="../media/image6.jpeg"/><Relationship Id="rId4" Type="http://schemas.openxmlformats.org/officeDocument/2006/relationships/image" Target="../media/image7.emf"/><Relationship Id="rId9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7.emf"/><Relationship Id="rId7" Type="http://schemas.openxmlformats.org/officeDocument/2006/relationships/image" Target="../media/image4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emf"/><Relationship Id="rId4" Type="http://schemas.openxmlformats.org/officeDocument/2006/relationships/image" Target="../media/image1.png"/><Relationship Id="rId9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7.emf"/><Relationship Id="rId7" Type="http://schemas.openxmlformats.org/officeDocument/2006/relationships/image" Target="../media/image4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emf"/><Relationship Id="rId4" Type="http://schemas.openxmlformats.org/officeDocument/2006/relationships/image" Target="../media/image1.png"/><Relationship Id="rId9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-18318"/>
            <a:ext cx="12422909" cy="4461021"/>
          </a:xfrm>
        </p:spPr>
        <p:txBody>
          <a:bodyPr>
            <a:normAutofit fontScale="90000"/>
          </a:bodyPr>
          <a:lstStyle/>
          <a:p>
            <a:r>
              <a:rPr lang="en-GB" dirty="0"/>
              <a:t/>
            </a:r>
            <a:br>
              <a:rPr lang="en-GB" dirty="0"/>
            </a:br>
            <a:r>
              <a:rPr lang="en-GB" dirty="0"/>
              <a:t> 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/>
              <a:t/>
            </a:r>
            <a:br>
              <a:rPr lang="en-GB" dirty="0"/>
            </a:br>
            <a:r>
              <a:rPr lang="en-US" sz="4400" b="1" dirty="0" smtClean="0"/>
              <a:t>Using Student-led </a:t>
            </a:r>
            <a:r>
              <a:rPr lang="en-US" sz="4400" b="1" dirty="0"/>
              <a:t>Individually Created </a:t>
            </a:r>
            <a:r>
              <a:rPr lang="en-US" sz="4400" b="1" dirty="0" smtClean="0"/>
              <a:t>Course &amp; </a:t>
            </a:r>
            <a:br>
              <a:rPr lang="en-US" sz="4400" b="1" dirty="0" smtClean="0"/>
            </a:br>
            <a:r>
              <a:rPr lang="en-US" sz="4400" b="1" dirty="0" smtClean="0"/>
              <a:t>Researcher </a:t>
            </a:r>
            <a:r>
              <a:rPr lang="en-US" sz="4400" b="1" dirty="0"/>
              <a:t>Development </a:t>
            </a:r>
            <a:r>
              <a:rPr lang="en-US" sz="4400" b="1" dirty="0" smtClean="0"/>
              <a:t>Framework </a:t>
            </a:r>
            <a:r>
              <a:rPr lang="en-US" sz="4400" b="1" dirty="0"/>
              <a:t>to capture the experiential learning of a cohort of interdisciplinary PhD students on an industry project.</a:t>
            </a:r>
            <a:r>
              <a:rPr lang="en-GB" sz="4400" dirty="0"/>
              <a:t>	</a:t>
            </a:r>
            <a:br>
              <a:rPr lang="en-GB" sz="4400" dirty="0"/>
            </a:br>
            <a:r>
              <a:rPr lang="en-GB" sz="4400" dirty="0"/>
              <a:t>	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4129" y="4091566"/>
            <a:ext cx="10913805" cy="1461699"/>
          </a:xfrm>
        </p:spPr>
        <p:txBody>
          <a:bodyPr>
            <a:normAutofit/>
          </a:bodyPr>
          <a:lstStyle/>
          <a:p>
            <a:endParaRPr lang="en-GB" b="1" dirty="0" smtClean="0"/>
          </a:p>
          <a:p>
            <a:r>
              <a:rPr lang="en-GB" b="1" dirty="0" smtClean="0"/>
              <a:t>Layla Mathieson, </a:t>
            </a:r>
            <a:r>
              <a:rPr lang="en-GB" b="1" dirty="0"/>
              <a:t>Fumi </a:t>
            </a:r>
            <a:r>
              <a:rPr lang="en-GB" b="1" dirty="0" smtClean="0"/>
              <a:t>Kitagawa, Jean O'Donoghue</a:t>
            </a:r>
            <a:r>
              <a:rPr lang="en-GB" dirty="0"/>
              <a:t> </a:t>
            </a:r>
            <a:r>
              <a:rPr lang="en-GB" dirty="0" smtClean="0"/>
              <a:t>(</a:t>
            </a:r>
            <a:r>
              <a:rPr lang="en-GB" dirty="0"/>
              <a:t>University of </a:t>
            </a:r>
            <a:r>
              <a:rPr lang="en-GB" dirty="0" smtClean="0"/>
              <a:t>Edinburgh) </a:t>
            </a:r>
          </a:p>
          <a:p>
            <a:pPr algn="l"/>
            <a:r>
              <a:rPr lang="en-GB" b="1" dirty="0"/>
              <a:t> </a:t>
            </a:r>
            <a:r>
              <a:rPr lang="en-GB" b="1" dirty="0" smtClean="0"/>
              <a:t>       Kirsty Ross </a:t>
            </a:r>
            <a:r>
              <a:rPr lang="en-GB" dirty="0" smtClean="0"/>
              <a:t>(University of Strathclyde)</a:t>
            </a:r>
            <a:endParaRPr lang="en-GB" dirty="0"/>
          </a:p>
        </p:txBody>
      </p:sp>
      <p:grpSp>
        <p:nvGrpSpPr>
          <p:cNvPr id="6" name="Group 5"/>
          <p:cNvGrpSpPr/>
          <p:nvPr/>
        </p:nvGrpSpPr>
        <p:grpSpPr>
          <a:xfrm>
            <a:off x="332029" y="5900908"/>
            <a:ext cx="11527943" cy="720000"/>
            <a:chOff x="265621" y="5933351"/>
            <a:chExt cx="11527943" cy="720000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043270" y="5940487"/>
              <a:ext cx="2231010" cy="705728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35716F38-5FD4-4AD7-8962-F85B9F9060D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74602" y="5933351"/>
              <a:ext cx="1018962" cy="720000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01350" y="5933351"/>
              <a:ext cx="3138877" cy="720000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C886B2D1-B42E-4CE9-8E1A-4EF42BA0173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65621" y="5933351"/>
              <a:ext cx="735408" cy="720000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0548" y="5933351"/>
              <a:ext cx="2402401" cy="720000"/>
            </a:xfrm>
            <a:prstGeom prst="rect">
              <a:avLst/>
            </a:prstGeom>
          </p:spPr>
        </p:pic>
      </p:grpSp>
      <p:grpSp>
        <p:nvGrpSpPr>
          <p:cNvPr id="7" name="Group 6"/>
          <p:cNvGrpSpPr/>
          <p:nvPr/>
        </p:nvGrpSpPr>
        <p:grpSpPr>
          <a:xfrm>
            <a:off x="7102064" y="313756"/>
            <a:ext cx="4899660" cy="914670"/>
            <a:chOff x="7102064" y="313756"/>
            <a:chExt cx="4899660" cy="91467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21619" y="313756"/>
              <a:ext cx="2792615" cy="684000"/>
            </a:xfrm>
            <a:prstGeom prst="rect">
              <a:avLst/>
            </a:prstGeom>
          </p:spPr>
        </p:pic>
        <p:sp>
          <p:nvSpPr>
            <p:cNvPr id="17" name="Text Box 2"/>
            <p:cNvSpPr txBox="1">
              <a:spLocks noChangeArrowheads="1"/>
            </p:cNvSpPr>
            <p:nvPr/>
          </p:nvSpPr>
          <p:spPr bwMode="auto">
            <a:xfrm>
              <a:off x="7102064" y="909656"/>
              <a:ext cx="4899660" cy="31877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en-GB" sz="1000" b="1" dirty="0">
                  <a:solidFill>
                    <a:srgbClr val="27775D"/>
                  </a:solidFill>
                  <a:effectLst/>
                  <a:latin typeface="Arial" panose="020B0604020202020204" pitchFamily="34" charset="0"/>
                  <a:ea typeface="Arial Unicode MS"/>
                  <a:cs typeface="Times New Roman" panose="02020603050405020304" pitchFamily="18" charset="0"/>
                </a:rPr>
                <a:t>The EPSRC and MRC Centre for Doctoral Training in Optical Medical Imaging</a:t>
              </a:r>
              <a:endParaRPr lang="en-GB" sz="1100" dirty="0">
                <a:solidFill>
                  <a:srgbClr val="27775D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8" name="Picture 1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4850" y="313756"/>
            <a:ext cx="1744198" cy="6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732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52278" y="1228426"/>
            <a:ext cx="4649446" cy="432594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b="1" dirty="0" smtClean="0"/>
          </a:p>
          <a:p>
            <a:pPr marL="0" indent="0">
              <a:buNone/>
            </a:pPr>
            <a:r>
              <a:rPr lang="en-GB" dirty="0" smtClean="0"/>
              <a:t>The EPSRC and MRC CDT in Optical Medical Imaging </a:t>
            </a:r>
          </a:p>
          <a:p>
            <a:pPr marL="0" indent="0">
              <a:buNone/>
            </a:pPr>
            <a:endParaRPr lang="en-GB" dirty="0" smtClean="0"/>
          </a:p>
          <a:p>
            <a:r>
              <a:rPr lang="en-GB" dirty="0" smtClean="0"/>
              <a:t>Interdisciplinary research</a:t>
            </a:r>
          </a:p>
          <a:p>
            <a:endParaRPr lang="en-GB" dirty="0" smtClean="0"/>
          </a:p>
          <a:p>
            <a:r>
              <a:rPr lang="en-GB" dirty="0" smtClean="0"/>
              <a:t>Healthcare Innovation </a:t>
            </a:r>
            <a:r>
              <a:rPr lang="en-GB" dirty="0"/>
              <a:t>and </a:t>
            </a:r>
            <a:r>
              <a:rPr lang="en-GB" dirty="0" smtClean="0"/>
              <a:t>Entrepreneurship.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332029" y="5900908"/>
            <a:ext cx="11527943" cy="720000"/>
            <a:chOff x="265621" y="5933351"/>
            <a:chExt cx="11527943" cy="720000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043270" y="5940487"/>
              <a:ext cx="2231010" cy="705728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35716F38-5FD4-4AD7-8962-F85B9F9060D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774602" y="5933351"/>
              <a:ext cx="1018962" cy="720000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501350" y="5933351"/>
              <a:ext cx="3138877" cy="720000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C886B2D1-B42E-4CE9-8E1A-4EF42BA0173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65621" y="5933351"/>
              <a:ext cx="735408" cy="720000"/>
            </a:xfrm>
            <a:prstGeom prst="rect">
              <a:avLst/>
            </a:prstGeom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0548" y="5933351"/>
              <a:ext cx="2402401" cy="720000"/>
            </a:xfrm>
            <a:prstGeom prst="rect">
              <a:avLst/>
            </a:prstGeom>
          </p:spPr>
        </p:pic>
      </p:grpSp>
      <p:grpSp>
        <p:nvGrpSpPr>
          <p:cNvPr id="25" name="Group 24"/>
          <p:cNvGrpSpPr/>
          <p:nvPr/>
        </p:nvGrpSpPr>
        <p:grpSpPr>
          <a:xfrm>
            <a:off x="7102064" y="313756"/>
            <a:ext cx="4899660" cy="914670"/>
            <a:chOff x="7102064" y="313756"/>
            <a:chExt cx="4899660" cy="914670"/>
          </a:xfrm>
        </p:grpSpPr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21619" y="313756"/>
              <a:ext cx="2792615" cy="684000"/>
            </a:xfrm>
            <a:prstGeom prst="rect">
              <a:avLst/>
            </a:prstGeom>
          </p:spPr>
        </p:pic>
        <p:sp>
          <p:nvSpPr>
            <p:cNvPr id="27" name="Text Box 2"/>
            <p:cNvSpPr txBox="1">
              <a:spLocks noChangeArrowheads="1"/>
            </p:cNvSpPr>
            <p:nvPr/>
          </p:nvSpPr>
          <p:spPr bwMode="auto">
            <a:xfrm>
              <a:off x="7102064" y="909656"/>
              <a:ext cx="4899660" cy="31877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en-GB" sz="1000" b="1" dirty="0">
                  <a:solidFill>
                    <a:srgbClr val="27775D"/>
                  </a:solidFill>
                  <a:effectLst/>
                  <a:latin typeface="Arial" panose="020B0604020202020204" pitchFamily="34" charset="0"/>
                  <a:ea typeface="Arial Unicode MS"/>
                  <a:cs typeface="Times New Roman" panose="02020603050405020304" pitchFamily="18" charset="0"/>
                </a:rPr>
                <a:t>The EPSRC and MRC Centre for Doctoral Training in Optical Medical Imaging</a:t>
              </a:r>
              <a:endParaRPr lang="en-GB" sz="1100" dirty="0">
                <a:solidFill>
                  <a:srgbClr val="27775D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28" name="Picture 2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4850" y="313756"/>
            <a:ext cx="1744198" cy="684000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1257" y="3312113"/>
            <a:ext cx="2860325" cy="1906883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82" t="21135" r="23144" b="2690"/>
          <a:stretch/>
        </p:blipFill>
        <p:spPr>
          <a:xfrm>
            <a:off x="627692" y="1069041"/>
            <a:ext cx="2312497" cy="29015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1833" y="3744861"/>
            <a:ext cx="2800015" cy="21000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9155" y="909656"/>
            <a:ext cx="3392205" cy="2262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4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2D5C9-B7CD-EF41-8E93-6603BCCDF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1887" y="2868167"/>
            <a:ext cx="4329467" cy="69293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Student </a:t>
            </a:r>
            <a:r>
              <a:rPr lang="en-US" b="1" dirty="0" smtClean="0"/>
              <a:t>Perspective</a:t>
            </a:r>
            <a:endParaRPr lang="en-US" b="1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0B8CE997-4F9E-494D-9729-3D82CDE8531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93079596"/>
              </p:ext>
            </p:extLst>
          </p:nvPr>
        </p:nvGraphicFramePr>
        <p:xfrm>
          <a:off x="292674" y="1374683"/>
          <a:ext cx="6554273" cy="38361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9" name="Picture 1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4850" y="313756"/>
            <a:ext cx="1744198" cy="684000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>
            <a:off x="332029" y="5900908"/>
            <a:ext cx="11527943" cy="720000"/>
            <a:chOff x="265621" y="5933351"/>
            <a:chExt cx="11527943" cy="720000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8043270" y="5940487"/>
              <a:ext cx="2231010" cy="705728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35716F38-5FD4-4AD7-8962-F85B9F9060D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0774602" y="5933351"/>
              <a:ext cx="1018962" cy="720000"/>
            </a:xfrm>
            <a:prstGeom prst="rect">
              <a:avLst/>
            </a:prstGeom>
          </p:spPr>
        </p:pic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501350" y="5933351"/>
              <a:ext cx="3138877" cy="720000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C886B2D1-B42E-4CE9-8E1A-4EF42BA0173B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265621" y="5933351"/>
              <a:ext cx="735408" cy="720000"/>
            </a:xfrm>
            <a:prstGeom prst="rect">
              <a:avLst/>
            </a:prstGeom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0548" y="5933351"/>
              <a:ext cx="2402401" cy="720000"/>
            </a:xfrm>
            <a:prstGeom prst="rect">
              <a:avLst/>
            </a:prstGeom>
          </p:spPr>
        </p:pic>
      </p:grpSp>
      <p:grpSp>
        <p:nvGrpSpPr>
          <p:cNvPr id="28" name="Group 27"/>
          <p:cNvGrpSpPr/>
          <p:nvPr/>
        </p:nvGrpSpPr>
        <p:grpSpPr>
          <a:xfrm>
            <a:off x="7102064" y="313756"/>
            <a:ext cx="4899660" cy="914670"/>
            <a:chOff x="7102064" y="313756"/>
            <a:chExt cx="4899660" cy="914670"/>
          </a:xfrm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21619" y="313756"/>
              <a:ext cx="2792615" cy="684000"/>
            </a:xfrm>
            <a:prstGeom prst="rect">
              <a:avLst/>
            </a:prstGeom>
          </p:spPr>
        </p:pic>
        <p:sp>
          <p:nvSpPr>
            <p:cNvPr id="30" name="Text Box 2"/>
            <p:cNvSpPr txBox="1">
              <a:spLocks noChangeArrowheads="1"/>
            </p:cNvSpPr>
            <p:nvPr/>
          </p:nvSpPr>
          <p:spPr bwMode="auto">
            <a:xfrm>
              <a:off x="7102064" y="909656"/>
              <a:ext cx="4899660" cy="31877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en-GB" sz="1000" b="1" dirty="0">
                  <a:solidFill>
                    <a:srgbClr val="27775D"/>
                  </a:solidFill>
                  <a:effectLst/>
                  <a:latin typeface="Arial" panose="020B0604020202020204" pitchFamily="34" charset="0"/>
                  <a:ea typeface="Arial Unicode MS"/>
                  <a:cs typeface="Times New Roman" panose="02020603050405020304" pitchFamily="18" charset="0"/>
                </a:rPr>
                <a:t>The EPSRC and MRC Centre for Doctoral Training in Optical Medical Imaging</a:t>
              </a:r>
              <a:endParaRPr lang="en-GB" sz="1100" dirty="0">
                <a:solidFill>
                  <a:srgbClr val="27775D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073037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21029DC-BB79-E146-8A79-DAC528989B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511" y="1173344"/>
            <a:ext cx="7922159" cy="44273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850" y="313756"/>
            <a:ext cx="1744198" cy="684000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>
            <a:off x="332029" y="5900908"/>
            <a:ext cx="11527943" cy="720000"/>
            <a:chOff x="265621" y="5933351"/>
            <a:chExt cx="11527943" cy="720000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043270" y="5940487"/>
              <a:ext cx="2231010" cy="705728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35716F38-5FD4-4AD7-8962-F85B9F9060D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774602" y="5933351"/>
              <a:ext cx="1018962" cy="720000"/>
            </a:xfrm>
            <a:prstGeom prst="rect">
              <a:avLst/>
            </a:prstGeom>
          </p:spPr>
        </p:pic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501350" y="5933351"/>
              <a:ext cx="3138877" cy="720000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C886B2D1-B42E-4CE9-8E1A-4EF42BA0173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65621" y="5933351"/>
              <a:ext cx="735408" cy="720000"/>
            </a:xfrm>
            <a:prstGeom prst="rect">
              <a:avLst/>
            </a:prstGeom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0548" y="5933351"/>
              <a:ext cx="2402401" cy="720000"/>
            </a:xfrm>
            <a:prstGeom prst="rect">
              <a:avLst/>
            </a:prstGeom>
          </p:spPr>
        </p:pic>
      </p:grpSp>
      <p:grpSp>
        <p:nvGrpSpPr>
          <p:cNvPr id="28" name="Group 27"/>
          <p:cNvGrpSpPr/>
          <p:nvPr/>
        </p:nvGrpSpPr>
        <p:grpSpPr>
          <a:xfrm>
            <a:off x="7102064" y="313756"/>
            <a:ext cx="4899660" cy="914670"/>
            <a:chOff x="7102064" y="313756"/>
            <a:chExt cx="4899660" cy="914670"/>
          </a:xfrm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21619" y="313756"/>
              <a:ext cx="2792615" cy="684000"/>
            </a:xfrm>
            <a:prstGeom prst="rect">
              <a:avLst/>
            </a:prstGeom>
          </p:spPr>
        </p:pic>
        <p:sp>
          <p:nvSpPr>
            <p:cNvPr id="30" name="Text Box 2"/>
            <p:cNvSpPr txBox="1">
              <a:spLocks noChangeArrowheads="1"/>
            </p:cNvSpPr>
            <p:nvPr/>
          </p:nvSpPr>
          <p:spPr bwMode="auto">
            <a:xfrm>
              <a:off x="7102064" y="909656"/>
              <a:ext cx="4899660" cy="31877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en-GB" sz="1000" b="1" dirty="0">
                  <a:solidFill>
                    <a:srgbClr val="27775D"/>
                  </a:solidFill>
                  <a:effectLst/>
                  <a:latin typeface="Arial" panose="020B0604020202020204" pitchFamily="34" charset="0"/>
                  <a:ea typeface="Arial Unicode MS"/>
                  <a:cs typeface="Times New Roman" panose="02020603050405020304" pitchFamily="18" charset="0"/>
                </a:rPr>
                <a:t>The EPSRC and MRC Centre for Doctoral Training in Optical Medical Imaging</a:t>
              </a:r>
              <a:endParaRPr lang="en-GB" sz="1100" dirty="0">
                <a:solidFill>
                  <a:srgbClr val="27775D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8" name="Title 1">
            <a:extLst>
              <a:ext uri="{FF2B5EF4-FFF2-40B4-BE49-F238E27FC236}">
                <a16:creationId xmlns:a16="http://schemas.microsoft.com/office/drawing/2014/main" id="{CC42D5C9-B7CD-EF41-8E93-6603BCCDF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62857" y="3162342"/>
            <a:ext cx="3338867" cy="692932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Project Output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0182383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5634" y="53788"/>
            <a:ext cx="5729844" cy="6017171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247868" y="1965518"/>
            <a:ext cx="2909592" cy="2369127"/>
          </a:xfrm>
        </p:spPr>
        <p:txBody>
          <a:bodyPr>
            <a:normAutofit fontScale="90000"/>
          </a:bodyPr>
          <a:lstStyle/>
          <a:p>
            <a:r>
              <a:rPr lang="en-GB" b="1" dirty="0" smtClean="0"/>
              <a:t>Researcher Development </a:t>
            </a:r>
            <a:br>
              <a:rPr lang="en-GB" b="1" dirty="0" smtClean="0"/>
            </a:br>
            <a:r>
              <a:rPr lang="en-GB" b="1" dirty="0" smtClean="0"/>
              <a:t>Framework </a:t>
            </a:r>
            <a:br>
              <a:rPr lang="en-GB" b="1" dirty="0" smtClean="0"/>
            </a:br>
            <a:r>
              <a:rPr lang="en-GB" b="1" dirty="0" smtClean="0"/>
              <a:t>(RDF)</a:t>
            </a:r>
            <a:endParaRPr lang="en-GB" b="1" dirty="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850" y="313756"/>
            <a:ext cx="1744198" cy="684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332029" y="5900908"/>
            <a:ext cx="11527943" cy="720000"/>
            <a:chOff x="265621" y="5933351"/>
            <a:chExt cx="11527943" cy="720000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043270" y="5940487"/>
              <a:ext cx="2231010" cy="70572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35716F38-5FD4-4AD7-8962-F85B9F9060D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774602" y="5933351"/>
              <a:ext cx="1018962" cy="720000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501350" y="5933351"/>
              <a:ext cx="3138877" cy="720000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C886B2D1-B42E-4CE9-8E1A-4EF42BA0173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65621" y="5933351"/>
              <a:ext cx="735408" cy="720000"/>
            </a:xfrm>
            <a:prstGeom prst="rect">
              <a:avLst/>
            </a:prstGeom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0548" y="5933351"/>
              <a:ext cx="2402401" cy="720000"/>
            </a:xfrm>
            <a:prstGeom prst="rect">
              <a:avLst/>
            </a:prstGeom>
          </p:spPr>
        </p:pic>
      </p:grpSp>
      <p:grpSp>
        <p:nvGrpSpPr>
          <p:cNvPr id="25" name="Group 24"/>
          <p:cNvGrpSpPr/>
          <p:nvPr/>
        </p:nvGrpSpPr>
        <p:grpSpPr>
          <a:xfrm>
            <a:off x="7102064" y="313756"/>
            <a:ext cx="4899660" cy="914670"/>
            <a:chOff x="7102064" y="313756"/>
            <a:chExt cx="4899660" cy="914670"/>
          </a:xfrm>
        </p:grpSpPr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21619" y="313756"/>
              <a:ext cx="2792615" cy="684000"/>
            </a:xfrm>
            <a:prstGeom prst="rect">
              <a:avLst/>
            </a:prstGeom>
          </p:spPr>
        </p:pic>
        <p:sp>
          <p:nvSpPr>
            <p:cNvPr id="27" name="Text Box 2"/>
            <p:cNvSpPr txBox="1">
              <a:spLocks noChangeArrowheads="1"/>
            </p:cNvSpPr>
            <p:nvPr/>
          </p:nvSpPr>
          <p:spPr bwMode="auto">
            <a:xfrm>
              <a:off x="7102064" y="909656"/>
              <a:ext cx="4899660" cy="31877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en-GB" sz="1000" b="1" dirty="0">
                  <a:solidFill>
                    <a:srgbClr val="27775D"/>
                  </a:solidFill>
                  <a:effectLst/>
                  <a:latin typeface="Arial" panose="020B0604020202020204" pitchFamily="34" charset="0"/>
                  <a:ea typeface="Arial Unicode MS"/>
                  <a:cs typeface="Times New Roman" panose="02020603050405020304" pitchFamily="18" charset="0"/>
                </a:rPr>
                <a:t>The EPSRC and MRC Centre for Doctoral Training in Optical Medical Imaging</a:t>
              </a:r>
              <a:endParaRPr lang="en-GB" sz="1100" dirty="0">
                <a:solidFill>
                  <a:srgbClr val="27775D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8106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8257" y="1235852"/>
            <a:ext cx="10515600" cy="720768"/>
          </a:xfrm>
        </p:spPr>
        <p:txBody>
          <a:bodyPr>
            <a:normAutofit fontScale="90000"/>
          </a:bodyPr>
          <a:lstStyle/>
          <a:p>
            <a:r>
              <a:rPr lang="en-GB" b="1" dirty="0" smtClean="0"/>
              <a:t>Student-led Individually Created Course (SLICC)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8257" y="1956620"/>
            <a:ext cx="10758071" cy="366041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endParaRPr lang="en-GB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GB" b="1" dirty="0">
                <a:solidFill>
                  <a:srgbClr val="00B0F0"/>
                </a:solidFill>
              </a:rPr>
              <a:t>The </a:t>
            </a:r>
            <a:r>
              <a:rPr lang="en-GB" b="1" dirty="0" smtClean="0">
                <a:solidFill>
                  <a:srgbClr val="00B0F0"/>
                </a:solidFill>
              </a:rPr>
              <a:t>SLICC as </a:t>
            </a:r>
            <a:r>
              <a:rPr lang="en-GB" b="1" dirty="0">
                <a:solidFill>
                  <a:srgbClr val="00B0F0"/>
                </a:solidFill>
              </a:rPr>
              <a:t>a reflective learning and assessment framework</a:t>
            </a:r>
            <a:r>
              <a:rPr lang="en-GB" dirty="0"/>
              <a:t> </a:t>
            </a:r>
            <a:r>
              <a:rPr lang="en-GB" dirty="0" smtClean="0"/>
              <a:t>                          with an </a:t>
            </a:r>
            <a:r>
              <a:rPr lang="en-GB" dirty="0"/>
              <a:t>e-portfolio and providing academic </a:t>
            </a:r>
            <a:r>
              <a:rPr lang="en-GB" dirty="0" smtClean="0"/>
              <a:t>credits </a:t>
            </a:r>
            <a:r>
              <a:rPr lang="en-GB" dirty="0"/>
              <a:t>for experiential </a:t>
            </a:r>
            <a:r>
              <a:rPr lang="en-GB" dirty="0" smtClean="0"/>
              <a:t>learning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GB" dirty="0" smtClean="0"/>
          </a:p>
          <a:p>
            <a:pPr lvl="1"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 smtClean="0"/>
              <a:t>flexible and agile, providing a </a:t>
            </a:r>
            <a:r>
              <a:rPr lang="en-GB" b="1" dirty="0" smtClean="0">
                <a:solidFill>
                  <a:srgbClr val="0070C0"/>
                </a:solidFill>
              </a:rPr>
              <a:t>fully online mode of learning </a:t>
            </a:r>
            <a:r>
              <a:rPr lang="en-GB" dirty="0" smtClean="0"/>
              <a:t>with external partners.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 smtClean="0"/>
              <a:t>the </a:t>
            </a:r>
            <a:r>
              <a:rPr lang="en-GB" dirty="0"/>
              <a:t>SLICC mechanism combined with the </a:t>
            </a:r>
            <a:r>
              <a:rPr lang="en-GB" b="1" dirty="0" smtClean="0">
                <a:solidFill>
                  <a:srgbClr val="0070C0"/>
                </a:solidFill>
              </a:rPr>
              <a:t>Researcher Development Framework (RDF) </a:t>
            </a:r>
            <a:r>
              <a:rPr lang="en-GB" dirty="0"/>
              <a:t>empowered the students to recognise their own </a:t>
            </a:r>
            <a:r>
              <a:rPr lang="en-GB" dirty="0" smtClean="0"/>
              <a:t>experiential </a:t>
            </a:r>
            <a:r>
              <a:rPr lang="en-GB" dirty="0"/>
              <a:t>learning with respect to developing as a </a:t>
            </a:r>
            <a:r>
              <a:rPr lang="en-GB" dirty="0" smtClean="0"/>
              <a:t>researcher.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 smtClean="0"/>
              <a:t>could </a:t>
            </a:r>
            <a:r>
              <a:rPr lang="en-GB" dirty="0"/>
              <a:t>be </a:t>
            </a:r>
            <a:r>
              <a:rPr lang="en-GB" b="1" dirty="0">
                <a:solidFill>
                  <a:srgbClr val="0070C0"/>
                </a:solidFill>
              </a:rPr>
              <a:t>adapted </a:t>
            </a:r>
            <a:r>
              <a:rPr lang="en-GB" b="1" dirty="0" smtClean="0">
                <a:solidFill>
                  <a:srgbClr val="0070C0"/>
                </a:solidFill>
              </a:rPr>
              <a:t>in </a:t>
            </a:r>
            <a:r>
              <a:rPr lang="en-GB" b="1" dirty="0">
                <a:solidFill>
                  <a:srgbClr val="0070C0"/>
                </a:solidFill>
              </a:rPr>
              <a:t>many other </a:t>
            </a:r>
            <a:r>
              <a:rPr lang="en-GB" b="1" dirty="0" smtClean="0">
                <a:solidFill>
                  <a:srgbClr val="0070C0"/>
                </a:solidFill>
              </a:rPr>
              <a:t>settings </a:t>
            </a:r>
            <a:r>
              <a:rPr lang="en-GB" dirty="0" smtClean="0"/>
              <a:t>(e.g. consultancy projects, work placements </a:t>
            </a:r>
            <a:r>
              <a:rPr lang="en-GB" dirty="0" err="1" smtClean="0"/>
              <a:t>etc</a:t>
            </a:r>
            <a:r>
              <a:rPr lang="en-GB" dirty="0" smtClean="0"/>
              <a:t>) with  CDTs, other PhD and Research Master’s programmes.</a:t>
            </a:r>
            <a:endParaRPr lang="en-GB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850" y="313756"/>
            <a:ext cx="1744198" cy="684000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332029" y="5900908"/>
            <a:ext cx="11527943" cy="720000"/>
            <a:chOff x="265621" y="5933351"/>
            <a:chExt cx="11527943" cy="720000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043270" y="5940487"/>
              <a:ext cx="2231010" cy="705728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35716F38-5FD4-4AD7-8962-F85B9F9060D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774602" y="5933351"/>
              <a:ext cx="1018962" cy="720000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501350" y="5933351"/>
              <a:ext cx="3138877" cy="720000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C886B2D1-B42E-4CE9-8E1A-4EF42BA0173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65621" y="5933351"/>
              <a:ext cx="735408" cy="720000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0548" y="5933351"/>
              <a:ext cx="2402401" cy="720000"/>
            </a:xfrm>
            <a:prstGeom prst="rect">
              <a:avLst/>
            </a:prstGeom>
          </p:spPr>
        </p:pic>
      </p:grpSp>
      <p:grpSp>
        <p:nvGrpSpPr>
          <p:cNvPr id="21" name="Group 20"/>
          <p:cNvGrpSpPr/>
          <p:nvPr/>
        </p:nvGrpSpPr>
        <p:grpSpPr>
          <a:xfrm>
            <a:off x="7102064" y="313756"/>
            <a:ext cx="4899660" cy="914670"/>
            <a:chOff x="7102064" y="313756"/>
            <a:chExt cx="4899660" cy="914670"/>
          </a:xfrm>
        </p:grpSpPr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21619" y="313756"/>
              <a:ext cx="2792615" cy="684000"/>
            </a:xfrm>
            <a:prstGeom prst="rect">
              <a:avLst/>
            </a:prstGeom>
          </p:spPr>
        </p:pic>
        <p:sp>
          <p:nvSpPr>
            <p:cNvPr id="23" name="Text Box 2"/>
            <p:cNvSpPr txBox="1">
              <a:spLocks noChangeArrowheads="1"/>
            </p:cNvSpPr>
            <p:nvPr/>
          </p:nvSpPr>
          <p:spPr bwMode="auto">
            <a:xfrm>
              <a:off x="7102064" y="909656"/>
              <a:ext cx="4899660" cy="31877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en-GB" sz="1000" b="1" dirty="0">
                  <a:solidFill>
                    <a:srgbClr val="27775D"/>
                  </a:solidFill>
                  <a:effectLst/>
                  <a:latin typeface="Arial" panose="020B0604020202020204" pitchFamily="34" charset="0"/>
                  <a:ea typeface="Arial Unicode MS"/>
                  <a:cs typeface="Times New Roman" panose="02020603050405020304" pitchFamily="18" charset="0"/>
                </a:rPr>
                <a:t>The EPSRC and MRC Centre for Doctoral Training in Optical Medical Imaging</a:t>
              </a:r>
              <a:endParaRPr lang="en-GB" sz="1100" dirty="0">
                <a:solidFill>
                  <a:srgbClr val="27775D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52538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4891" y="1131394"/>
            <a:ext cx="10515600" cy="692932"/>
          </a:xfrm>
        </p:spPr>
        <p:txBody>
          <a:bodyPr>
            <a:normAutofit fontScale="90000"/>
          </a:bodyPr>
          <a:lstStyle/>
          <a:p>
            <a:r>
              <a:rPr lang="en-GB" b="1" dirty="0" smtClean="0"/>
              <a:t>Acknowledgements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25782"/>
            <a:ext cx="10515600" cy="361603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Canon Medical - Dr Ken Sutherland, Andy Wilson and colleagues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 smtClean="0"/>
              <a:t>Dr Adeel Shafi (OPTIMA alumnus)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 smtClean="0"/>
              <a:t>OPTIMA students</a:t>
            </a:r>
          </a:p>
          <a:p>
            <a:pPr lvl="1"/>
            <a:r>
              <a:rPr lang="en-GB" dirty="0" smtClean="0"/>
              <a:t>	Emma Alexander and Daisy Dickinson</a:t>
            </a:r>
          </a:p>
          <a:p>
            <a:pPr lvl="1"/>
            <a:r>
              <a:rPr lang="en-GB" dirty="0" smtClean="0"/>
              <a:t>	Alex Chappard and Rhona Muir</a:t>
            </a:r>
          </a:p>
          <a:p>
            <a:pPr lvl="1"/>
            <a:r>
              <a:rPr lang="en-GB" dirty="0" smtClean="0"/>
              <a:t>	Alyson Lam and Giulia Rinaldi</a:t>
            </a:r>
          </a:p>
          <a:p>
            <a:pPr lvl="1"/>
            <a:r>
              <a:rPr lang="en-GB" dirty="0" smtClean="0"/>
              <a:t>	Paige Shaw and Layla Mathieson (co-presenter)</a:t>
            </a:r>
          </a:p>
          <a:p>
            <a:endParaRPr lang="en-GB" dirty="0"/>
          </a:p>
          <a:p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850" y="313756"/>
            <a:ext cx="1744198" cy="684000"/>
          </a:xfrm>
          <a:prstGeom prst="rect">
            <a:avLst/>
          </a:prstGeom>
        </p:spPr>
      </p:pic>
      <p:grpSp>
        <p:nvGrpSpPr>
          <p:cNvPr id="16" name="Group 15"/>
          <p:cNvGrpSpPr/>
          <p:nvPr/>
        </p:nvGrpSpPr>
        <p:grpSpPr>
          <a:xfrm>
            <a:off x="332029" y="5900908"/>
            <a:ext cx="11527943" cy="720000"/>
            <a:chOff x="265621" y="5933351"/>
            <a:chExt cx="11527943" cy="720000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043270" y="5940487"/>
              <a:ext cx="2231010" cy="705728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35716F38-5FD4-4AD7-8962-F85B9F9060D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774602" y="5933351"/>
              <a:ext cx="1018962" cy="720000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501350" y="5933351"/>
              <a:ext cx="3138877" cy="720000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C886B2D1-B42E-4CE9-8E1A-4EF42BA0173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65621" y="5933351"/>
              <a:ext cx="735408" cy="720000"/>
            </a:xfrm>
            <a:prstGeom prst="rect">
              <a:avLst/>
            </a:prstGeom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0548" y="5933351"/>
              <a:ext cx="2402401" cy="720000"/>
            </a:xfrm>
            <a:prstGeom prst="rect">
              <a:avLst/>
            </a:prstGeom>
          </p:spPr>
        </p:pic>
      </p:grpSp>
      <p:grpSp>
        <p:nvGrpSpPr>
          <p:cNvPr id="25" name="Group 24"/>
          <p:cNvGrpSpPr/>
          <p:nvPr/>
        </p:nvGrpSpPr>
        <p:grpSpPr>
          <a:xfrm>
            <a:off x="7102064" y="313756"/>
            <a:ext cx="4899660" cy="914670"/>
            <a:chOff x="7102064" y="313756"/>
            <a:chExt cx="4899660" cy="914670"/>
          </a:xfrm>
        </p:grpSpPr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21619" y="313756"/>
              <a:ext cx="2792615" cy="684000"/>
            </a:xfrm>
            <a:prstGeom prst="rect">
              <a:avLst/>
            </a:prstGeom>
          </p:spPr>
        </p:pic>
        <p:sp>
          <p:nvSpPr>
            <p:cNvPr id="27" name="Text Box 2"/>
            <p:cNvSpPr txBox="1">
              <a:spLocks noChangeArrowheads="1"/>
            </p:cNvSpPr>
            <p:nvPr/>
          </p:nvSpPr>
          <p:spPr bwMode="auto">
            <a:xfrm>
              <a:off x="7102064" y="909656"/>
              <a:ext cx="4899660" cy="31877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en-GB" sz="1000" b="1" dirty="0">
                  <a:solidFill>
                    <a:srgbClr val="27775D"/>
                  </a:solidFill>
                  <a:effectLst/>
                  <a:latin typeface="Arial" panose="020B0604020202020204" pitchFamily="34" charset="0"/>
                  <a:ea typeface="Arial Unicode MS"/>
                  <a:cs typeface="Times New Roman" panose="02020603050405020304" pitchFamily="18" charset="0"/>
                </a:rPr>
                <a:t>The EPSRC and MRC Centre for Doctoral Training in Optical Medical Imaging</a:t>
              </a:r>
              <a:endParaRPr lang="en-GB" sz="1100" dirty="0">
                <a:solidFill>
                  <a:srgbClr val="27775D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77668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1299</TotalTime>
  <Words>586</Words>
  <Application>Microsoft Office PowerPoint</Application>
  <PresentationFormat>Widescreen</PresentationFormat>
  <Paragraphs>69</Paragraphs>
  <Slides>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Arial Unicode MS</vt:lpstr>
      <vt:lpstr>Calibri</vt:lpstr>
      <vt:lpstr>Calibri Light</vt:lpstr>
      <vt:lpstr>Times New Roman</vt:lpstr>
      <vt:lpstr>Office Theme</vt:lpstr>
      <vt:lpstr>       Using Student-led Individually Created Course &amp;  Researcher Development Framework to capture the experiential learning of a cohort of interdisciplinary PhD students on an industry project.   </vt:lpstr>
      <vt:lpstr>PowerPoint Presentation</vt:lpstr>
      <vt:lpstr>Student Perspective</vt:lpstr>
      <vt:lpstr>Project Output</vt:lpstr>
      <vt:lpstr>Researcher Development  Framework  (RDF)</vt:lpstr>
      <vt:lpstr>Student-led Individually Created Course (SLICC)</vt:lpstr>
      <vt:lpstr>Acknowledgements</vt:lpstr>
    </vt:vector>
  </TitlesOfParts>
  <Company>University of Edinburgh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Solving wicked problems in healthcare innovation: Bringing industry and entrepreneurial doctoral researchers together</dc:title>
  <dc:creator>KITAGAWA Fumi</dc:creator>
  <cp:lastModifiedBy>KITAGAWA Fumi</cp:lastModifiedBy>
  <cp:revision>37</cp:revision>
  <dcterms:created xsi:type="dcterms:W3CDTF">2021-04-12T18:12:34Z</dcterms:created>
  <dcterms:modified xsi:type="dcterms:W3CDTF">2021-06-17T09:00:33Z</dcterms:modified>
</cp:coreProperties>
</file>