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0" r:id="rId2"/>
    <p:sldId id="261" r:id="rId3"/>
    <p:sldId id="296" r:id="rId4"/>
    <p:sldId id="295" r:id="rId5"/>
    <p:sldId id="305" r:id="rId6"/>
    <p:sldId id="294" r:id="rId7"/>
    <p:sldId id="300" r:id="rId8"/>
    <p:sldId id="306" r:id="rId9"/>
    <p:sldId id="307" r:id="rId10"/>
    <p:sldId id="293" r:id="rId11"/>
    <p:sldId id="30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1F81CE-56DB-4078-882D-B1569AF99A2E}" type="datetimeFigureOut">
              <a:rPr lang="en-GB" smtClean="0"/>
              <a:t>22/06/2021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88D071-9065-418E-96C9-C2E4D6BE12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4580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2FE771-D5EA-4476-9206-282428457D6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89563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2FE771-D5EA-4476-9206-282428457D6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4012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2FE771-D5EA-4476-9206-282428457D66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7876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20717-1927-4FC5-A558-B4F8791491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BAF271-7509-48FD-A9B1-6835E3079D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CDA322-63FA-4881-80D7-995B02F9C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A6B5B-3AEA-4B07-B7E6-FA44E0251283}" type="datetimeFigureOut">
              <a:rPr lang="en-GB" smtClean="0"/>
              <a:t>22/06/2021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66A64B-919E-49D8-B0EC-CED358A53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1638F4-C8EF-4489-AB85-4A172B37F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AE71D-14DB-4E66-85D6-EE455CBF63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7282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82373-7478-427E-90EA-C07C6B67F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80E39A-F88B-41C8-AAF1-75E781621E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DBF9A8-74BC-4C4D-975F-EDF7EFA0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A6B5B-3AEA-4B07-B7E6-FA44E0251283}" type="datetimeFigureOut">
              <a:rPr lang="en-GB" smtClean="0"/>
              <a:t>22/06/2021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3C4B35-6B1E-4190-B7F6-F93970A71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CE15B2-A4CF-4C92-B9B3-C968DB2F7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AE71D-14DB-4E66-85D6-EE455CBF63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5175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2157-323A-46F3-8C66-3A7C2731D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9F1819-7527-45A4-AF91-7D1E66991B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00245E-5035-4C20-9754-A54F622E4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A6B5B-3AEA-4B07-B7E6-FA44E0251283}" type="datetimeFigureOut">
              <a:rPr lang="en-GB" smtClean="0"/>
              <a:t>22/06/2021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27D68D-D30E-4FDC-8DD4-B6126834D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88BC1F-0BE8-4C40-9449-D771D9552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AE71D-14DB-4E66-85D6-EE455CBF63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215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C8A7E-82AC-4A67-8E90-41F44CF50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5004E9-73D1-4742-8212-64C48AFD13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176537-F4BE-4B1D-89A6-ABA7A804A1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7A5308-07E9-45CA-955C-C107CDCBA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A6B5B-3AEA-4B07-B7E6-FA44E0251283}" type="datetimeFigureOut">
              <a:rPr lang="en-GB" smtClean="0"/>
              <a:t>22/06/2021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30A41C-DB99-4910-8707-51AA8052F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DC9345-9098-4E99-9122-38ACEC9AE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AE71D-14DB-4E66-85D6-EE455CBF63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1813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476E1-C3DE-4D8F-BA6E-313E7A09F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40921F-857B-410A-85F3-4327D3EA7B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F5956C-4D5C-4EC2-9044-B526232E73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91A64C-C439-4E87-87FD-BA53DBD874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E5BF55-7246-4B40-9ABD-71460D31A8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4F19E6A-661D-44A7-B685-654A44021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A6B5B-3AEA-4B07-B7E6-FA44E0251283}" type="datetimeFigureOut">
              <a:rPr lang="en-GB" smtClean="0"/>
              <a:t>22/06/2021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2FFC83-A87F-4B47-80F7-39C5B0570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F4DF7F-04DB-4FF5-A46F-B6D69E0F3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AE71D-14DB-4E66-85D6-EE455CBF63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557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E11C5-2A38-4C46-BD81-395DAB4A9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F191CB-EB45-4AFF-8CAE-5319EB9B8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A6B5B-3AEA-4B07-B7E6-FA44E0251283}" type="datetimeFigureOut">
              <a:rPr lang="en-GB" smtClean="0"/>
              <a:t>22/06/2021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46690D-9FA9-48DA-8C73-CDA2E2AD7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5110AE-8351-4185-A48B-259BD0B3A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AE71D-14DB-4E66-85D6-EE455CBF63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6700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A33B73-EA60-48C7-AC29-491184419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A6B5B-3AEA-4B07-B7E6-FA44E0251283}" type="datetimeFigureOut">
              <a:rPr lang="en-GB" smtClean="0"/>
              <a:t>22/06/2021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D1B805-3740-4CB9-9F67-CBEE916F7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9EFB20-7D22-4CBD-BB72-10F0448DA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AE71D-14DB-4E66-85D6-EE455CBF63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7879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85F97-71BF-404E-A004-9CA0E44BD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95735D-D6C8-4817-A819-C2583A0BD2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52CF46-6819-4294-9FED-410C9C8764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19542C-110A-43EC-9CBD-CC3387FD8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A6B5B-3AEA-4B07-B7E6-FA44E0251283}" type="datetimeFigureOut">
              <a:rPr lang="en-GB" smtClean="0"/>
              <a:t>22/06/2021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136B1-CA8E-45ED-8EBE-5CD1F9792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8B8C94-45D4-4A98-96FD-971701D6D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AE71D-14DB-4E66-85D6-EE455CBF63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6175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9E3FB-FCAE-42AE-8D9B-554030D68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989470-C3B5-4D43-8C4C-1A0BA22928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2AFB5A-5FBD-4CF2-9DF6-7EFEC6DAC6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722E49-1F6B-4A29-A01F-A7D837C5F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A6B5B-3AEA-4B07-B7E6-FA44E0251283}" type="datetimeFigureOut">
              <a:rPr lang="en-GB" smtClean="0"/>
              <a:t>22/06/2021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52DEA8-90BD-4849-83C9-04437B30B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B38BC8-8EDC-40F2-813D-1906C271E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AE71D-14DB-4E66-85D6-EE455CBF63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6161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BF432-F092-4B9F-A94B-CEE5802A6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50D1CE-1061-4603-A742-A33033EFE5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D50F1C-5D7D-4C6D-B6A6-70063C812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A6B5B-3AEA-4B07-B7E6-FA44E0251283}" type="datetimeFigureOut">
              <a:rPr lang="en-GB" smtClean="0"/>
              <a:t>22/06/2021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637D0C-F19A-4062-9652-4D4A8B7C9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2C8F40-5F8D-4F60-B8E4-EDBAC1D18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AE71D-14DB-4E66-85D6-EE455CBF63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4284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DDD8EE7-F59F-4D47-B3D0-5FBF7EA537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C9931E-AC2D-43B3-8B63-A59D8B8F92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21DB11-5811-4B93-9325-4377DA76C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A6B5B-3AEA-4B07-B7E6-FA44E0251283}" type="datetimeFigureOut">
              <a:rPr lang="en-GB" smtClean="0"/>
              <a:t>22/06/2021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F716B9-6F25-452D-B63C-E1C191CF8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2694EC-F8E8-4ADF-BAD4-66716092F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AE71D-14DB-4E66-85D6-EE455CBF63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5598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8208C8-8E01-49B7-98C5-E05949996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E47186-7C72-444C-971C-0E4A1392EB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74CB70-7773-49AA-995C-EE1A40EFE9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6A6B5B-3AEA-4B07-B7E6-FA44E0251283}" type="datetimeFigureOut">
              <a:rPr lang="en-GB" smtClean="0"/>
              <a:t>22/06/2021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A6B7AD-D5EA-4EFD-8EE3-C5EE50679C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C509F4-0438-499A-9146-75D33EE3E0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CAE71D-14DB-4E66-85D6-EE455CBF63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8901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mailto:louise.dunford@dmu.ac.uk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649895"/>
            <a:ext cx="9144000" cy="1860067"/>
          </a:xfrm>
        </p:spPr>
        <p:txBody>
          <a:bodyPr>
            <a:noAutofit/>
          </a:bodyPr>
          <a:lstStyle/>
          <a:p>
            <a:r>
              <a:rPr lang="en-US" sz="3600" dirty="0">
                <a:latin typeface="+mn-lt"/>
              </a:rPr>
              <a:t>Does taking part in a healthy lifestyle challenge enhance student learning and change their attitudes to people living with obesity? </a:t>
            </a:r>
            <a:endParaRPr lang="en-GB" sz="360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013375"/>
            <a:ext cx="9568070" cy="2148885"/>
          </a:xfrm>
        </p:spPr>
        <p:txBody>
          <a:bodyPr>
            <a:normAutofit fontScale="92500" lnSpcReduction="10000"/>
          </a:bodyPr>
          <a:lstStyle/>
          <a:p>
            <a:r>
              <a:rPr lang="en-GB" sz="3200" dirty="0"/>
              <a:t>Dr Louise Dunford</a:t>
            </a:r>
          </a:p>
          <a:p>
            <a:r>
              <a:rPr lang="en-GB" dirty="0"/>
              <a:t>Associate Professor of Physiology &amp; Nutrition</a:t>
            </a:r>
          </a:p>
          <a:p>
            <a:r>
              <a:rPr lang="en-GB" dirty="0">
                <a:hlinkClick r:id="rId2"/>
              </a:rPr>
              <a:t>louise.dunford@dmu.ac.uk</a:t>
            </a:r>
            <a:endParaRPr lang="en-GB" dirty="0"/>
          </a:p>
          <a:p>
            <a:endParaRPr lang="en-GB" dirty="0"/>
          </a:p>
          <a:p>
            <a:r>
              <a:rPr lang="en-GB" dirty="0"/>
              <a:t>Agata Buczak, Amena Abdulla, Jessica Jin, Zoe </a:t>
            </a:r>
            <a:r>
              <a:rPr lang="en-GB" dirty="0" err="1"/>
              <a:t>Redshaw</a:t>
            </a:r>
            <a:endParaRPr lang="en-GB" dirty="0"/>
          </a:p>
          <a:p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2727B0-E977-40CE-8FDD-24FE708A059A}"/>
              </a:ext>
            </a:extLst>
          </p:cNvPr>
          <p:cNvSpPr txBox="1"/>
          <p:nvPr/>
        </p:nvSpPr>
        <p:spPr>
          <a:xfrm>
            <a:off x="193040" y="6365812"/>
            <a:ext cx="11555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All images in this presentation are copyright-free images from </a:t>
            </a:r>
            <a:r>
              <a:rPr lang="en-GB" sz="1600" dirty="0" err="1"/>
              <a:t>Pixabay</a:t>
            </a:r>
            <a:r>
              <a:rPr lang="en-GB" sz="1600" dirty="0"/>
              <a:t> or Wikipedia under commons licences, unless otherwise indicated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B13E8F-F562-4E59-B0E6-B4E87202B1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72" y="153634"/>
            <a:ext cx="2886721" cy="1239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569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0" y="1233578"/>
            <a:ext cx="12189125" cy="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611036" y="312384"/>
            <a:ext cx="24829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/>
              <a:t>Context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9DFAD4D-29B6-4695-B95F-720B2A0CD59C}"/>
              </a:ext>
            </a:extLst>
          </p:cNvPr>
          <p:cNvSpPr/>
          <p:nvPr/>
        </p:nvSpPr>
        <p:spPr>
          <a:xfrm>
            <a:off x="612912" y="1731616"/>
            <a:ext cx="10479157" cy="32313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lnSpc>
                <a:spcPct val="115000"/>
              </a:lnSpc>
              <a:spcAft>
                <a:spcPts val="1150"/>
              </a:spcAft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Year 3 module for Medical Science and Nutrition undergraduate students</a:t>
            </a:r>
          </a:p>
          <a:p>
            <a:pPr marL="457200">
              <a:lnSpc>
                <a:spcPct val="115000"/>
              </a:lnSpc>
              <a:spcAft>
                <a:spcPts val="1150"/>
              </a:spcAft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Module includes topic of weight management</a:t>
            </a:r>
          </a:p>
          <a:p>
            <a:pPr marL="457200">
              <a:lnSpc>
                <a:spcPct val="115000"/>
              </a:lnSpc>
              <a:spcAft>
                <a:spcPts val="1150"/>
              </a:spcAft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Learning outcomes:</a:t>
            </a:r>
          </a:p>
          <a:p>
            <a:pPr marL="800100" indent="-342900">
              <a:lnSpc>
                <a:spcPct val="115000"/>
              </a:lnSpc>
              <a:spcAft>
                <a:spcPts val="1150"/>
              </a:spcAft>
              <a:buFont typeface="Arial" panose="020B0604020202020204" pitchFamily="34" charset="0"/>
              <a:buChar char="•"/>
            </a:pPr>
            <a:r>
              <a:rPr lang="en-GB" sz="2400" dirty="0"/>
              <a:t>To gain a systematic understanding of the challenges to treating obesity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indent="-342900">
              <a:lnSpc>
                <a:spcPct val="115000"/>
              </a:lnSpc>
              <a:spcAft>
                <a:spcPts val="115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Communicate information, ideas, problems and solutions in reflective writing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5D8BB9-37B5-479B-904A-B430BFE46D7B}"/>
              </a:ext>
            </a:extLst>
          </p:cNvPr>
          <p:cNvSpPr txBox="1"/>
          <p:nvPr/>
        </p:nvSpPr>
        <p:spPr>
          <a:xfrm>
            <a:off x="914400" y="5367130"/>
            <a:ext cx="107673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accent1"/>
                </a:solidFill>
              </a:rPr>
              <a:t>Issue: lack of understanding of the challenge of losing a substantial amount of weight, and maintaining weight loss</a:t>
            </a:r>
          </a:p>
        </p:txBody>
      </p:sp>
    </p:spTree>
    <p:extLst>
      <p:ext uri="{BB962C8B-B14F-4D97-AF65-F5344CB8AC3E}">
        <p14:creationId xmlns:p14="http://schemas.microsoft.com/office/powerpoint/2010/main" val="4124194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3392" y="1814709"/>
            <a:ext cx="614468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Why?</a:t>
            </a:r>
          </a:p>
          <a:p>
            <a:endParaRPr lang="en-GB" sz="2400" dirty="0"/>
          </a:p>
          <a:p>
            <a:r>
              <a:rPr lang="en-GB" sz="2400" dirty="0"/>
              <a:t>Severely obese people would need to change many aspects of their diet and lifestyle to lose weight and keep it off for good</a:t>
            </a:r>
          </a:p>
          <a:p>
            <a:endParaRPr lang="en-GB" sz="2400" dirty="0"/>
          </a:p>
          <a:p>
            <a:r>
              <a:rPr lang="en-GB" sz="2400" dirty="0"/>
              <a:t>Doing just one thing for 21 days can give students an idea of how hard it is for them</a:t>
            </a:r>
          </a:p>
          <a:p>
            <a:endParaRPr lang="en-GB" sz="2400" dirty="0"/>
          </a:p>
          <a:p>
            <a:r>
              <a:rPr lang="en-GB" sz="2400" dirty="0"/>
              <a:t>Can it also change students’ attitudes to and beliefs about obesity?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-48683" y="1268760"/>
            <a:ext cx="1228936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39" y="68627"/>
            <a:ext cx="1523520" cy="6541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63552" y="291926"/>
            <a:ext cx="9025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21-day Challenge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096" y="2281988"/>
            <a:ext cx="4876800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551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-48683" y="1268760"/>
            <a:ext cx="1228936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39" y="68627"/>
            <a:ext cx="1523520" cy="65418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063552" y="291926"/>
            <a:ext cx="9025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21-day Challenge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39350" y="1511109"/>
            <a:ext cx="652872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sz="2400" dirty="0"/>
              <a:t>Everyone completes a challenge for </a:t>
            </a:r>
            <a:r>
              <a:rPr lang="en-GB" sz="2400" b="1" dirty="0">
                <a:solidFill>
                  <a:srgbClr val="7030A0"/>
                </a:solidFill>
              </a:rPr>
              <a:t>21 days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sz="2400" dirty="0"/>
              <a:t>This needs to be health related: to food/drink or activity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sz="2400" dirty="0"/>
              <a:t>This is NOT a diet; all challenges have to be approved by staff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sz="2400" dirty="0"/>
              <a:t>Needs to be something done </a:t>
            </a:r>
            <a:r>
              <a:rPr lang="en-GB" sz="2400" i="1" dirty="0"/>
              <a:t>every day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GB" sz="2400" b="1" dirty="0"/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sz="2400" dirty="0"/>
              <a:t>It needs to be a challenge (i.e. difficult enough to be hard, but not so difficult it becomes impossible)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5850" y="1511109"/>
            <a:ext cx="4876800" cy="34340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3B634FE-61A0-4048-B883-B0EB373DB9BB}"/>
              </a:ext>
            </a:extLst>
          </p:cNvPr>
          <p:cNvSpPr txBox="1"/>
          <p:nvPr/>
        </p:nvSpPr>
        <p:spPr>
          <a:xfrm>
            <a:off x="7385585" y="5456583"/>
            <a:ext cx="45670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Assessment: Reflective journal </a:t>
            </a:r>
          </a:p>
        </p:txBody>
      </p:sp>
    </p:spTree>
    <p:extLst>
      <p:ext uri="{BB962C8B-B14F-4D97-AF65-F5344CB8AC3E}">
        <p14:creationId xmlns:p14="http://schemas.microsoft.com/office/powerpoint/2010/main" val="99194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-48683" y="1268760"/>
            <a:ext cx="1228936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39" y="68627"/>
            <a:ext cx="1523520" cy="65418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063552" y="291925"/>
            <a:ext cx="9025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21-day Challenge: Examples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360" y="1699647"/>
            <a:ext cx="3904488" cy="450100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5817" y="1821253"/>
            <a:ext cx="3990095" cy="433119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69601" y="1411400"/>
            <a:ext cx="3619500" cy="5284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555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-48683" y="1268760"/>
            <a:ext cx="1228936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39" y="68627"/>
            <a:ext cx="1523520" cy="65418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71531" y="291926"/>
            <a:ext cx="94090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How it works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75385" y="1508984"/>
            <a:ext cx="11041227" cy="505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89" indent="-457189">
              <a:buFont typeface="Arial" panose="020B0604020202020204" pitchFamily="34" charset="0"/>
              <a:buChar char="•"/>
            </a:pPr>
            <a:r>
              <a:rPr lang="en-GB" sz="2933" dirty="0"/>
              <a:t>Student co-create the challenge, and the assessment criteria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endParaRPr lang="en-GB" sz="2933" dirty="0"/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GB" sz="2933" dirty="0"/>
              <a:t>Keep food/activity diaries for three days, and then review each others’ anonymously and make a recommendations for a challenge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endParaRPr lang="en-GB" sz="2933" dirty="0"/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GB" sz="2933" dirty="0"/>
              <a:t>Students can accept the recommended challenge or choose their own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endParaRPr lang="en-GB" sz="2933" dirty="0"/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GB" sz="2933" dirty="0"/>
              <a:t>The students set the 21-day Challenge rules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endParaRPr lang="en-GB" sz="2933" dirty="0"/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GB" sz="2933" dirty="0"/>
              <a:t>Co-create marking criteria for the assessment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1508336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-48683" y="1268760"/>
            <a:ext cx="1228936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39" y="68627"/>
            <a:ext cx="1523520" cy="6541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63552" y="291925"/>
            <a:ext cx="9025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Support Group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3963" y="1308517"/>
            <a:ext cx="7552944" cy="5497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7572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-48683" y="1268760"/>
            <a:ext cx="1228936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39" y="68627"/>
            <a:ext cx="1523520" cy="6541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63552" y="291925"/>
            <a:ext cx="9025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Does it enhance student learning?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89540A-4013-4C84-B4F0-49A75A226343}"/>
              </a:ext>
            </a:extLst>
          </p:cNvPr>
          <p:cNvSpPr txBox="1"/>
          <p:nvPr/>
        </p:nvSpPr>
        <p:spPr>
          <a:xfrm>
            <a:off x="1043609" y="1818861"/>
            <a:ext cx="101876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Improvement in reflective assignment scores ~5%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79% of students think it is not easy to lose weight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90% of students </a:t>
            </a:r>
            <a:r>
              <a:rPr lang="en-US" sz="2400" dirty="0"/>
              <a:t>said taking part had given them an insight into the challenges of trying to sustain long-term changes to diet and lifestyle</a:t>
            </a:r>
            <a:endParaRPr lang="en-GB" sz="2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8CB4B5-5D1E-4DA9-B1B7-E234F9311E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099" y="4491126"/>
            <a:ext cx="1800200" cy="18805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1BD05F6-9F0E-40C3-BEC8-C96CA93780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4126" y="4491126"/>
            <a:ext cx="1806549" cy="1911423"/>
          </a:xfrm>
          <a:prstGeom prst="rect">
            <a:avLst/>
          </a:prstGeom>
        </p:spPr>
      </p:pic>
      <p:sp>
        <p:nvSpPr>
          <p:cNvPr id="11" name="Speech Bubble: Rectangle 10">
            <a:extLst>
              <a:ext uri="{FF2B5EF4-FFF2-40B4-BE49-F238E27FC236}">
                <a16:creationId xmlns:a16="http://schemas.microsoft.com/office/drawing/2014/main" id="{32A99A13-0E89-4965-904F-EFEB568FDCAC}"/>
              </a:ext>
            </a:extLst>
          </p:cNvPr>
          <p:cNvSpPr/>
          <p:nvPr/>
        </p:nvSpPr>
        <p:spPr>
          <a:xfrm>
            <a:off x="2961861" y="4651513"/>
            <a:ext cx="2504661" cy="1550504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 found it really hard, which made me realise how hard it would be for someone to make changes permanently</a:t>
            </a:r>
          </a:p>
        </p:txBody>
      </p:sp>
      <p:sp>
        <p:nvSpPr>
          <p:cNvPr id="12" name="Speech Bubble: Rectangle 11">
            <a:extLst>
              <a:ext uri="{FF2B5EF4-FFF2-40B4-BE49-F238E27FC236}">
                <a16:creationId xmlns:a16="http://schemas.microsoft.com/office/drawing/2014/main" id="{7C87D4EC-0D4B-4D06-A544-F31D8EAA2CE5}"/>
              </a:ext>
            </a:extLst>
          </p:cNvPr>
          <p:cNvSpPr/>
          <p:nvPr/>
        </p:nvSpPr>
        <p:spPr>
          <a:xfrm>
            <a:off x="8782240" y="4651513"/>
            <a:ext cx="2504661" cy="1550504"/>
          </a:xfrm>
          <a:prstGeom prst="wedgeRectCallou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Doing the challenge myself made me  understand the teaching on this module better</a:t>
            </a:r>
          </a:p>
        </p:txBody>
      </p:sp>
    </p:spTree>
    <p:extLst>
      <p:ext uri="{BB962C8B-B14F-4D97-AF65-F5344CB8AC3E}">
        <p14:creationId xmlns:p14="http://schemas.microsoft.com/office/powerpoint/2010/main" val="3183798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-48683" y="1268760"/>
            <a:ext cx="1228936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39" y="68627"/>
            <a:ext cx="1523520" cy="6541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63552" y="291925"/>
            <a:ext cx="97737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Does it change attitudes and beliefs?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89540A-4013-4C84-B4F0-49A75A226343}"/>
              </a:ext>
            </a:extLst>
          </p:cNvPr>
          <p:cNvSpPr txBox="1"/>
          <p:nvPr/>
        </p:nvSpPr>
        <p:spPr>
          <a:xfrm>
            <a:off x="905099" y="1934381"/>
            <a:ext cx="574481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Undergraduate research project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Students completed a validated questionnaire about their attitudes to, and beliefs about people with obesity, before and after taking part in the challenge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Although students reported increased empathy it did not change their underlying attitudes or beliefs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1011458-DC77-450F-89A1-9007B1E5FA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426" y="2315838"/>
            <a:ext cx="5048889" cy="3360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8032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-48683" y="1268760"/>
            <a:ext cx="1228936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39" y="68627"/>
            <a:ext cx="1523520" cy="65418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063552" y="291926"/>
            <a:ext cx="9025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21-day Challenge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577" y="1383823"/>
            <a:ext cx="5816600" cy="494665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9177" y="1374298"/>
            <a:ext cx="5731536" cy="4909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2432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-48683" y="1268760"/>
            <a:ext cx="1228936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39" y="68627"/>
            <a:ext cx="1523520" cy="6541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45500" y="348414"/>
            <a:ext cx="9025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Questions?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7C099DE-0E54-4DB0-AA28-4BB2347BF1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142" y="1595231"/>
            <a:ext cx="8537713" cy="480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0893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841</TotalTime>
  <Words>467</Words>
  <Application>Microsoft Office PowerPoint</Application>
  <PresentationFormat>Widescreen</PresentationFormat>
  <Paragraphs>64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Office Theme</vt:lpstr>
      <vt:lpstr>Does taking part in a healthy lifestyle challenge enhance student learning and change their attitudes to people living with obesity?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https://www.youtube.com/watch?v=cEn1PKyBUNc  Herd immunity video</dc:title>
  <dc:creator>Louise Dunford</dc:creator>
  <cp:lastModifiedBy>Louise Dunford</cp:lastModifiedBy>
  <cp:revision>44</cp:revision>
  <dcterms:created xsi:type="dcterms:W3CDTF">2021-01-10T13:58:10Z</dcterms:created>
  <dcterms:modified xsi:type="dcterms:W3CDTF">2021-06-22T18:07:08Z</dcterms:modified>
</cp:coreProperties>
</file>