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75" r:id="rId3"/>
    <p:sldId id="257" r:id="rId4"/>
    <p:sldId id="262" r:id="rId5"/>
    <p:sldId id="269" r:id="rId6"/>
    <p:sldId id="266" r:id="rId7"/>
    <p:sldId id="258" r:id="rId8"/>
    <p:sldId id="274" r:id="rId9"/>
    <p:sldId id="265" r:id="rId10"/>
    <p:sldId id="273" r:id="rId11"/>
    <p:sldId id="263" r:id="rId12"/>
    <p:sldId id="259" r:id="rId13"/>
    <p:sldId id="267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y Berthoud" initials="LB" lastIdx="1" clrIdx="0">
    <p:extLst>
      <p:ext uri="{19B8F6BF-5375-455C-9EA6-DF929625EA0E}">
        <p15:presenceInfo xmlns:p15="http://schemas.microsoft.com/office/powerpoint/2012/main" userId="S::aexlb@bristol.ac.uk::1b69e4a0-86ca-4bb7-bcef-59b14f499f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DB16"/>
    <a:srgbClr val="DB16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CDD873-95C7-93C3-0D86-8EFACB520A92}" v="439" dt="2021-06-17T16:27:55.670"/>
    <p1510:client id="{32448D76-CA10-F7BC-70BA-40F73AA146D3}" v="997" dt="2021-06-17T09:19:38.387"/>
    <p1510:client id="{3488D83F-E09C-0E37-8D7F-E3DBC77C81FD}" v="114" dt="2021-06-17T09:24:27.140"/>
    <p1510:client id="{4C7C98E4-491F-7B62-9903-29C4D9AA91AA}" v="737" dt="2021-06-15T16:27:01.521"/>
    <p1510:client id="{67249F49-128E-FD6B-21C4-5A7D861B9E0E}" v="6" dt="2021-06-17T07:43:17.174"/>
    <p1510:client id="{8CB835B4-F35B-42A3-A023-493B873CCB19}" v="8" dt="2021-06-10T13:56:44.237"/>
    <p1510:client id="{97D5DA3A-6651-4B73-A346-F3F9AF201772}" v="4" dt="2021-06-10T14:08:33.642"/>
    <p1510:client id="{ABAE60A4-C7D8-4991-B5B7-A0BCA36B1C57}" v="319" dt="2021-06-18T08:30:48.825"/>
    <p1510:client id="{ACDC28EE-3031-F5F3-912C-5D64D86F51E2}" v="310" dt="2021-06-18T11:01:37.038"/>
    <p1510:client id="{B007E36D-671A-888B-96FC-2372F00E751B}" v="496" dt="2021-06-18T09:42:33.977"/>
    <p1510:client id="{D4CA5E85-6D5C-76EB-E111-5C3325EA817E}" v="51" dt="2021-06-15T14:45:07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A379C-F130-4D5E-A826-1B2B23BFE2C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CFBB733-519E-4DC2-A7D3-D363D545AF40}">
      <dgm:prSet/>
      <dgm:spPr/>
      <dgm:t>
        <a:bodyPr/>
        <a:lstStyle/>
        <a:p>
          <a:r>
            <a:rPr lang="en-US" dirty="0"/>
            <a:t>Aim</a:t>
          </a:r>
        </a:p>
      </dgm:t>
    </dgm:pt>
    <dgm:pt modelId="{AAD6B8C6-7379-4645-8897-E53F6C23A6AA}" type="parTrans" cxnId="{588157DB-C8CE-4EAA-BCEF-EE329A4DB9A9}">
      <dgm:prSet/>
      <dgm:spPr/>
      <dgm:t>
        <a:bodyPr/>
        <a:lstStyle/>
        <a:p>
          <a:endParaRPr lang="en-US"/>
        </a:p>
      </dgm:t>
    </dgm:pt>
    <dgm:pt modelId="{0EA4F892-AFF9-4D44-A3B0-61DB635F2DA9}" type="sibTrans" cxnId="{588157DB-C8CE-4EAA-BCEF-EE329A4DB9A9}">
      <dgm:prSet/>
      <dgm:spPr/>
      <dgm:t>
        <a:bodyPr/>
        <a:lstStyle/>
        <a:p>
          <a:endParaRPr lang="en-US"/>
        </a:p>
      </dgm:t>
    </dgm:pt>
    <dgm:pt modelId="{FC84A830-FBF2-43C9-82BE-14B188FCAB3B}">
      <dgm:prSet/>
      <dgm:spPr/>
      <dgm:t>
        <a:bodyPr/>
        <a:lstStyle/>
        <a:p>
          <a:pPr rtl="0"/>
          <a:r>
            <a:rPr lang="en-US" dirty="0"/>
            <a:t>The </a:t>
          </a:r>
          <a:r>
            <a:rPr lang="en-US" dirty="0">
              <a:latin typeface="Gill Sans Nova"/>
            </a:rPr>
            <a:t>Challenge of Marking</a:t>
          </a:r>
          <a:endParaRPr lang="en-US" dirty="0"/>
        </a:p>
      </dgm:t>
    </dgm:pt>
    <dgm:pt modelId="{2C32746F-DE35-4DDB-BB7B-2533529553E8}" type="parTrans" cxnId="{FC8B39A3-2FF1-4A31-A1CB-7A4C4FF65A21}">
      <dgm:prSet/>
      <dgm:spPr/>
      <dgm:t>
        <a:bodyPr/>
        <a:lstStyle/>
        <a:p>
          <a:endParaRPr lang="en-US"/>
        </a:p>
      </dgm:t>
    </dgm:pt>
    <dgm:pt modelId="{DDDC8ED0-2D36-4848-B2A5-4D65C9E57925}" type="sibTrans" cxnId="{FC8B39A3-2FF1-4A31-A1CB-7A4C4FF65A21}">
      <dgm:prSet/>
      <dgm:spPr/>
      <dgm:t>
        <a:bodyPr/>
        <a:lstStyle/>
        <a:p>
          <a:endParaRPr lang="en-US"/>
        </a:p>
      </dgm:t>
    </dgm:pt>
    <dgm:pt modelId="{32854E87-200A-4CE7-B28D-4E6D299B58CE}">
      <dgm:prSet/>
      <dgm:spPr/>
      <dgm:t>
        <a:bodyPr/>
        <a:lstStyle/>
        <a:p>
          <a:r>
            <a:rPr lang="en-US" dirty="0"/>
            <a:t>Methodology and Survey</a:t>
          </a:r>
        </a:p>
      </dgm:t>
    </dgm:pt>
    <dgm:pt modelId="{A44BC357-2D25-4206-9742-4A950EFDF01A}" type="parTrans" cxnId="{08E195B5-1A42-4B8E-B99B-CC18A607F59C}">
      <dgm:prSet/>
      <dgm:spPr/>
      <dgm:t>
        <a:bodyPr/>
        <a:lstStyle/>
        <a:p>
          <a:endParaRPr lang="en-US"/>
        </a:p>
      </dgm:t>
    </dgm:pt>
    <dgm:pt modelId="{DFA77338-4853-4333-8D4B-58B8DA839A0F}" type="sibTrans" cxnId="{08E195B5-1A42-4B8E-B99B-CC18A607F59C}">
      <dgm:prSet/>
      <dgm:spPr/>
      <dgm:t>
        <a:bodyPr/>
        <a:lstStyle/>
        <a:p>
          <a:endParaRPr lang="en-US"/>
        </a:p>
      </dgm:t>
    </dgm:pt>
    <dgm:pt modelId="{BCB9AC99-A9D8-4402-99E5-2F0C714D411D}">
      <dgm:prSet/>
      <dgm:spPr/>
      <dgm:t>
        <a:bodyPr/>
        <a:lstStyle/>
        <a:p>
          <a:r>
            <a:rPr lang="en-US" dirty="0"/>
            <a:t>Initial Results</a:t>
          </a:r>
        </a:p>
      </dgm:t>
    </dgm:pt>
    <dgm:pt modelId="{907C0574-888E-467E-81EB-6620C7661724}" type="parTrans" cxnId="{F3364A04-D020-49D6-B9A3-F7BC81A1A8C1}">
      <dgm:prSet/>
      <dgm:spPr/>
      <dgm:t>
        <a:bodyPr/>
        <a:lstStyle/>
        <a:p>
          <a:endParaRPr lang="en-US"/>
        </a:p>
      </dgm:t>
    </dgm:pt>
    <dgm:pt modelId="{84BC7C97-6973-4E20-BCDD-4F28A39D9815}" type="sibTrans" cxnId="{F3364A04-D020-49D6-B9A3-F7BC81A1A8C1}">
      <dgm:prSet/>
      <dgm:spPr/>
      <dgm:t>
        <a:bodyPr/>
        <a:lstStyle/>
        <a:p>
          <a:endParaRPr lang="en-US"/>
        </a:p>
      </dgm:t>
    </dgm:pt>
    <dgm:pt modelId="{106B3ABA-A495-49C2-A794-07001994C2A5}">
      <dgm:prSet/>
      <dgm:spPr/>
      <dgm:t>
        <a:bodyPr/>
        <a:lstStyle/>
        <a:p>
          <a:r>
            <a:rPr lang="en-US" dirty="0"/>
            <a:t>Top Ten Tips</a:t>
          </a:r>
        </a:p>
      </dgm:t>
    </dgm:pt>
    <dgm:pt modelId="{87BDAD46-55D8-4B10-98B0-C3FE9266A8D7}" type="parTrans" cxnId="{437D9D82-6078-472C-84FA-5F71C5CB9F87}">
      <dgm:prSet/>
      <dgm:spPr/>
      <dgm:t>
        <a:bodyPr/>
        <a:lstStyle/>
        <a:p>
          <a:endParaRPr lang="en-US"/>
        </a:p>
      </dgm:t>
    </dgm:pt>
    <dgm:pt modelId="{C5A73AAE-02ED-456D-A2BE-7571FD0A1820}" type="sibTrans" cxnId="{437D9D82-6078-472C-84FA-5F71C5CB9F87}">
      <dgm:prSet/>
      <dgm:spPr/>
      <dgm:t>
        <a:bodyPr/>
        <a:lstStyle/>
        <a:p>
          <a:endParaRPr lang="en-US"/>
        </a:p>
      </dgm:t>
    </dgm:pt>
    <dgm:pt modelId="{99CC2285-F586-43F6-B19C-729719F05146}">
      <dgm:prSet/>
      <dgm:spPr/>
      <dgm:t>
        <a:bodyPr/>
        <a:lstStyle/>
        <a:p>
          <a:r>
            <a:rPr lang="en-US" dirty="0"/>
            <a:t>Take the survey!</a:t>
          </a:r>
        </a:p>
      </dgm:t>
    </dgm:pt>
    <dgm:pt modelId="{5BBDB7D8-CA10-432C-AB20-31E5ED7FD45D}" type="parTrans" cxnId="{860238F5-36D5-46A1-8B84-4C32440BE756}">
      <dgm:prSet/>
      <dgm:spPr/>
      <dgm:t>
        <a:bodyPr/>
        <a:lstStyle/>
        <a:p>
          <a:endParaRPr lang="en-US"/>
        </a:p>
      </dgm:t>
    </dgm:pt>
    <dgm:pt modelId="{1823895A-044D-4966-B250-AF4FEA215ED0}" type="sibTrans" cxnId="{860238F5-36D5-46A1-8B84-4C32440BE756}">
      <dgm:prSet/>
      <dgm:spPr/>
      <dgm:t>
        <a:bodyPr/>
        <a:lstStyle/>
        <a:p>
          <a:endParaRPr lang="en-US"/>
        </a:p>
      </dgm:t>
    </dgm:pt>
    <dgm:pt modelId="{0E4DE842-2C88-4F9F-87F1-31B2AB09728C}" type="pres">
      <dgm:prSet presAssocID="{924A379C-F130-4D5E-A826-1B2B23BFE2C9}" presName="root" presStyleCnt="0">
        <dgm:presLayoutVars>
          <dgm:dir/>
          <dgm:resizeHandles val="exact"/>
        </dgm:presLayoutVars>
      </dgm:prSet>
      <dgm:spPr/>
    </dgm:pt>
    <dgm:pt modelId="{1249A567-4CF3-428B-BD9D-232C61DDB4A2}" type="pres">
      <dgm:prSet presAssocID="{7CFBB733-519E-4DC2-A7D3-D363D545AF40}" presName="compNode" presStyleCnt="0"/>
      <dgm:spPr/>
    </dgm:pt>
    <dgm:pt modelId="{94989576-61BE-4662-850B-59F5FE994E33}" type="pres">
      <dgm:prSet presAssocID="{7CFBB733-519E-4DC2-A7D3-D363D545AF40}" presName="bgRect" presStyleLbl="bgShp" presStyleIdx="0" presStyleCnt="6"/>
      <dgm:spPr/>
    </dgm:pt>
    <dgm:pt modelId="{FD7A2A37-F957-43AF-8DED-141D2EB6F717}" type="pres">
      <dgm:prSet presAssocID="{7CFBB733-519E-4DC2-A7D3-D363D545AF40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707CE831-F49D-4C61-A1E6-D30D99FC25DB}" type="pres">
      <dgm:prSet presAssocID="{7CFBB733-519E-4DC2-A7D3-D363D545AF40}" presName="spaceRect" presStyleCnt="0"/>
      <dgm:spPr/>
    </dgm:pt>
    <dgm:pt modelId="{2E9B6241-2EE4-4DA0-B6B5-403B31834B70}" type="pres">
      <dgm:prSet presAssocID="{7CFBB733-519E-4DC2-A7D3-D363D545AF40}" presName="parTx" presStyleLbl="revTx" presStyleIdx="0" presStyleCnt="6">
        <dgm:presLayoutVars>
          <dgm:chMax val="0"/>
          <dgm:chPref val="0"/>
        </dgm:presLayoutVars>
      </dgm:prSet>
      <dgm:spPr/>
    </dgm:pt>
    <dgm:pt modelId="{B575A50A-CED4-4739-83D6-A225E7C199CB}" type="pres">
      <dgm:prSet presAssocID="{0EA4F892-AFF9-4D44-A3B0-61DB635F2DA9}" presName="sibTrans" presStyleCnt="0"/>
      <dgm:spPr/>
    </dgm:pt>
    <dgm:pt modelId="{B2380721-5BB5-49F9-8349-7C88C0339AFA}" type="pres">
      <dgm:prSet presAssocID="{FC84A830-FBF2-43C9-82BE-14B188FCAB3B}" presName="compNode" presStyleCnt="0"/>
      <dgm:spPr/>
    </dgm:pt>
    <dgm:pt modelId="{F2CF84EA-7A28-4E62-B4FC-F97A7CC8A075}" type="pres">
      <dgm:prSet presAssocID="{FC84A830-FBF2-43C9-82BE-14B188FCAB3B}" presName="bgRect" presStyleLbl="bgShp" presStyleIdx="1" presStyleCnt="6"/>
      <dgm:spPr/>
    </dgm:pt>
    <dgm:pt modelId="{97FAD00D-8501-4EAB-A816-2A1B06F6A7E3}" type="pres">
      <dgm:prSet presAssocID="{FC84A830-FBF2-43C9-82BE-14B188FCAB3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0C87C1E-CA90-423F-BE11-45A9DC00FB8D}" type="pres">
      <dgm:prSet presAssocID="{FC84A830-FBF2-43C9-82BE-14B188FCAB3B}" presName="spaceRect" presStyleCnt="0"/>
      <dgm:spPr/>
    </dgm:pt>
    <dgm:pt modelId="{A9E9042F-4C1F-4459-8314-0FA5D6919ACC}" type="pres">
      <dgm:prSet presAssocID="{FC84A830-FBF2-43C9-82BE-14B188FCAB3B}" presName="parTx" presStyleLbl="revTx" presStyleIdx="1" presStyleCnt="6">
        <dgm:presLayoutVars>
          <dgm:chMax val="0"/>
          <dgm:chPref val="0"/>
        </dgm:presLayoutVars>
      </dgm:prSet>
      <dgm:spPr/>
    </dgm:pt>
    <dgm:pt modelId="{D0E2493B-7AC7-4C9C-8D0A-3AD59E162A2F}" type="pres">
      <dgm:prSet presAssocID="{DDDC8ED0-2D36-4848-B2A5-4D65C9E57925}" presName="sibTrans" presStyleCnt="0"/>
      <dgm:spPr/>
    </dgm:pt>
    <dgm:pt modelId="{6665AD2F-0C81-4A10-B608-4F9E83828965}" type="pres">
      <dgm:prSet presAssocID="{32854E87-200A-4CE7-B28D-4E6D299B58CE}" presName="compNode" presStyleCnt="0"/>
      <dgm:spPr/>
    </dgm:pt>
    <dgm:pt modelId="{3CEBBE2C-A75B-40BF-A153-455039E25A41}" type="pres">
      <dgm:prSet presAssocID="{32854E87-200A-4CE7-B28D-4E6D299B58CE}" presName="bgRect" presStyleLbl="bgShp" presStyleIdx="2" presStyleCnt="6"/>
      <dgm:spPr/>
    </dgm:pt>
    <dgm:pt modelId="{3DA4A42A-6424-46A6-BFBD-F8D264E86A76}" type="pres">
      <dgm:prSet presAssocID="{32854E87-200A-4CE7-B28D-4E6D299B58CE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775705F9-DAFC-432C-9A80-D7F1CD158990}" type="pres">
      <dgm:prSet presAssocID="{32854E87-200A-4CE7-B28D-4E6D299B58CE}" presName="spaceRect" presStyleCnt="0"/>
      <dgm:spPr/>
    </dgm:pt>
    <dgm:pt modelId="{B5FA0316-E637-4B7F-B21F-A15B22125FA4}" type="pres">
      <dgm:prSet presAssocID="{32854E87-200A-4CE7-B28D-4E6D299B58CE}" presName="parTx" presStyleLbl="revTx" presStyleIdx="2" presStyleCnt="6">
        <dgm:presLayoutVars>
          <dgm:chMax val="0"/>
          <dgm:chPref val="0"/>
        </dgm:presLayoutVars>
      </dgm:prSet>
      <dgm:spPr/>
    </dgm:pt>
    <dgm:pt modelId="{1FAC0333-B4A2-4A32-B146-4F7795437AAA}" type="pres">
      <dgm:prSet presAssocID="{DFA77338-4853-4333-8D4B-58B8DA839A0F}" presName="sibTrans" presStyleCnt="0"/>
      <dgm:spPr/>
    </dgm:pt>
    <dgm:pt modelId="{4F0BDC2C-020B-421E-B378-9AF4D39A98E9}" type="pres">
      <dgm:prSet presAssocID="{BCB9AC99-A9D8-4402-99E5-2F0C714D411D}" presName="compNode" presStyleCnt="0"/>
      <dgm:spPr/>
    </dgm:pt>
    <dgm:pt modelId="{63C85FAF-F7C2-46D6-9E40-D82C06192581}" type="pres">
      <dgm:prSet presAssocID="{BCB9AC99-A9D8-4402-99E5-2F0C714D411D}" presName="bgRect" presStyleLbl="bgShp" presStyleIdx="3" presStyleCnt="6"/>
      <dgm:spPr/>
    </dgm:pt>
    <dgm:pt modelId="{B46F8258-ACE7-4E71-B1A2-38E70A5E4C4E}" type="pres">
      <dgm:prSet presAssocID="{BCB9AC99-A9D8-4402-99E5-2F0C714D411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1C1BA36C-D8B9-4351-86DD-5B53A5D23E57}" type="pres">
      <dgm:prSet presAssocID="{BCB9AC99-A9D8-4402-99E5-2F0C714D411D}" presName="spaceRect" presStyleCnt="0"/>
      <dgm:spPr/>
    </dgm:pt>
    <dgm:pt modelId="{E31BA1FC-55D1-4EFC-870C-D1D13D5E37FE}" type="pres">
      <dgm:prSet presAssocID="{BCB9AC99-A9D8-4402-99E5-2F0C714D411D}" presName="parTx" presStyleLbl="revTx" presStyleIdx="3" presStyleCnt="6">
        <dgm:presLayoutVars>
          <dgm:chMax val="0"/>
          <dgm:chPref val="0"/>
        </dgm:presLayoutVars>
      </dgm:prSet>
      <dgm:spPr/>
    </dgm:pt>
    <dgm:pt modelId="{38942322-6B0D-4B06-83DB-83213F6B0865}" type="pres">
      <dgm:prSet presAssocID="{84BC7C97-6973-4E20-BCDD-4F28A39D9815}" presName="sibTrans" presStyleCnt="0"/>
      <dgm:spPr/>
    </dgm:pt>
    <dgm:pt modelId="{B0BE3900-3378-46DB-9D75-2C464867E1BE}" type="pres">
      <dgm:prSet presAssocID="{106B3ABA-A495-49C2-A794-07001994C2A5}" presName="compNode" presStyleCnt="0"/>
      <dgm:spPr/>
    </dgm:pt>
    <dgm:pt modelId="{B2EC84E4-27EE-4D30-A3AB-9AFDED7813E4}" type="pres">
      <dgm:prSet presAssocID="{106B3ABA-A495-49C2-A794-07001994C2A5}" presName="bgRect" presStyleLbl="bgShp" presStyleIdx="4" presStyleCnt="6"/>
      <dgm:spPr/>
    </dgm:pt>
    <dgm:pt modelId="{4B7FCAB8-396C-41CA-AF61-0B6BDE69324E}" type="pres">
      <dgm:prSet presAssocID="{106B3ABA-A495-49C2-A794-07001994C2A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44AC8A03-6B7C-49D4-9BD0-551CFF1CBFC0}" type="pres">
      <dgm:prSet presAssocID="{106B3ABA-A495-49C2-A794-07001994C2A5}" presName="spaceRect" presStyleCnt="0"/>
      <dgm:spPr/>
    </dgm:pt>
    <dgm:pt modelId="{A6217386-68AD-4753-A82F-6F8D68533CD2}" type="pres">
      <dgm:prSet presAssocID="{106B3ABA-A495-49C2-A794-07001994C2A5}" presName="parTx" presStyleLbl="revTx" presStyleIdx="4" presStyleCnt="6">
        <dgm:presLayoutVars>
          <dgm:chMax val="0"/>
          <dgm:chPref val="0"/>
        </dgm:presLayoutVars>
      </dgm:prSet>
      <dgm:spPr/>
    </dgm:pt>
    <dgm:pt modelId="{40323B63-A02A-4DFB-A3EC-24BAD84EA3B2}" type="pres">
      <dgm:prSet presAssocID="{C5A73AAE-02ED-456D-A2BE-7571FD0A1820}" presName="sibTrans" presStyleCnt="0"/>
      <dgm:spPr/>
    </dgm:pt>
    <dgm:pt modelId="{1A6BD4BB-1522-496C-9F91-A443F35D1CD3}" type="pres">
      <dgm:prSet presAssocID="{99CC2285-F586-43F6-B19C-729719F05146}" presName="compNode" presStyleCnt="0"/>
      <dgm:spPr/>
    </dgm:pt>
    <dgm:pt modelId="{B75FF766-0081-40BC-8CD0-EE9B33373F30}" type="pres">
      <dgm:prSet presAssocID="{99CC2285-F586-43F6-B19C-729719F05146}" presName="bgRect" presStyleLbl="bgShp" presStyleIdx="5" presStyleCnt="6"/>
      <dgm:spPr/>
    </dgm:pt>
    <dgm:pt modelId="{C030A0D0-D5CA-4C36-896E-653A840CDF6D}" type="pres">
      <dgm:prSet presAssocID="{99CC2285-F586-43F6-B19C-729719F05146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"/>
        </a:ext>
      </dgm:extLst>
    </dgm:pt>
    <dgm:pt modelId="{FB8121EB-D5B8-44AD-BC0F-DD6026495680}" type="pres">
      <dgm:prSet presAssocID="{99CC2285-F586-43F6-B19C-729719F05146}" presName="spaceRect" presStyleCnt="0"/>
      <dgm:spPr/>
    </dgm:pt>
    <dgm:pt modelId="{295A41AD-A9DE-481A-8918-1683A5DB77A5}" type="pres">
      <dgm:prSet presAssocID="{99CC2285-F586-43F6-B19C-729719F05146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3364A04-D020-49D6-B9A3-F7BC81A1A8C1}" srcId="{924A379C-F130-4D5E-A826-1B2B23BFE2C9}" destId="{BCB9AC99-A9D8-4402-99E5-2F0C714D411D}" srcOrd="3" destOrd="0" parTransId="{907C0574-888E-467E-81EB-6620C7661724}" sibTransId="{84BC7C97-6973-4E20-BCDD-4F28A39D9815}"/>
    <dgm:cxn modelId="{F38FB917-09DE-4C06-A3F8-8327D580BEB9}" type="presOf" srcId="{BCB9AC99-A9D8-4402-99E5-2F0C714D411D}" destId="{E31BA1FC-55D1-4EFC-870C-D1D13D5E37FE}" srcOrd="0" destOrd="0" presId="urn:microsoft.com/office/officeart/2018/2/layout/IconVerticalSolidList"/>
    <dgm:cxn modelId="{9F65C82A-27F0-4F2F-9392-48205685A036}" type="presOf" srcId="{7CFBB733-519E-4DC2-A7D3-D363D545AF40}" destId="{2E9B6241-2EE4-4DA0-B6B5-403B31834B70}" srcOrd="0" destOrd="0" presId="urn:microsoft.com/office/officeart/2018/2/layout/IconVerticalSolidList"/>
    <dgm:cxn modelId="{0A5CE23B-ABD8-4309-9E4C-E4A54FE517ED}" type="presOf" srcId="{924A379C-F130-4D5E-A826-1B2B23BFE2C9}" destId="{0E4DE842-2C88-4F9F-87F1-31B2AB09728C}" srcOrd="0" destOrd="0" presId="urn:microsoft.com/office/officeart/2018/2/layout/IconVerticalSolidList"/>
    <dgm:cxn modelId="{9377D576-68A7-47D9-9C41-50EA20757471}" type="presOf" srcId="{99CC2285-F586-43F6-B19C-729719F05146}" destId="{295A41AD-A9DE-481A-8918-1683A5DB77A5}" srcOrd="0" destOrd="0" presId="urn:microsoft.com/office/officeart/2018/2/layout/IconVerticalSolidList"/>
    <dgm:cxn modelId="{56D13E57-885E-4F76-BDEA-AA1DF0F99344}" type="presOf" srcId="{32854E87-200A-4CE7-B28D-4E6D299B58CE}" destId="{B5FA0316-E637-4B7F-B21F-A15B22125FA4}" srcOrd="0" destOrd="0" presId="urn:microsoft.com/office/officeart/2018/2/layout/IconVerticalSolidList"/>
    <dgm:cxn modelId="{FCDE0359-F78C-439E-852D-84A4CD7A0F8F}" type="presOf" srcId="{106B3ABA-A495-49C2-A794-07001994C2A5}" destId="{A6217386-68AD-4753-A82F-6F8D68533CD2}" srcOrd="0" destOrd="0" presId="urn:microsoft.com/office/officeart/2018/2/layout/IconVerticalSolidList"/>
    <dgm:cxn modelId="{437D9D82-6078-472C-84FA-5F71C5CB9F87}" srcId="{924A379C-F130-4D5E-A826-1B2B23BFE2C9}" destId="{106B3ABA-A495-49C2-A794-07001994C2A5}" srcOrd="4" destOrd="0" parTransId="{87BDAD46-55D8-4B10-98B0-C3FE9266A8D7}" sibTransId="{C5A73AAE-02ED-456D-A2BE-7571FD0A1820}"/>
    <dgm:cxn modelId="{82568DA1-51CE-4E86-A0D8-B17FA04C4EA1}" type="presOf" srcId="{FC84A830-FBF2-43C9-82BE-14B188FCAB3B}" destId="{A9E9042F-4C1F-4459-8314-0FA5D6919ACC}" srcOrd="0" destOrd="0" presId="urn:microsoft.com/office/officeart/2018/2/layout/IconVerticalSolidList"/>
    <dgm:cxn modelId="{FC8B39A3-2FF1-4A31-A1CB-7A4C4FF65A21}" srcId="{924A379C-F130-4D5E-A826-1B2B23BFE2C9}" destId="{FC84A830-FBF2-43C9-82BE-14B188FCAB3B}" srcOrd="1" destOrd="0" parTransId="{2C32746F-DE35-4DDB-BB7B-2533529553E8}" sibTransId="{DDDC8ED0-2D36-4848-B2A5-4D65C9E57925}"/>
    <dgm:cxn modelId="{08E195B5-1A42-4B8E-B99B-CC18A607F59C}" srcId="{924A379C-F130-4D5E-A826-1B2B23BFE2C9}" destId="{32854E87-200A-4CE7-B28D-4E6D299B58CE}" srcOrd="2" destOrd="0" parTransId="{A44BC357-2D25-4206-9742-4A950EFDF01A}" sibTransId="{DFA77338-4853-4333-8D4B-58B8DA839A0F}"/>
    <dgm:cxn modelId="{588157DB-C8CE-4EAA-BCEF-EE329A4DB9A9}" srcId="{924A379C-F130-4D5E-A826-1B2B23BFE2C9}" destId="{7CFBB733-519E-4DC2-A7D3-D363D545AF40}" srcOrd="0" destOrd="0" parTransId="{AAD6B8C6-7379-4645-8897-E53F6C23A6AA}" sibTransId="{0EA4F892-AFF9-4D44-A3B0-61DB635F2DA9}"/>
    <dgm:cxn modelId="{860238F5-36D5-46A1-8B84-4C32440BE756}" srcId="{924A379C-F130-4D5E-A826-1B2B23BFE2C9}" destId="{99CC2285-F586-43F6-B19C-729719F05146}" srcOrd="5" destOrd="0" parTransId="{5BBDB7D8-CA10-432C-AB20-31E5ED7FD45D}" sibTransId="{1823895A-044D-4966-B250-AF4FEA215ED0}"/>
    <dgm:cxn modelId="{F515096A-3AF5-4C10-86FB-D5E2C9450870}" type="presParOf" srcId="{0E4DE842-2C88-4F9F-87F1-31B2AB09728C}" destId="{1249A567-4CF3-428B-BD9D-232C61DDB4A2}" srcOrd="0" destOrd="0" presId="urn:microsoft.com/office/officeart/2018/2/layout/IconVerticalSolidList"/>
    <dgm:cxn modelId="{5C60324D-2562-4205-BFE4-DCA9940F496E}" type="presParOf" srcId="{1249A567-4CF3-428B-BD9D-232C61DDB4A2}" destId="{94989576-61BE-4662-850B-59F5FE994E33}" srcOrd="0" destOrd="0" presId="urn:microsoft.com/office/officeart/2018/2/layout/IconVerticalSolidList"/>
    <dgm:cxn modelId="{74F68088-88D4-4ED4-8778-1882B9BB9B66}" type="presParOf" srcId="{1249A567-4CF3-428B-BD9D-232C61DDB4A2}" destId="{FD7A2A37-F957-43AF-8DED-141D2EB6F717}" srcOrd="1" destOrd="0" presId="urn:microsoft.com/office/officeart/2018/2/layout/IconVerticalSolidList"/>
    <dgm:cxn modelId="{12C9A547-B393-4888-98EF-011B6E898A2D}" type="presParOf" srcId="{1249A567-4CF3-428B-BD9D-232C61DDB4A2}" destId="{707CE831-F49D-4C61-A1E6-D30D99FC25DB}" srcOrd="2" destOrd="0" presId="urn:microsoft.com/office/officeart/2018/2/layout/IconVerticalSolidList"/>
    <dgm:cxn modelId="{AFD5BB72-E437-43C5-B0AB-14A719D7F492}" type="presParOf" srcId="{1249A567-4CF3-428B-BD9D-232C61DDB4A2}" destId="{2E9B6241-2EE4-4DA0-B6B5-403B31834B70}" srcOrd="3" destOrd="0" presId="urn:microsoft.com/office/officeart/2018/2/layout/IconVerticalSolidList"/>
    <dgm:cxn modelId="{F97F55E0-7CBB-4EE9-AB36-53AEE183E2D8}" type="presParOf" srcId="{0E4DE842-2C88-4F9F-87F1-31B2AB09728C}" destId="{B575A50A-CED4-4739-83D6-A225E7C199CB}" srcOrd="1" destOrd="0" presId="urn:microsoft.com/office/officeart/2018/2/layout/IconVerticalSolidList"/>
    <dgm:cxn modelId="{486154C0-578D-4D0A-86CE-E5EB27B09F2D}" type="presParOf" srcId="{0E4DE842-2C88-4F9F-87F1-31B2AB09728C}" destId="{B2380721-5BB5-49F9-8349-7C88C0339AFA}" srcOrd="2" destOrd="0" presId="urn:microsoft.com/office/officeart/2018/2/layout/IconVerticalSolidList"/>
    <dgm:cxn modelId="{4B9F1756-F7EB-42D6-BC6D-1254D627433B}" type="presParOf" srcId="{B2380721-5BB5-49F9-8349-7C88C0339AFA}" destId="{F2CF84EA-7A28-4E62-B4FC-F97A7CC8A075}" srcOrd="0" destOrd="0" presId="urn:microsoft.com/office/officeart/2018/2/layout/IconVerticalSolidList"/>
    <dgm:cxn modelId="{FD0D7E01-C8C4-415A-AA4A-BEDEF65ACFEB}" type="presParOf" srcId="{B2380721-5BB5-49F9-8349-7C88C0339AFA}" destId="{97FAD00D-8501-4EAB-A816-2A1B06F6A7E3}" srcOrd="1" destOrd="0" presId="urn:microsoft.com/office/officeart/2018/2/layout/IconVerticalSolidList"/>
    <dgm:cxn modelId="{45D58B61-A25F-4315-B81A-39DEF2918E69}" type="presParOf" srcId="{B2380721-5BB5-49F9-8349-7C88C0339AFA}" destId="{20C87C1E-CA90-423F-BE11-45A9DC00FB8D}" srcOrd="2" destOrd="0" presId="urn:microsoft.com/office/officeart/2018/2/layout/IconVerticalSolidList"/>
    <dgm:cxn modelId="{EB517CD7-4DC6-4B93-9223-562926BF059E}" type="presParOf" srcId="{B2380721-5BB5-49F9-8349-7C88C0339AFA}" destId="{A9E9042F-4C1F-4459-8314-0FA5D6919ACC}" srcOrd="3" destOrd="0" presId="urn:microsoft.com/office/officeart/2018/2/layout/IconVerticalSolidList"/>
    <dgm:cxn modelId="{E0485D1D-6A05-4509-95DC-19F1B59ABC27}" type="presParOf" srcId="{0E4DE842-2C88-4F9F-87F1-31B2AB09728C}" destId="{D0E2493B-7AC7-4C9C-8D0A-3AD59E162A2F}" srcOrd="3" destOrd="0" presId="urn:microsoft.com/office/officeart/2018/2/layout/IconVerticalSolidList"/>
    <dgm:cxn modelId="{A5551104-E1AD-4159-B92B-EB5BD58DFCE1}" type="presParOf" srcId="{0E4DE842-2C88-4F9F-87F1-31B2AB09728C}" destId="{6665AD2F-0C81-4A10-B608-4F9E83828965}" srcOrd="4" destOrd="0" presId="urn:microsoft.com/office/officeart/2018/2/layout/IconVerticalSolidList"/>
    <dgm:cxn modelId="{78A0B28D-FB33-486F-A515-142A2694E455}" type="presParOf" srcId="{6665AD2F-0C81-4A10-B608-4F9E83828965}" destId="{3CEBBE2C-A75B-40BF-A153-455039E25A41}" srcOrd="0" destOrd="0" presId="urn:microsoft.com/office/officeart/2018/2/layout/IconVerticalSolidList"/>
    <dgm:cxn modelId="{D7475816-4AE4-47C1-86DE-4253D25C656F}" type="presParOf" srcId="{6665AD2F-0C81-4A10-B608-4F9E83828965}" destId="{3DA4A42A-6424-46A6-BFBD-F8D264E86A76}" srcOrd="1" destOrd="0" presId="urn:microsoft.com/office/officeart/2018/2/layout/IconVerticalSolidList"/>
    <dgm:cxn modelId="{2FE574C9-2963-4177-800A-6B27FE64CBDF}" type="presParOf" srcId="{6665AD2F-0C81-4A10-B608-4F9E83828965}" destId="{775705F9-DAFC-432C-9A80-D7F1CD158990}" srcOrd="2" destOrd="0" presId="urn:microsoft.com/office/officeart/2018/2/layout/IconVerticalSolidList"/>
    <dgm:cxn modelId="{A8C22354-BCE4-4748-97EC-6452324A43A2}" type="presParOf" srcId="{6665AD2F-0C81-4A10-B608-4F9E83828965}" destId="{B5FA0316-E637-4B7F-B21F-A15B22125FA4}" srcOrd="3" destOrd="0" presId="urn:microsoft.com/office/officeart/2018/2/layout/IconVerticalSolidList"/>
    <dgm:cxn modelId="{B5A53C10-1933-43F7-85F6-5167764EBDEC}" type="presParOf" srcId="{0E4DE842-2C88-4F9F-87F1-31B2AB09728C}" destId="{1FAC0333-B4A2-4A32-B146-4F7795437AAA}" srcOrd="5" destOrd="0" presId="urn:microsoft.com/office/officeart/2018/2/layout/IconVerticalSolidList"/>
    <dgm:cxn modelId="{E5A43300-710B-4E68-9C5E-8ED07659C949}" type="presParOf" srcId="{0E4DE842-2C88-4F9F-87F1-31B2AB09728C}" destId="{4F0BDC2C-020B-421E-B378-9AF4D39A98E9}" srcOrd="6" destOrd="0" presId="urn:microsoft.com/office/officeart/2018/2/layout/IconVerticalSolidList"/>
    <dgm:cxn modelId="{B6DFEF97-BCD3-4FA7-BC0B-FB3632B4A24C}" type="presParOf" srcId="{4F0BDC2C-020B-421E-B378-9AF4D39A98E9}" destId="{63C85FAF-F7C2-46D6-9E40-D82C06192581}" srcOrd="0" destOrd="0" presId="urn:microsoft.com/office/officeart/2018/2/layout/IconVerticalSolidList"/>
    <dgm:cxn modelId="{DE13DE66-B02D-4215-A5EC-2484AACFBC74}" type="presParOf" srcId="{4F0BDC2C-020B-421E-B378-9AF4D39A98E9}" destId="{B46F8258-ACE7-4E71-B1A2-38E70A5E4C4E}" srcOrd="1" destOrd="0" presId="urn:microsoft.com/office/officeart/2018/2/layout/IconVerticalSolidList"/>
    <dgm:cxn modelId="{A2254A98-CEF6-4593-AE8E-15CEAFD85368}" type="presParOf" srcId="{4F0BDC2C-020B-421E-B378-9AF4D39A98E9}" destId="{1C1BA36C-D8B9-4351-86DD-5B53A5D23E57}" srcOrd="2" destOrd="0" presId="urn:microsoft.com/office/officeart/2018/2/layout/IconVerticalSolidList"/>
    <dgm:cxn modelId="{85276A75-96C3-4208-94EA-4103A903904D}" type="presParOf" srcId="{4F0BDC2C-020B-421E-B378-9AF4D39A98E9}" destId="{E31BA1FC-55D1-4EFC-870C-D1D13D5E37FE}" srcOrd="3" destOrd="0" presId="urn:microsoft.com/office/officeart/2018/2/layout/IconVerticalSolidList"/>
    <dgm:cxn modelId="{FFDD7E0E-A8E8-4AEC-AE66-27E968B7E7C4}" type="presParOf" srcId="{0E4DE842-2C88-4F9F-87F1-31B2AB09728C}" destId="{38942322-6B0D-4B06-83DB-83213F6B0865}" srcOrd="7" destOrd="0" presId="urn:microsoft.com/office/officeart/2018/2/layout/IconVerticalSolidList"/>
    <dgm:cxn modelId="{A748904F-75D3-4188-9300-FCEDBBD6D967}" type="presParOf" srcId="{0E4DE842-2C88-4F9F-87F1-31B2AB09728C}" destId="{B0BE3900-3378-46DB-9D75-2C464867E1BE}" srcOrd="8" destOrd="0" presId="urn:microsoft.com/office/officeart/2018/2/layout/IconVerticalSolidList"/>
    <dgm:cxn modelId="{B32E6C02-A2BC-4701-AF4C-6CC52D850A97}" type="presParOf" srcId="{B0BE3900-3378-46DB-9D75-2C464867E1BE}" destId="{B2EC84E4-27EE-4D30-A3AB-9AFDED7813E4}" srcOrd="0" destOrd="0" presId="urn:microsoft.com/office/officeart/2018/2/layout/IconVerticalSolidList"/>
    <dgm:cxn modelId="{01AAC2DE-06D4-4CD6-A545-37B7BA4DAC64}" type="presParOf" srcId="{B0BE3900-3378-46DB-9D75-2C464867E1BE}" destId="{4B7FCAB8-396C-41CA-AF61-0B6BDE69324E}" srcOrd="1" destOrd="0" presId="urn:microsoft.com/office/officeart/2018/2/layout/IconVerticalSolidList"/>
    <dgm:cxn modelId="{BA9D62AE-1D65-4DE2-91A5-F2F46C4029B7}" type="presParOf" srcId="{B0BE3900-3378-46DB-9D75-2C464867E1BE}" destId="{44AC8A03-6B7C-49D4-9BD0-551CFF1CBFC0}" srcOrd="2" destOrd="0" presId="urn:microsoft.com/office/officeart/2018/2/layout/IconVerticalSolidList"/>
    <dgm:cxn modelId="{C728D266-33A1-46B6-A0FB-85D75CC3C096}" type="presParOf" srcId="{B0BE3900-3378-46DB-9D75-2C464867E1BE}" destId="{A6217386-68AD-4753-A82F-6F8D68533CD2}" srcOrd="3" destOrd="0" presId="urn:microsoft.com/office/officeart/2018/2/layout/IconVerticalSolidList"/>
    <dgm:cxn modelId="{4514DBF1-F1B9-4BB7-89A7-1414FD90C884}" type="presParOf" srcId="{0E4DE842-2C88-4F9F-87F1-31B2AB09728C}" destId="{40323B63-A02A-4DFB-A3EC-24BAD84EA3B2}" srcOrd="9" destOrd="0" presId="urn:microsoft.com/office/officeart/2018/2/layout/IconVerticalSolidList"/>
    <dgm:cxn modelId="{77F6244B-797C-4353-B386-30AFCD724840}" type="presParOf" srcId="{0E4DE842-2C88-4F9F-87F1-31B2AB09728C}" destId="{1A6BD4BB-1522-496C-9F91-A443F35D1CD3}" srcOrd="10" destOrd="0" presId="urn:microsoft.com/office/officeart/2018/2/layout/IconVerticalSolidList"/>
    <dgm:cxn modelId="{A0AB25F2-FD55-48F5-B888-E7A631285EFB}" type="presParOf" srcId="{1A6BD4BB-1522-496C-9F91-A443F35D1CD3}" destId="{B75FF766-0081-40BC-8CD0-EE9B33373F30}" srcOrd="0" destOrd="0" presId="urn:microsoft.com/office/officeart/2018/2/layout/IconVerticalSolidList"/>
    <dgm:cxn modelId="{0D993AA1-F652-42F9-8D6F-0FAA46CF047D}" type="presParOf" srcId="{1A6BD4BB-1522-496C-9F91-A443F35D1CD3}" destId="{C030A0D0-D5CA-4C36-896E-653A840CDF6D}" srcOrd="1" destOrd="0" presId="urn:microsoft.com/office/officeart/2018/2/layout/IconVerticalSolidList"/>
    <dgm:cxn modelId="{B452E9DE-0265-44F6-A034-0AD4280E1744}" type="presParOf" srcId="{1A6BD4BB-1522-496C-9F91-A443F35D1CD3}" destId="{FB8121EB-D5B8-44AD-BC0F-DD6026495680}" srcOrd="2" destOrd="0" presId="urn:microsoft.com/office/officeart/2018/2/layout/IconVerticalSolidList"/>
    <dgm:cxn modelId="{804AB129-AE9B-441E-AD5E-2C7E7BD4DBBC}" type="presParOf" srcId="{1A6BD4BB-1522-496C-9F91-A443F35D1CD3}" destId="{295A41AD-A9DE-481A-8918-1683A5DB77A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FE38C8-7ACA-4857-8EBA-AC0CEFC9B02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3752E18-22A0-4706-AC05-D30F2B49B3DD}">
      <dgm:prSet/>
      <dgm:spPr/>
      <dgm:t>
        <a:bodyPr/>
        <a:lstStyle/>
        <a:p>
          <a:pPr rtl="0"/>
          <a:r>
            <a:rPr lang="en-US" dirty="0"/>
            <a:t>Quality of </a:t>
          </a:r>
          <a:r>
            <a:rPr lang="en-US" dirty="0">
              <a:latin typeface="Gill Sans Nova"/>
            </a:rPr>
            <a:t>course </a:t>
          </a:r>
          <a:r>
            <a:rPr lang="en-US" dirty="0"/>
            <a:t>materials</a:t>
          </a:r>
          <a:r>
            <a:rPr lang="en-US" dirty="0">
              <a:latin typeface="Gill Sans Nova"/>
            </a:rPr>
            <a:t> </a:t>
          </a:r>
          <a:r>
            <a:rPr lang="en-US" dirty="0"/>
            <a:t>(esp. changes in materials – such as switch to </a:t>
          </a:r>
          <a:r>
            <a:rPr lang="en-US" dirty="0">
              <a:latin typeface="Gill Sans Nova"/>
            </a:rPr>
            <a:t>pre-recorded video</a:t>
          </a:r>
          <a:r>
            <a:rPr lang="en-US" dirty="0"/>
            <a:t>)</a:t>
          </a:r>
          <a:endParaRPr lang="en-US" dirty="0">
            <a:latin typeface="Gill Sans Nova"/>
          </a:endParaRPr>
        </a:p>
      </dgm:t>
    </dgm:pt>
    <dgm:pt modelId="{F8137926-9422-4551-BDAB-D0B7E24206D3}" type="parTrans" cxnId="{F58C01EF-2486-46BE-B18F-904BF52085D0}">
      <dgm:prSet/>
      <dgm:spPr/>
      <dgm:t>
        <a:bodyPr/>
        <a:lstStyle/>
        <a:p>
          <a:endParaRPr lang="en-US"/>
        </a:p>
      </dgm:t>
    </dgm:pt>
    <dgm:pt modelId="{18674C85-373F-449D-A1B4-E81E2DFA7A30}" type="sibTrans" cxnId="{F58C01EF-2486-46BE-B18F-904BF52085D0}">
      <dgm:prSet/>
      <dgm:spPr/>
      <dgm:t>
        <a:bodyPr/>
        <a:lstStyle/>
        <a:p>
          <a:endParaRPr lang="en-US"/>
        </a:p>
      </dgm:t>
    </dgm:pt>
    <dgm:pt modelId="{1AF849AA-D893-4C9A-B35C-47F8896D7DED}">
      <dgm:prSet/>
      <dgm:spPr/>
      <dgm:t>
        <a:bodyPr/>
        <a:lstStyle/>
        <a:p>
          <a:pPr rtl="0"/>
          <a:r>
            <a:rPr lang="en-US" dirty="0"/>
            <a:t>Effectiveness of content delivery (esp. changes in delivery – such as switch to online</a:t>
          </a:r>
          <a:r>
            <a:rPr lang="en-US" dirty="0">
              <a:latin typeface="Gill Sans Nova"/>
            </a:rPr>
            <a:t> teaching</a:t>
          </a:r>
          <a:r>
            <a:rPr lang="en-US" dirty="0"/>
            <a:t>)</a:t>
          </a:r>
        </a:p>
      </dgm:t>
    </dgm:pt>
    <dgm:pt modelId="{E724269D-AA57-4BC4-8C63-063454DA2BB0}" type="parTrans" cxnId="{BCDF2CD7-3E60-447B-A876-D5648ADA9415}">
      <dgm:prSet/>
      <dgm:spPr/>
      <dgm:t>
        <a:bodyPr/>
        <a:lstStyle/>
        <a:p>
          <a:endParaRPr lang="en-US"/>
        </a:p>
      </dgm:t>
    </dgm:pt>
    <dgm:pt modelId="{373FB620-20CC-4DCD-8C1D-1D536B9F91DD}" type="sibTrans" cxnId="{BCDF2CD7-3E60-447B-A876-D5648ADA9415}">
      <dgm:prSet/>
      <dgm:spPr/>
      <dgm:t>
        <a:bodyPr/>
        <a:lstStyle/>
        <a:p>
          <a:endParaRPr lang="en-US"/>
        </a:p>
      </dgm:t>
    </dgm:pt>
    <dgm:pt modelId="{9613C4B7-A304-46D1-A34D-49C74800A021}">
      <dgm:prSet/>
      <dgm:spPr/>
      <dgm:t>
        <a:bodyPr/>
        <a:lstStyle/>
        <a:p>
          <a:pPr rtl="0"/>
          <a:r>
            <a:rPr lang="en-US" dirty="0">
              <a:latin typeface="Gill Sans Nova"/>
            </a:rPr>
            <a:t>Effectiveness</a:t>
          </a:r>
          <a:r>
            <a:rPr lang="en-US" dirty="0"/>
            <a:t> of tuition (esp. changes in tuition – such as switch to online </a:t>
          </a:r>
          <a:r>
            <a:rPr lang="en-US" dirty="0">
              <a:latin typeface="Gill Sans Nova"/>
            </a:rPr>
            <a:t>teaching sessions</a:t>
          </a:r>
          <a:r>
            <a:rPr lang="en-US" dirty="0"/>
            <a:t>)</a:t>
          </a:r>
        </a:p>
      </dgm:t>
    </dgm:pt>
    <dgm:pt modelId="{FCC29553-CA37-4E84-8D62-BFB7486F129C}" type="parTrans" cxnId="{72376D56-26F2-4F73-913C-F1404C1DE6D5}">
      <dgm:prSet/>
      <dgm:spPr/>
      <dgm:t>
        <a:bodyPr/>
        <a:lstStyle/>
        <a:p>
          <a:endParaRPr lang="en-US"/>
        </a:p>
      </dgm:t>
    </dgm:pt>
    <dgm:pt modelId="{E54B9334-3113-474F-A2A3-DFF46B5E3780}" type="sibTrans" cxnId="{72376D56-26F2-4F73-913C-F1404C1DE6D5}">
      <dgm:prSet/>
      <dgm:spPr/>
      <dgm:t>
        <a:bodyPr/>
        <a:lstStyle/>
        <a:p>
          <a:endParaRPr lang="en-US"/>
        </a:p>
      </dgm:t>
    </dgm:pt>
    <dgm:pt modelId="{EDC5C5D2-BA68-46FA-A341-476E112F5043}">
      <dgm:prSet/>
      <dgm:spPr/>
      <dgm:t>
        <a:bodyPr/>
        <a:lstStyle/>
        <a:p>
          <a:pPr rtl="0"/>
          <a:r>
            <a:rPr lang="en-US" dirty="0"/>
            <a:t>Effectiveness of personal study (esp. when impacted by </a:t>
          </a:r>
          <a:r>
            <a:rPr lang="en-US" dirty="0">
              <a:latin typeface="Gill Sans Nova"/>
            </a:rPr>
            <a:t>health and personal</a:t>
          </a:r>
          <a:r>
            <a:rPr lang="en-US" dirty="0"/>
            <a:t> issues)</a:t>
          </a:r>
        </a:p>
      </dgm:t>
    </dgm:pt>
    <dgm:pt modelId="{C263328B-3ED9-4932-9B80-1218B9A64595}" type="parTrans" cxnId="{E512E030-0891-4410-864E-7661770A3F42}">
      <dgm:prSet/>
      <dgm:spPr/>
      <dgm:t>
        <a:bodyPr/>
        <a:lstStyle/>
        <a:p>
          <a:endParaRPr lang="en-US"/>
        </a:p>
      </dgm:t>
    </dgm:pt>
    <dgm:pt modelId="{B83CABD0-8066-4769-98C3-66A645D6DD70}" type="sibTrans" cxnId="{E512E030-0891-4410-864E-7661770A3F42}">
      <dgm:prSet/>
      <dgm:spPr/>
      <dgm:t>
        <a:bodyPr/>
        <a:lstStyle/>
        <a:p>
          <a:endParaRPr lang="en-US"/>
        </a:p>
      </dgm:t>
    </dgm:pt>
    <dgm:pt modelId="{5362DA74-56CE-4916-B53E-ABA4AE38A873}">
      <dgm:prSet/>
      <dgm:spPr/>
      <dgm:t>
        <a:bodyPr/>
        <a:lstStyle/>
        <a:p>
          <a:r>
            <a:rPr lang="en-US" dirty="0"/>
            <a:t>Suitability of assessments (esp. change in assessment – such as move to “open book”)</a:t>
          </a:r>
        </a:p>
      </dgm:t>
    </dgm:pt>
    <dgm:pt modelId="{4657C927-A13B-4748-A1E1-01BD0C021152}" type="parTrans" cxnId="{901756F3-E9D5-48A9-A840-9EB518697C2C}">
      <dgm:prSet/>
      <dgm:spPr/>
      <dgm:t>
        <a:bodyPr/>
        <a:lstStyle/>
        <a:p>
          <a:endParaRPr lang="en-US"/>
        </a:p>
      </dgm:t>
    </dgm:pt>
    <dgm:pt modelId="{CFAB59E8-A186-4514-967E-92DFF0CC6022}" type="sibTrans" cxnId="{901756F3-E9D5-48A9-A840-9EB518697C2C}">
      <dgm:prSet/>
      <dgm:spPr/>
      <dgm:t>
        <a:bodyPr/>
        <a:lstStyle/>
        <a:p>
          <a:endParaRPr lang="en-US"/>
        </a:p>
      </dgm:t>
    </dgm:pt>
    <dgm:pt modelId="{24E6F00B-5BF1-4BA6-A237-94D1A05AB4EA}">
      <dgm:prSet/>
      <dgm:spPr/>
      <dgm:t>
        <a:bodyPr/>
        <a:lstStyle/>
        <a:p>
          <a:pPr rtl="0"/>
          <a:r>
            <a:rPr lang="en-US" dirty="0"/>
            <a:t>Suitability of assessment platforms (e.g. online exam platforms, inflexible </a:t>
          </a:r>
          <a:r>
            <a:rPr lang="en-US" dirty="0" err="1"/>
            <a:t>automarking</a:t>
          </a:r>
          <a:r>
            <a:rPr lang="en-US" dirty="0">
              <a:latin typeface="Gill Sans Nova"/>
            </a:rPr>
            <a:t> tools</a:t>
          </a:r>
          <a:r>
            <a:rPr lang="en-US" dirty="0"/>
            <a:t>)</a:t>
          </a:r>
        </a:p>
      </dgm:t>
    </dgm:pt>
    <dgm:pt modelId="{B59D0DCF-AB5A-49AD-BFDE-9B5EC1195D50}" type="parTrans" cxnId="{64DBE596-D223-4805-A82D-F790DD27986B}">
      <dgm:prSet/>
      <dgm:spPr/>
      <dgm:t>
        <a:bodyPr/>
        <a:lstStyle/>
        <a:p>
          <a:endParaRPr lang="en-US"/>
        </a:p>
      </dgm:t>
    </dgm:pt>
    <dgm:pt modelId="{05DCB0AD-26BA-4AA6-B718-30177B016138}" type="sibTrans" cxnId="{64DBE596-D223-4805-A82D-F790DD27986B}">
      <dgm:prSet/>
      <dgm:spPr/>
      <dgm:t>
        <a:bodyPr/>
        <a:lstStyle/>
        <a:p>
          <a:endParaRPr lang="en-US"/>
        </a:p>
      </dgm:t>
    </dgm:pt>
    <dgm:pt modelId="{E2D1D9F9-0374-48C6-BE31-22F2D6CCE3AA}">
      <dgm:prSet/>
      <dgm:spPr/>
      <dgm:t>
        <a:bodyPr/>
        <a:lstStyle/>
        <a:p>
          <a:pPr rtl="0"/>
          <a:r>
            <a:rPr lang="en-US" dirty="0"/>
            <a:t>Extent of Plagiarism and Collusion</a:t>
          </a:r>
          <a:r>
            <a:rPr lang="en-US" dirty="0">
              <a:latin typeface="Gill Sans Nova"/>
            </a:rPr>
            <a:t> (esp. with change in assessment – such as online exams)</a:t>
          </a:r>
          <a:endParaRPr lang="en-US" dirty="0"/>
        </a:p>
      </dgm:t>
    </dgm:pt>
    <dgm:pt modelId="{F913805E-4440-49D9-BB15-CF82FD25339D}" type="parTrans" cxnId="{03CBAB98-E556-4FCA-AF6B-E05208180B3F}">
      <dgm:prSet/>
      <dgm:spPr/>
      <dgm:t>
        <a:bodyPr/>
        <a:lstStyle/>
        <a:p>
          <a:endParaRPr lang="en-US"/>
        </a:p>
      </dgm:t>
    </dgm:pt>
    <dgm:pt modelId="{90D0ED63-DAF7-4F75-BD4C-53CC5B27857C}" type="sibTrans" cxnId="{03CBAB98-E556-4FCA-AF6B-E05208180B3F}">
      <dgm:prSet/>
      <dgm:spPr/>
      <dgm:t>
        <a:bodyPr/>
        <a:lstStyle/>
        <a:p>
          <a:endParaRPr lang="en-US"/>
        </a:p>
      </dgm:t>
    </dgm:pt>
    <dgm:pt modelId="{4C0AB195-CFA2-4F66-AA6C-325613F688C1}">
      <dgm:prSet phldr="0"/>
      <dgm:spPr/>
      <dgm:t>
        <a:bodyPr/>
        <a:lstStyle/>
        <a:p>
          <a:pPr rtl="0"/>
          <a:r>
            <a:rPr lang="en-US" dirty="0">
              <a:latin typeface="Gill Sans Nova"/>
            </a:rPr>
            <a:t>Student</a:t>
          </a:r>
          <a:r>
            <a:rPr lang="en-US" dirty="0"/>
            <a:t> engagement with </a:t>
          </a:r>
          <a:r>
            <a:rPr lang="en-US" dirty="0">
              <a:latin typeface="Gill Sans Nova"/>
            </a:rPr>
            <a:t>materials</a:t>
          </a:r>
          <a:r>
            <a:rPr lang="en-US" dirty="0"/>
            <a:t> (esp. changes in consumption – such as </a:t>
          </a:r>
          <a:r>
            <a:rPr lang="en-US" dirty="0">
              <a:latin typeface="Gill Sans Nova"/>
            </a:rPr>
            <a:t>move to remote learning</a:t>
          </a:r>
          <a:r>
            <a:rPr lang="en-US" dirty="0"/>
            <a:t>)</a:t>
          </a:r>
        </a:p>
      </dgm:t>
    </dgm:pt>
    <dgm:pt modelId="{DB849F39-4828-4339-BCB1-848D7930D483}" type="parTrans" cxnId="{120CA023-4449-40B4-9AE2-13BDAD199858}">
      <dgm:prSet/>
      <dgm:spPr/>
    </dgm:pt>
    <dgm:pt modelId="{56C5FA1E-D19D-4FD4-A9CF-6A70CEFCB03B}" type="sibTrans" cxnId="{120CA023-4449-40B4-9AE2-13BDAD199858}">
      <dgm:prSet/>
      <dgm:spPr/>
    </dgm:pt>
    <dgm:pt modelId="{84FF847F-F09A-4A3B-853F-008458DB8947}" type="pres">
      <dgm:prSet presAssocID="{7BFE38C8-7ACA-4857-8EBA-AC0CEFC9B029}" presName="diagram" presStyleCnt="0">
        <dgm:presLayoutVars>
          <dgm:dir/>
          <dgm:resizeHandles val="exact"/>
        </dgm:presLayoutVars>
      </dgm:prSet>
      <dgm:spPr/>
    </dgm:pt>
    <dgm:pt modelId="{6782651A-8C21-47C8-BB13-BAA10F0A0E69}" type="pres">
      <dgm:prSet presAssocID="{33752E18-22A0-4706-AC05-D30F2B49B3DD}" presName="node" presStyleLbl="node1" presStyleIdx="0" presStyleCnt="8">
        <dgm:presLayoutVars>
          <dgm:bulletEnabled val="1"/>
        </dgm:presLayoutVars>
      </dgm:prSet>
      <dgm:spPr/>
    </dgm:pt>
    <dgm:pt modelId="{D7E346CD-B3A7-488F-8D0D-C5F6D670C86D}" type="pres">
      <dgm:prSet presAssocID="{18674C85-373F-449D-A1B4-E81E2DFA7A30}" presName="sibTrans" presStyleCnt="0"/>
      <dgm:spPr/>
    </dgm:pt>
    <dgm:pt modelId="{2B6D6E61-BC5E-40E0-B0F1-E4DFE90AEB28}" type="pres">
      <dgm:prSet presAssocID="{1AF849AA-D893-4C9A-B35C-47F8896D7DED}" presName="node" presStyleLbl="node1" presStyleIdx="1" presStyleCnt="8">
        <dgm:presLayoutVars>
          <dgm:bulletEnabled val="1"/>
        </dgm:presLayoutVars>
      </dgm:prSet>
      <dgm:spPr/>
    </dgm:pt>
    <dgm:pt modelId="{536549CA-BA11-425E-8FA1-33B188E039F9}" type="pres">
      <dgm:prSet presAssocID="{373FB620-20CC-4DCD-8C1D-1D536B9F91DD}" presName="sibTrans" presStyleCnt="0"/>
      <dgm:spPr/>
    </dgm:pt>
    <dgm:pt modelId="{276D5425-831E-4396-9BD8-A348912EA277}" type="pres">
      <dgm:prSet presAssocID="{4C0AB195-CFA2-4F66-AA6C-325613F688C1}" presName="node" presStyleLbl="node1" presStyleIdx="2" presStyleCnt="8">
        <dgm:presLayoutVars>
          <dgm:bulletEnabled val="1"/>
        </dgm:presLayoutVars>
      </dgm:prSet>
      <dgm:spPr/>
    </dgm:pt>
    <dgm:pt modelId="{101D4FC6-A756-4D29-B960-AF759050EEB1}" type="pres">
      <dgm:prSet presAssocID="{56C5FA1E-D19D-4FD4-A9CF-6A70CEFCB03B}" presName="sibTrans" presStyleCnt="0"/>
      <dgm:spPr/>
    </dgm:pt>
    <dgm:pt modelId="{625BD952-EFFB-44A0-A150-C78BDF4BD954}" type="pres">
      <dgm:prSet presAssocID="{9613C4B7-A304-46D1-A34D-49C74800A021}" presName="node" presStyleLbl="node1" presStyleIdx="3" presStyleCnt="8">
        <dgm:presLayoutVars>
          <dgm:bulletEnabled val="1"/>
        </dgm:presLayoutVars>
      </dgm:prSet>
      <dgm:spPr/>
    </dgm:pt>
    <dgm:pt modelId="{44CBE188-8ECD-4829-8951-FDFFCEE01BDD}" type="pres">
      <dgm:prSet presAssocID="{E54B9334-3113-474F-A2A3-DFF46B5E3780}" presName="sibTrans" presStyleCnt="0"/>
      <dgm:spPr/>
    </dgm:pt>
    <dgm:pt modelId="{D5F89DB9-1312-4B0E-BE78-E31B3DA289E6}" type="pres">
      <dgm:prSet presAssocID="{EDC5C5D2-BA68-46FA-A341-476E112F5043}" presName="node" presStyleLbl="node1" presStyleIdx="4" presStyleCnt="8">
        <dgm:presLayoutVars>
          <dgm:bulletEnabled val="1"/>
        </dgm:presLayoutVars>
      </dgm:prSet>
      <dgm:spPr/>
    </dgm:pt>
    <dgm:pt modelId="{153AE1DC-61F4-4F0D-A53E-085CD0EB8D0D}" type="pres">
      <dgm:prSet presAssocID="{B83CABD0-8066-4769-98C3-66A645D6DD70}" presName="sibTrans" presStyleCnt="0"/>
      <dgm:spPr/>
    </dgm:pt>
    <dgm:pt modelId="{905EE13C-B96F-4A04-BDFC-942F3C9A5FBA}" type="pres">
      <dgm:prSet presAssocID="{5362DA74-56CE-4916-B53E-ABA4AE38A873}" presName="node" presStyleLbl="node1" presStyleIdx="5" presStyleCnt="8">
        <dgm:presLayoutVars>
          <dgm:bulletEnabled val="1"/>
        </dgm:presLayoutVars>
      </dgm:prSet>
      <dgm:spPr/>
    </dgm:pt>
    <dgm:pt modelId="{61BB193C-66E6-41C2-BEB5-60EC9874028E}" type="pres">
      <dgm:prSet presAssocID="{CFAB59E8-A186-4514-967E-92DFF0CC6022}" presName="sibTrans" presStyleCnt="0"/>
      <dgm:spPr/>
    </dgm:pt>
    <dgm:pt modelId="{FD64834C-85C2-49C9-8094-93CA732EF45F}" type="pres">
      <dgm:prSet presAssocID="{24E6F00B-5BF1-4BA6-A237-94D1A05AB4EA}" presName="node" presStyleLbl="node1" presStyleIdx="6" presStyleCnt="8">
        <dgm:presLayoutVars>
          <dgm:bulletEnabled val="1"/>
        </dgm:presLayoutVars>
      </dgm:prSet>
      <dgm:spPr/>
    </dgm:pt>
    <dgm:pt modelId="{04081D6F-3153-42B2-A586-905FB9C9AA64}" type="pres">
      <dgm:prSet presAssocID="{05DCB0AD-26BA-4AA6-B718-30177B016138}" presName="sibTrans" presStyleCnt="0"/>
      <dgm:spPr/>
    </dgm:pt>
    <dgm:pt modelId="{46215FCC-BC3E-449F-BE9B-1449875B09B0}" type="pres">
      <dgm:prSet presAssocID="{E2D1D9F9-0374-48C6-BE31-22F2D6CCE3AA}" presName="node" presStyleLbl="node1" presStyleIdx="7" presStyleCnt="8">
        <dgm:presLayoutVars>
          <dgm:bulletEnabled val="1"/>
        </dgm:presLayoutVars>
      </dgm:prSet>
      <dgm:spPr/>
    </dgm:pt>
  </dgm:ptLst>
  <dgm:cxnLst>
    <dgm:cxn modelId="{120CA023-4449-40B4-9AE2-13BDAD199858}" srcId="{7BFE38C8-7ACA-4857-8EBA-AC0CEFC9B029}" destId="{4C0AB195-CFA2-4F66-AA6C-325613F688C1}" srcOrd="2" destOrd="0" parTransId="{DB849F39-4828-4339-BCB1-848D7930D483}" sibTransId="{56C5FA1E-D19D-4FD4-A9CF-6A70CEFCB03B}"/>
    <dgm:cxn modelId="{82682E29-4D82-4985-9108-391FB60A8928}" type="presOf" srcId="{9613C4B7-A304-46D1-A34D-49C74800A021}" destId="{625BD952-EFFB-44A0-A150-C78BDF4BD954}" srcOrd="0" destOrd="0" presId="urn:microsoft.com/office/officeart/2005/8/layout/default"/>
    <dgm:cxn modelId="{E512E030-0891-4410-864E-7661770A3F42}" srcId="{7BFE38C8-7ACA-4857-8EBA-AC0CEFC9B029}" destId="{EDC5C5D2-BA68-46FA-A341-476E112F5043}" srcOrd="4" destOrd="0" parTransId="{C263328B-3ED9-4932-9B80-1218B9A64595}" sibTransId="{B83CABD0-8066-4769-98C3-66A645D6DD70}"/>
    <dgm:cxn modelId="{12820434-17BA-41BC-947C-36F7D21324E6}" type="presOf" srcId="{33752E18-22A0-4706-AC05-D30F2B49B3DD}" destId="{6782651A-8C21-47C8-BB13-BAA10F0A0E69}" srcOrd="0" destOrd="0" presId="urn:microsoft.com/office/officeart/2005/8/layout/default"/>
    <dgm:cxn modelId="{A36CC75F-ABEA-4426-95BD-06CAD61E8528}" type="presOf" srcId="{24E6F00B-5BF1-4BA6-A237-94D1A05AB4EA}" destId="{FD64834C-85C2-49C9-8094-93CA732EF45F}" srcOrd="0" destOrd="0" presId="urn:microsoft.com/office/officeart/2005/8/layout/default"/>
    <dgm:cxn modelId="{AF58E462-B6FD-43F0-914B-97DAAFFEF7F7}" type="presOf" srcId="{1AF849AA-D893-4C9A-B35C-47F8896D7DED}" destId="{2B6D6E61-BC5E-40E0-B0F1-E4DFE90AEB28}" srcOrd="0" destOrd="0" presId="urn:microsoft.com/office/officeart/2005/8/layout/default"/>
    <dgm:cxn modelId="{5F765453-CC08-4391-868A-6E626B6BEE0A}" type="presOf" srcId="{EDC5C5D2-BA68-46FA-A341-476E112F5043}" destId="{D5F89DB9-1312-4B0E-BE78-E31B3DA289E6}" srcOrd="0" destOrd="0" presId="urn:microsoft.com/office/officeart/2005/8/layout/default"/>
    <dgm:cxn modelId="{72376D56-26F2-4F73-913C-F1404C1DE6D5}" srcId="{7BFE38C8-7ACA-4857-8EBA-AC0CEFC9B029}" destId="{9613C4B7-A304-46D1-A34D-49C74800A021}" srcOrd="3" destOrd="0" parTransId="{FCC29553-CA37-4E84-8D62-BFB7486F129C}" sibTransId="{E54B9334-3113-474F-A2A3-DFF46B5E3780}"/>
    <dgm:cxn modelId="{5ADFFE5A-6088-4FD9-A70D-FAD140D0AB74}" type="presOf" srcId="{7BFE38C8-7ACA-4857-8EBA-AC0CEFC9B029}" destId="{84FF847F-F09A-4A3B-853F-008458DB8947}" srcOrd="0" destOrd="0" presId="urn:microsoft.com/office/officeart/2005/8/layout/default"/>
    <dgm:cxn modelId="{C2CBDF8B-063C-496E-A9A6-A593C2ABC704}" type="presOf" srcId="{E2D1D9F9-0374-48C6-BE31-22F2D6CCE3AA}" destId="{46215FCC-BC3E-449F-BE9B-1449875B09B0}" srcOrd="0" destOrd="0" presId="urn:microsoft.com/office/officeart/2005/8/layout/default"/>
    <dgm:cxn modelId="{64DBE596-D223-4805-A82D-F790DD27986B}" srcId="{7BFE38C8-7ACA-4857-8EBA-AC0CEFC9B029}" destId="{24E6F00B-5BF1-4BA6-A237-94D1A05AB4EA}" srcOrd="6" destOrd="0" parTransId="{B59D0DCF-AB5A-49AD-BFDE-9B5EC1195D50}" sibTransId="{05DCB0AD-26BA-4AA6-B718-30177B016138}"/>
    <dgm:cxn modelId="{03CBAB98-E556-4FCA-AF6B-E05208180B3F}" srcId="{7BFE38C8-7ACA-4857-8EBA-AC0CEFC9B029}" destId="{E2D1D9F9-0374-48C6-BE31-22F2D6CCE3AA}" srcOrd="7" destOrd="0" parTransId="{F913805E-4440-49D9-BB15-CF82FD25339D}" sibTransId="{90D0ED63-DAF7-4F75-BD4C-53CC5B27857C}"/>
    <dgm:cxn modelId="{BCDF2CD7-3E60-447B-A876-D5648ADA9415}" srcId="{7BFE38C8-7ACA-4857-8EBA-AC0CEFC9B029}" destId="{1AF849AA-D893-4C9A-B35C-47F8896D7DED}" srcOrd="1" destOrd="0" parTransId="{E724269D-AA57-4BC4-8C63-063454DA2BB0}" sibTransId="{373FB620-20CC-4DCD-8C1D-1D536B9F91DD}"/>
    <dgm:cxn modelId="{F58C01EF-2486-46BE-B18F-904BF52085D0}" srcId="{7BFE38C8-7ACA-4857-8EBA-AC0CEFC9B029}" destId="{33752E18-22A0-4706-AC05-D30F2B49B3DD}" srcOrd="0" destOrd="0" parTransId="{F8137926-9422-4551-BDAB-D0B7E24206D3}" sibTransId="{18674C85-373F-449D-A1B4-E81E2DFA7A30}"/>
    <dgm:cxn modelId="{B73D64F0-6DFD-4C92-98F8-10F4CB08C912}" type="presOf" srcId="{4C0AB195-CFA2-4F66-AA6C-325613F688C1}" destId="{276D5425-831E-4396-9BD8-A348912EA277}" srcOrd="0" destOrd="0" presId="urn:microsoft.com/office/officeart/2005/8/layout/default"/>
    <dgm:cxn modelId="{901756F3-E9D5-48A9-A840-9EB518697C2C}" srcId="{7BFE38C8-7ACA-4857-8EBA-AC0CEFC9B029}" destId="{5362DA74-56CE-4916-B53E-ABA4AE38A873}" srcOrd="5" destOrd="0" parTransId="{4657C927-A13B-4748-A1E1-01BD0C021152}" sibTransId="{CFAB59E8-A186-4514-967E-92DFF0CC6022}"/>
    <dgm:cxn modelId="{4BFB9CFA-E0C3-4877-979C-A2C3D2D2718E}" type="presOf" srcId="{5362DA74-56CE-4916-B53E-ABA4AE38A873}" destId="{905EE13C-B96F-4A04-BDFC-942F3C9A5FBA}" srcOrd="0" destOrd="0" presId="urn:microsoft.com/office/officeart/2005/8/layout/default"/>
    <dgm:cxn modelId="{1FB12891-F66A-4B6A-A74B-562CD0F3B6F1}" type="presParOf" srcId="{84FF847F-F09A-4A3B-853F-008458DB8947}" destId="{6782651A-8C21-47C8-BB13-BAA10F0A0E69}" srcOrd="0" destOrd="0" presId="urn:microsoft.com/office/officeart/2005/8/layout/default"/>
    <dgm:cxn modelId="{E852D353-9C50-4840-8CE2-593FD97874F7}" type="presParOf" srcId="{84FF847F-F09A-4A3B-853F-008458DB8947}" destId="{D7E346CD-B3A7-488F-8D0D-C5F6D670C86D}" srcOrd="1" destOrd="0" presId="urn:microsoft.com/office/officeart/2005/8/layout/default"/>
    <dgm:cxn modelId="{9365665C-7E29-42EA-8E75-BA30A7DB786B}" type="presParOf" srcId="{84FF847F-F09A-4A3B-853F-008458DB8947}" destId="{2B6D6E61-BC5E-40E0-B0F1-E4DFE90AEB28}" srcOrd="2" destOrd="0" presId="urn:microsoft.com/office/officeart/2005/8/layout/default"/>
    <dgm:cxn modelId="{EDA6E21F-7C19-4A5F-8315-918503653F9B}" type="presParOf" srcId="{84FF847F-F09A-4A3B-853F-008458DB8947}" destId="{536549CA-BA11-425E-8FA1-33B188E039F9}" srcOrd="3" destOrd="0" presId="urn:microsoft.com/office/officeart/2005/8/layout/default"/>
    <dgm:cxn modelId="{CB778323-D832-43CA-A29D-8CBB8A8F38A4}" type="presParOf" srcId="{84FF847F-F09A-4A3B-853F-008458DB8947}" destId="{276D5425-831E-4396-9BD8-A348912EA277}" srcOrd="4" destOrd="0" presId="urn:microsoft.com/office/officeart/2005/8/layout/default"/>
    <dgm:cxn modelId="{E57F8275-3F7D-48CB-AD2B-EF6CED1660BF}" type="presParOf" srcId="{84FF847F-F09A-4A3B-853F-008458DB8947}" destId="{101D4FC6-A756-4D29-B960-AF759050EEB1}" srcOrd="5" destOrd="0" presId="urn:microsoft.com/office/officeart/2005/8/layout/default"/>
    <dgm:cxn modelId="{61BE767E-6442-4DC2-8EB0-ADF9B6477AF6}" type="presParOf" srcId="{84FF847F-F09A-4A3B-853F-008458DB8947}" destId="{625BD952-EFFB-44A0-A150-C78BDF4BD954}" srcOrd="6" destOrd="0" presId="urn:microsoft.com/office/officeart/2005/8/layout/default"/>
    <dgm:cxn modelId="{1831EA3F-33A7-419F-8DE5-C9ECEBCD8B08}" type="presParOf" srcId="{84FF847F-F09A-4A3B-853F-008458DB8947}" destId="{44CBE188-8ECD-4829-8951-FDFFCEE01BDD}" srcOrd="7" destOrd="0" presId="urn:microsoft.com/office/officeart/2005/8/layout/default"/>
    <dgm:cxn modelId="{91431C0A-5389-456E-BD27-7505E9A5BA51}" type="presParOf" srcId="{84FF847F-F09A-4A3B-853F-008458DB8947}" destId="{D5F89DB9-1312-4B0E-BE78-E31B3DA289E6}" srcOrd="8" destOrd="0" presId="urn:microsoft.com/office/officeart/2005/8/layout/default"/>
    <dgm:cxn modelId="{A6A658B2-7DA4-4022-B29C-839ECEB2C984}" type="presParOf" srcId="{84FF847F-F09A-4A3B-853F-008458DB8947}" destId="{153AE1DC-61F4-4F0D-A53E-085CD0EB8D0D}" srcOrd="9" destOrd="0" presId="urn:microsoft.com/office/officeart/2005/8/layout/default"/>
    <dgm:cxn modelId="{C79713AA-7939-4996-B02C-06DD1E10BA1B}" type="presParOf" srcId="{84FF847F-F09A-4A3B-853F-008458DB8947}" destId="{905EE13C-B96F-4A04-BDFC-942F3C9A5FBA}" srcOrd="10" destOrd="0" presId="urn:microsoft.com/office/officeart/2005/8/layout/default"/>
    <dgm:cxn modelId="{3BEC419C-BDDE-4E38-BF0A-BC5FCFD1E0B9}" type="presParOf" srcId="{84FF847F-F09A-4A3B-853F-008458DB8947}" destId="{61BB193C-66E6-41C2-BEB5-60EC9874028E}" srcOrd="11" destOrd="0" presId="urn:microsoft.com/office/officeart/2005/8/layout/default"/>
    <dgm:cxn modelId="{E2BA5ABA-39AA-404F-80A5-0CE68AC07635}" type="presParOf" srcId="{84FF847F-F09A-4A3B-853F-008458DB8947}" destId="{FD64834C-85C2-49C9-8094-93CA732EF45F}" srcOrd="12" destOrd="0" presId="urn:microsoft.com/office/officeart/2005/8/layout/default"/>
    <dgm:cxn modelId="{07851755-0D3C-429A-B71D-04A1D3D402F6}" type="presParOf" srcId="{84FF847F-F09A-4A3B-853F-008458DB8947}" destId="{04081D6F-3153-42B2-A586-905FB9C9AA64}" srcOrd="13" destOrd="0" presId="urn:microsoft.com/office/officeart/2005/8/layout/default"/>
    <dgm:cxn modelId="{4D4298EE-0BBD-4FF6-9432-85EC20F759E3}" type="presParOf" srcId="{84FF847F-F09A-4A3B-853F-008458DB8947}" destId="{46215FCC-BC3E-449F-BE9B-1449875B09B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989576-61BE-4662-850B-59F5FE994E33}">
      <dsp:nvSpPr>
        <dsp:cNvPr id="0" name=""/>
        <dsp:cNvSpPr/>
      </dsp:nvSpPr>
      <dsp:spPr>
        <a:xfrm>
          <a:off x="0" y="1922"/>
          <a:ext cx="7240146" cy="819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A2A37-F957-43AF-8DED-141D2EB6F717}">
      <dsp:nvSpPr>
        <dsp:cNvPr id="0" name=""/>
        <dsp:cNvSpPr/>
      </dsp:nvSpPr>
      <dsp:spPr>
        <a:xfrm>
          <a:off x="247831" y="186259"/>
          <a:ext cx="450602" cy="4506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9B6241-2EE4-4DA0-B6B5-403B31834B70}">
      <dsp:nvSpPr>
        <dsp:cNvPr id="0" name=""/>
        <dsp:cNvSpPr/>
      </dsp:nvSpPr>
      <dsp:spPr>
        <a:xfrm>
          <a:off x="946264" y="1922"/>
          <a:ext cx="6293881" cy="81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07" tIns="86707" rIns="86707" bIns="8670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Aim</a:t>
          </a:r>
        </a:p>
      </dsp:txBody>
      <dsp:txXfrm>
        <a:off x="946264" y="1922"/>
        <a:ext cx="6293881" cy="819276"/>
      </dsp:txXfrm>
    </dsp:sp>
    <dsp:sp modelId="{F2CF84EA-7A28-4E62-B4FC-F97A7CC8A075}">
      <dsp:nvSpPr>
        <dsp:cNvPr id="0" name=""/>
        <dsp:cNvSpPr/>
      </dsp:nvSpPr>
      <dsp:spPr>
        <a:xfrm>
          <a:off x="0" y="1026018"/>
          <a:ext cx="7240146" cy="819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FAD00D-8501-4EAB-A816-2A1B06F6A7E3}">
      <dsp:nvSpPr>
        <dsp:cNvPr id="0" name=""/>
        <dsp:cNvSpPr/>
      </dsp:nvSpPr>
      <dsp:spPr>
        <a:xfrm>
          <a:off x="247831" y="1210355"/>
          <a:ext cx="450602" cy="4506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9042F-4C1F-4459-8314-0FA5D6919ACC}">
      <dsp:nvSpPr>
        <dsp:cNvPr id="0" name=""/>
        <dsp:cNvSpPr/>
      </dsp:nvSpPr>
      <dsp:spPr>
        <a:xfrm>
          <a:off x="946264" y="1026018"/>
          <a:ext cx="6293881" cy="81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07" tIns="86707" rIns="86707" bIns="86707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 </a:t>
          </a:r>
          <a:r>
            <a:rPr lang="en-US" sz="1900" kern="1200" dirty="0">
              <a:latin typeface="Gill Sans Nova"/>
            </a:rPr>
            <a:t>Challenge of Marking</a:t>
          </a:r>
          <a:endParaRPr lang="en-US" sz="1900" kern="1200" dirty="0"/>
        </a:p>
      </dsp:txBody>
      <dsp:txXfrm>
        <a:off x="946264" y="1026018"/>
        <a:ext cx="6293881" cy="819276"/>
      </dsp:txXfrm>
    </dsp:sp>
    <dsp:sp modelId="{3CEBBE2C-A75B-40BF-A153-455039E25A41}">
      <dsp:nvSpPr>
        <dsp:cNvPr id="0" name=""/>
        <dsp:cNvSpPr/>
      </dsp:nvSpPr>
      <dsp:spPr>
        <a:xfrm>
          <a:off x="0" y="2050113"/>
          <a:ext cx="7240146" cy="819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4A42A-6424-46A6-BFBD-F8D264E86A76}">
      <dsp:nvSpPr>
        <dsp:cNvPr id="0" name=""/>
        <dsp:cNvSpPr/>
      </dsp:nvSpPr>
      <dsp:spPr>
        <a:xfrm>
          <a:off x="247831" y="2234451"/>
          <a:ext cx="450602" cy="4506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FA0316-E637-4B7F-B21F-A15B22125FA4}">
      <dsp:nvSpPr>
        <dsp:cNvPr id="0" name=""/>
        <dsp:cNvSpPr/>
      </dsp:nvSpPr>
      <dsp:spPr>
        <a:xfrm>
          <a:off x="946264" y="2050113"/>
          <a:ext cx="6293881" cy="81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07" tIns="86707" rIns="86707" bIns="8670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Methodology and Survey</a:t>
          </a:r>
        </a:p>
      </dsp:txBody>
      <dsp:txXfrm>
        <a:off x="946264" y="2050113"/>
        <a:ext cx="6293881" cy="819276"/>
      </dsp:txXfrm>
    </dsp:sp>
    <dsp:sp modelId="{63C85FAF-F7C2-46D6-9E40-D82C06192581}">
      <dsp:nvSpPr>
        <dsp:cNvPr id="0" name=""/>
        <dsp:cNvSpPr/>
      </dsp:nvSpPr>
      <dsp:spPr>
        <a:xfrm>
          <a:off x="0" y="3074209"/>
          <a:ext cx="7240146" cy="819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F8258-ACE7-4E71-B1A2-38E70A5E4C4E}">
      <dsp:nvSpPr>
        <dsp:cNvPr id="0" name=""/>
        <dsp:cNvSpPr/>
      </dsp:nvSpPr>
      <dsp:spPr>
        <a:xfrm>
          <a:off x="247831" y="3258546"/>
          <a:ext cx="450602" cy="4506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BA1FC-55D1-4EFC-870C-D1D13D5E37FE}">
      <dsp:nvSpPr>
        <dsp:cNvPr id="0" name=""/>
        <dsp:cNvSpPr/>
      </dsp:nvSpPr>
      <dsp:spPr>
        <a:xfrm>
          <a:off x="946264" y="3074209"/>
          <a:ext cx="6293881" cy="81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07" tIns="86707" rIns="86707" bIns="8670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Initial Results</a:t>
          </a:r>
        </a:p>
      </dsp:txBody>
      <dsp:txXfrm>
        <a:off x="946264" y="3074209"/>
        <a:ext cx="6293881" cy="819276"/>
      </dsp:txXfrm>
    </dsp:sp>
    <dsp:sp modelId="{B2EC84E4-27EE-4D30-A3AB-9AFDED7813E4}">
      <dsp:nvSpPr>
        <dsp:cNvPr id="0" name=""/>
        <dsp:cNvSpPr/>
      </dsp:nvSpPr>
      <dsp:spPr>
        <a:xfrm>
          <a:off x="0" y="4098305"/>
          <a:ext cx="7240146" cy="819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FCAB8-396C-41CA-AF61-0B6BDE69324E}">
      <dsp:nvSpPr>
        <dsp:cNvPr id="0" name=""/>
        <dsp:cNvSpPr/>
      </dsp:nvSpPr>
      <dsp:spPr>
        <a:xfrm>
          <a:off x="247831" y="4282642"/>
          <a:ext cx="450602" cy="4506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17386-68AD-4753-A82F-6F8D68533CD2}">
      <dsp:nvSpPr>
        <dsp:cNvPr id="0" name=""/>
        <dsp:cNvSpPr/>
      </dsp:nvSpPr>
      <dsp:spPr>
        <a:xfrm>
          <a:off x="946264" y="4098305"/>
          <a:ext cx="6293881" cy="81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07" tIns="86707" rIns="86707" bIns="8670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Top Ten Tips</a:t>
          </a:r>
        </a:p>
      </dsp:txBody>
      <dsp:txXfrm>
        <a:off x="946264" y="4098305"/>
        <a:ext cx="6293881" cy="819276"/>
      </dsp:txXfrm>
    </dsp:sp>
    <dsp:sp modelId="{B75FF766-0081-40BC-8CD0-EE9B33373F30}">
      <dsp:nvSpPr>
        <dsp:cNvPr id="0" name=""/>
        <dsp:cNvSpPr/>
      </dsp:nvSpPr>
      <dsp:spPr>
        <a:xfrm>
          <a:off x="0" y="5122400"/>
          <a:ext cx="7240146" cy="8192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0A0D0-D5CA-4C36-896E-653A840CDF6D}">
      <dsp:nvSpPr>
        <dsp:cNvPr id="0" name=""/>
        <dsp:cNvSpPr/>
      </dsp:nvSpPr>
      <dsp:spPr>
        <a:xfrm>
          <a:off x="247831" y="5306738"/>
          <a:ext cx="450602" cy="45060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A41AD-A9DE-481A-8918-1683A5DB77A5}">
      <dsp:nvSpPr>
        <dsp:cNvPr id="0" name=""/>
        <dsp:cNvSpPr/>
      </dsp:nvSpPr>
      <dsp:spPr>
        <a:xfrm>
          <a:off x="946264" y="5122400"/>
          <a:ext cx="6293881" cy="81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07" tIns="86707" rIns="86707" bIns="8670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Take the survey!</a:t>
          </a:r>
        </a:p>
      </dsp:txBody>
      <dsp:txXfrm>
        <a:off x="946264" y="5122400"/>
        <a:ext cx="6293881" cy="819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2651A-8C21-47C8-BB13-BAA10F0A0E69}">
      <dsp:nvSpPr>
        <dsp:cNvPr id="0" name=""/>
        <dsp:cNvSpPr/>
      </dsp:nvSpPr>
      <dsp:spPr>
        <a:xfrm>
          <a:off x="3232" y="427808"/>
          <a:ext cx="2564317" cy="15385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Quality of </a:t>
          </a:r>
          <a:r>
            <a:rPr lang="en-US" sz="1800" kern="1200" dirty="0">
              <a:latin typeface="Gill Sans Nova"/>
            </a:rPr>
            <a:t>course </a:t>
          </a:r>
          <a:r>
            <a:rPr lang="en-US" sz="1800" kern="1200" dirty="0"/>
            <a:t>materials</a:t>
          </a:r>
          <a:r>
            <a:rPr lang="en-US" sz="1800" kern="1200" dirty="0">
              <a:latin typeface="Gill Sans Nova"/>
            </a:rPr>
            <a:t> </a:t>
          </a:r>
          <a:r>
            <a:rPr lang="en-US" sz="1800" kern="1200" dirty="0"/>
            <a:t>(esp. changes in materials – such as switch to </a:t>
          </a:r>
          <a:r>
            <a:rPr lang="en-US" sz="1800" kern="1200" dirty="0">
              <a:latin typeface="Gill Sans Nova"/>
            </a:rPr>
            <a:t>pre-recorded video</a:t>
          </a:r>
          <a:r>
            <a:rPr lang="en-US" sz="1800" kern="1200" dirty="0"/>
            <a:t>)</a:t>
          </a:r>
          <a:endParaRPr lang="en-US" sz="1800" kern="1200" dirty="0">
            <a:latin typeface="Gill Sans Nova"/>
          </a:endParaRPr>
        </a:p>
      </dsp:txBody>
      <dsp:txXfrm>
        <a:off x="3232" y="427808"/>
        <a:ext cx="2564317" cy="1538590"/>
      </dsp:txXfrm>
    </dsp:sp>
    <dsp:sp modelId="{2B6D6E61-BC5E-40E0-B0F1-E4DFE90AEB28}">
      <dsp:nvSpPr>
        <dsp:cNvPr id="0" name=""/>
        <dsp:cNvSpPr/>
      </dsp:nvSpPr>
      <dsp:spPr>
        <a:xfrm>
          <a:off x="2823981" y="427808"/>
          <a:ext cx="2564317" cy="15385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Effectiveness of content delivery (esp. changes in delivery – such as switch to online</a:t>
          </a:r>
          <a:r>
            <a:rPr lang="en-US" sz="1800" kern="1200" dirty="0">
              <a:latin typeface="Gill Sans Nova"/>
            </a:rPr>
            <a:t> teaching</a:t>
          </a:r>
          <a:r>
            <a:rPr lang="en-US" sz="1800" kern="1200" dirty="0"/>
            <a:t>)</a:t>
          </a:r>
        </a:p>
      </dsp:txBody>
      <dsp:txXfrm>
        <a:off x="2823981" y="427808"/>
        <a:ext cx="2564317" cy="1538590"/>
      </dsp:txXfrm>
    </dsp:sp>
    <dsp:sp modelId="{276D5425-831E-4396-9BD8-A348912EA277}">
      <dsp:nvSpPr>
        <dsp:cNvPr id="0" name=""/>
        <dsp:cNvSpPr/>
      </dsp:nvSpPr>
      <dsp:spPr>
        <a:xfrm>
          <a:off x="5644730" y="427808"/>
          <a:ext cx="2564317" cy="15385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 Nova"/>
            </a:rPr>
            <a:t>Student</a:t>
          </a:r>
          <a:r>
            <a:rPr lang="en-US" sz="1800" kern="1200" dirty="0"/>
            <a:t> engagement with </a:t>
          </a:r>
          <a:r>
            <a:rPr lang="en-US" sz="1800" kern="1200" dirty="0">
              <a:latin typeface="Gill Sans Nova"/>
            </a:rPr>
            <a:t>materials</a:t>
          </a:r>
          <a:r>
            <a:rPr lang="en-US" sz="1800" kern="1200" dirty="0"/>
            <a:t> (esp. changes in consumption – such as </a:t>
          </a:r>
          <a:r>
            <a:rPr lang="en-US" sz="1800" kern="1200" dirty="0">
              <a:latin typeface="Gill Sans Nova"/>
            </a:rPr>
            <a:t>move to remote learning</a:t>
          </a:r>
          <a:r>
            <a:rPr lang="en-US" sz="1800" kern="1200" dirty="0"/>
            <a:t>)</a:t>
          </a:r>
        </a:p>
      </dsp:txBody>
      <dsp:txXfrm>
        <a:off x="5644730" y="427808"/>
        <a:ext cx="2564317" cy="1538590"/>
      </dsp:txXfrm>
    </dsp:sp>
    <dsp:sp modelId="{625BD952-EFFB-44A0-A150-C78BDF4BD954}">
      <dsp:nvSpPr>
        <dsp:cNvPr id="0" name=""/>
        <dsp:cNvSpPr/>
      </dsp:nvSpPr>
      <dsp:spPr>
        <a:xfrm>
          <a:off x="8465479" y="427808"/>
          <a:ext cx="2564317" cy="15385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 Nova"/>
            </a:rPr>
            <a:t>Effectiveness</a:t>
          </a:r>
          <a:r>
            <a:rPr lang="en-US" sz="1800" kern="1200" dirty="0"/>
            <a:t> of tuition (esp. changes in tuition – such as switch to online </a:t>
          </a:r>
          <a:r>
            <a:rPr lang="en-US" sz="1800" kern="1200" dirty="0">
              <a:latin typeface="Gill Sans Nova"/>
            </a:rPr>
            <a:t>teaching sessions</a:t>
          </a:r>
          <a:r>
            <a:rPr lang="en-US" sz="1800" kern="1200" dirty="0"/>
            <a:t>)</a:t>
          </a:r>
        </a:p>
      </dsp:txBody>
      <dsp:txXfrm>
        <a:off x="8465479" y="427808"/>
        <a:ext cx="2564317" cy="1538590"/>
      </dsp:txXfrm>
    </dsp:sp>
    <dsp:sp modelId="{D5F89DB9-1312-4B0E-BE78-E31B3DA289E6}">
      <dsp:nvSpPr>
        <dsp:cNvPr id="0" name=""/>
        <dsp:cNvSpPr/>
      </dsp:nvSpPr>
      <dsp:spPr>
        <a:xfrm>
          <a:off x="3232" y="2222830"/>
          <a:ext cx="2564317" cy="15385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Effectiveness of personal study (esp. when impacted by </a:t>
          </a:r>
          <a:r>
            <a:rPr lang="en-US" sz="1800" kern="1200" dirty="0">
              <a:latin typeface="Gill Sans Nova"/>
            </a:rPr>
            <a:t>health and personal</a:t>
          </a:r>
          <a:r>
            <a:rPr lang="en-US" sz="1800" kern="1200" dirty="0"/>
            <a:t> issues)</a:t>
          </a:r>
        </a:p>
      </dsp:txBody>
      <dsp:txXfrm>
        <a:off x="3232" y="2222830"/>
        <a:ext cx="2564317" cy="1538590"/>
      </dsp:txXfrm>
    </dsp:sp>
    <dsp:sp modelId="{905EE13C-B96F-4A04-BDFC-942F3C9A5FBA}">
      <dsp:nvSpPr>
        <dsp:cNvPr id="0" name=""/>
        <dsp:cNvSpPr/>
      </dsp:nvSpPr>
      <dsp:spPr>
        <a:xfrm>
          <a:off x="2823981" y="2222830"/>
          <a:ext cx="2564317" cy="15385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Suitability of assessments (esp. change in assessment – such as move to “open book”)</a:t>
          </a:r>
        </a:p>
      </dsp:txBody>
      <dsp:txXfrm>
        <a:off x="2823981" y="2222830"/>
        <a:ext cx="2564317" cy="1538590"/>
      </dsp:txXfrm>
    </dsp:sp>
    <dsp:sp modelId="{FD64834C-85C2-49C9-8094-93CA732EF45F}">
      <dsp:nvSpPr>
        <dsp:cNvPr id="0" name=""/>
        <dsp:cNvSpPr/>
      </dsp:nvSpPr>
      <dsp:spPr>
        <a:xfrm>
          <a:off x="5644730" y="2222830"/>
          <a:ext cx="2564317" cy="15385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Suitability of assessment platforms (e.g. online exam platforms, inflexible </a:t>
          </a:r>
          <a:r>
            <a:rPr lang="en-US" sz="1800" kern="1200" dirty="0" err="1"/>
            <a:t>automarking</a:t>
          </a:r>
          <a:r>
            <a:rPr lang="en-US" sz="1800" kern="1200" dirty="0">
              <a:latin typeface="Gill Sans Nova"/>
            </a:rPr>
            <a:t> tools</a:t>
          </a:r>
          <a:r>
            <a:rPr lang="en-US" sz="1800" kern="1200" dirty="0"/>
            <a:t>)</a:t>
          </a:r>
        </a:p>
      </dsp:txBody>
      <dsp:txXfrm>
        <a:off x="5644730" y="2222830"/>
        <a:ext cx="2564317" cy="1538590"/>
      </dsp:txXfrm>
    </dsp:sp>
    <dsp:sp modelId="{46215FCC-BC3E-449F-BE9B-1449875B09B0}">
      <dsp:nvSpPr>
        <dsp:cNvPr id="0" name=""/>
        <dsp:cNvSpPr/>
      </dsp:nvSpPr>
      <dsp:spPr>
        <a:xfrm>
          <a:off x="8465479" y="2222830"/>
          <a:ext cx="2564317" cy="15385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Extent of Plagiarism and Collusion</a:t>
          </a:r>
          <a:r>
            <a:rPr lang="en-US" sz="1800" kern="1200" dirty="0">
              <a:latin typeface="Gill Sans Nova"/>
            </a:rPr>
            <a:t> (esp. with change in assessment – such as online exams)</a:t>
          </a:r>
          <a:endParaRPr lang="en-US" sz="1800" kern="1200" dirty="0"/>
        </a:p>
      </dsp:txBody>
      <dsp:txXfrm>
        <a:off x="8465479" y="2222830"/>
        <a:ext cx="2564317" cy="1538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62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82" y="97913"/>
            <a:ext cx="10906298" cy="9531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82" y="1389413"/>
            <a:ext cx="10906298" cy="46822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3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0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4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178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14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6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4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8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6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June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8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June 18, 2021</a:t>
            </a:fld>
            <a:endParaRPr lang="en-US" cap="al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14339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151322&amp;picture=deep-in-mystery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tinyurl.com/post-hoc-mark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F292AA-C8DB-4CAA-97C9-456CF8540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5FC573-69B3-48F8-9347-F372A56D8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01" r="29236"/>
          <a:stretch/>
        </p:blipFill>
        <p:spPr>
          <a:xfrm>
            <a:off x="-1" y="10"/>
            <a:ext cx="45879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2" y="-429"/>
            <a:ext cx="7604097" cy="685757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3000"/>
                </a:schemeClr>
              </a:gs>
              <a:gs pos="100000">
                <a:schemeClr val="accent2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1" y="0"/>
            <a:ext cx="7604097" cy="68580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8000">
                <a:schemeClr val="accent2">
                  <a:alpha val="6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99847" y="4355164"/>
            <a:ext cx="7592151" cy="2502836"/>
          </a:xfrm>
          <a:prstGeom prst="rect">
            <a:avLst/>
          </a:prstGeom>
          <a:gradFill>
            <a:gsLst>
              <a:gs pos="22000">
                <a:schemeClr val="accent6">
                  <a:alpha val="39000"/>
                </a:schemeClr>
              </a:gs>
              <a:gs pos="82000">
                <a:schemeClr val="accent5">
                  <a:alpha val="1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16">
            <a:extLst>
              <a:ext uri="{FF2B5EF4-FFF2-40B4-BE49-F238E27FC236}">
                <a16:creationId xmlns:a16="http://schemas.microsoft.com/office/drawing/2014/main" id="{2256CF5B-1DAD-4912-86B9-FCA73369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18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59EE00-41A8-3142-882D-ECD67A610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425" y="768485"/>
            <a:ext cx="6133656" cy="3169674"/>
          </a:xfrm>
        </p:spPr>
        <p:txBody>
          <a:bodyPr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GB" sz="3100">
                <a:solidFill>
                  <a:schemeClr val="bg1"/>
                </a:solidFill>
              </a:rPr>
              <a:t>Searching for Best Practice in the Successful use of Mark Schemes:</a:t>
            </a:r>
            <a:br>
              <a:rPr lang="en-GB" sz="3100">
                <a:solidFill>
                  <a:schemeClr val="bg1"/>
                </a:solidFill>
              </a:rPr>
            </a:br>
            <a:br>
              <a:rPr lang="en-GB" sz="3100">
                <a:solidFill>
                  <a:schemeClr val="bg1"/>
                </a:solidFill>
              </a:rPr>
            </a:br>
            <a:r>
              <a:rPr lang="en-GB" sz="3100">
                <a:solidFill>
                  <a:schemeClr val="bg1"/>
                </a:solidFill>
              </a:rPr>
              <a:t> Top Ten Tips for Successful Post-hoc Marking</a:t>
            </a:r>
            <a:endParaRPr lang="en-US" sz="31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071101-5653-684B-BA60-E26AF573A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918" y="4793128"/>
            <a:ext cx="5462494" cy="1141157"/>
          </a:xfrm>
        </p:spPr>
        <p:txBody>
          <a:bodyPr vert="horz" lIns="0" tIns="0" rIns="0" bIns="0" rtlCol="0" anchor="t">
            <a:normAutofit/>
          </a:bodyPr>
          <a:lstStyle/>
          <a:p>
            <a:pPr algn="r"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</a:rPr>
              <a:t>Dr Simon Lock</a:t>
            </a:r>
          </a:p>
          <a:p>
            <a:pPr algn="r"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</a:rPr>
              <a:t>Prof. Lucy Berthoud</a:t>
            </a:r>
          </a:p>
          <a:p>
            <a:pPr algn="r"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</a:rPr>
              <a:t>Dr Becky Selwyn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7275FE1-6143-42BA-BBCC-789DB6384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11" y="194218"/>
            <a:ext cx="2743200" cy="8286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16F5F4-5899-4259-B414-08A9ACEF22D7}"/>
              </a:ext>
            </a:extLst>
          </p:cNvPr>
          <p:cNvSpPr txBox="1"/>
          <p:nvPr/>
        </p:nvSpPr>
        <p:spPr>
          <a:xfrm>
            <a:off x="7667088" y="6438363"/>
            <a:ext cx="4305300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STEM Horizons Symposium June 2021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7111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F7F8A-152B-47C0-8881-11038BFB3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004280" cy="3363597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Contents</a:t>
            </a:r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78A90A2-F480-4A93-AE40-5D3694C4EC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776775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2889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D6A2A3-F101-46F7-8B6F-1C699CAF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BB4CA-9DA5-4041-9544-981D43638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21" y="92298"/>
            <a:ext cx="4911393" cy="1556724"/>
          </a:xfrm>
        </p:spPr>
        <p:txBody>
          <a:bodyPr anchor="b">
            <a:normAutofit/>
          </a:bodyPr>
          <a:lstStyle/>
          <a:p>
            <a:r>
              <a:rPr lang="en-US"/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B9317-4116-0B46-9FA6-73565AB8A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122" y="1980733"/>
            <a:ext cx="4315744" cy="1673574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r>
              <a:rPr lang="en-US" sz="2400" dirty="0"/>
              <a:t>To identify current </a:t>
            </a:r>
            <a:r>
              <a:rPr lang="en-US" sz="2400" b="1" i="1" dirty="0"/>
              <a:t>best practice </a:t>
            </a:r>
            <a:r>
              <a:rPr lang="en-US" sz="2400" dirty="0"/>
              <a:t>in reaching a balance between…</a:t>
            </a:r>
          </a:p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endParaRPr lang="en-US" sz="1600" b="1" i="1" dirty="0"/>
          </a:p>
          <a:p>
            <a:pPr marL="0" indent="0">
              <a:buNone/>
            </a:pPr>
            <a:endParaRPr lang="en-US" sz="1600"/>
          </a:p>
        </p:txBody>
      </p:sp>
      <p:pic>
        <p:nvPicPr>
          <p:cNvPr id="12" name="Picture 4" descr="A gold and silver sphere balancing on a platform">
            <a:extLst>
              <a:ext uri="{FF2B5EF4-FFF2-40B4-BE49-F238E27FC236}">
                <a16:creationId xmlns:a16="http://schemas.microsoft.com/office/drawing/2014/main" id="{CEDD2CF4-5ACB-409C-B9E1-CC985BE66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893" y="1016267"/>
            <a:ext cx="5669710" cy="3817620"/>
          </a:xfrm>
          <a:prstGeom prst="rect">
            <a:avLst/>
          </a:prstGeom>
        </p:spPr>
      </p:pic>
      <p:pic>
        <p:nvPicPr>
          <p:cNvPr id="4" name="Picture 4" descr="A gold and silver sphere balancing on a platform">
            <a:extLst>
              <a:ext uri="{FF2B5EF4-FFF2-40B4-BE49-F238E27FC236}">
                <a16:creationId xmlns:a16="http://schemas.microsoft.com/office/drawing/2014/main" id="{5F39CE01-23CA-4DF3-AEDA-A5E117616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35" y="1016267"/>
            <a:ext cx="5090161" cy="38176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29E760E-527D-4053-A309-F2BDE1250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0800"/>
            <a:ext cx="12191999" cy="457198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53D448-4ED1-429A-A28C-8316DE7CA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8"/>
            <a:ext cx="8153396" cy="448831"/>
          </a:xfrm>
          <a:prstGeom prst="rect">
            <a:avLst/>
          </a:prstGeom>
          <a:gradFill>
            <a:gsLst>
              <a:gs pos="0">
                <a:schemeClr val="accent5">
                  <a:alpha val="5000"/>
                </a:schemeClr>
              </a:gs>
              <a:gs pos="99000">
                <a:schemeClr val="accent5">
                  <a:alpha val="72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4C6D2-2012-4FF1-8B20-FB22EA2EC349}"/>
              </a:ext>
            </a:extLst>
          </p:cNvPr>
          <p:cNvSpPr txBox="1"/>
          <p:nvPr/>
        </p:nvSpPr>
        <p:spPr>
          <a:xfrm>
            <a:off x="6221436" y="1479863"/>
            <a:ext cx="189547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/>
              <a:t>Constraints of pre-defined marking criteria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C2E0A6-6F7A-4DC6-9537-59C6859A7EAF}"/>
              </a:ext>
            </a:extLst>
          </p:cNvPr>
          <p:cNvSpPr txBox="1"/>
          <p:nvPr/>
        </p:nvSpPr>
        <p:spPr>
          <a:xfrm>
            <a:off x="9754137" y="1480131"/>
            <a:ext cx="165386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/>
              <a:t>Flexibility to accommodate uncertainty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28C85-AB10-4C4D-BBDE-A66172AAB1AD}"/>
              </a:ext>
            </a:extLst>
          </p:cNvPr>
          <p:cNvSpPr txBox="1">
            <a:spLocks/>
          </p:cNvSpPr>
          <p:nvPr/>
        </p:nvSpPr>
        <p:spPr>
          <a:xfrm>
            <a:off x="8559085" y="5283090"/>
            <a:ext cx="3344464" cy="11208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600"/>
          </a:p>
          <a:p>
            <a:pPr marL="0" indent="0">
              <a:buNone/>
            </a:pPr>
            <a:r>
              <a:rPr lang="en-US" sz="2400" dirty="0"/>
              <a:t>With uncertainty due to...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600"/>
          </a:p>
          <a:p>
            <a:pPr marL="0" indent="0">
              <a:buFont typeface="Arial" panose="020B0604020202020204" pitchFamily="34" charset="0"/>
              <a:buNone/>
            </a:pPr>
            <a:endParaRPr lang="en-US" sz="1600" b="1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63732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80A9E-6603-4047-BE54-047D5F6B8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The Unknowns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41711F6-D3AA-415A-BF7D-63EB778EFF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235572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738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ilhouette, night sky&#10;&#10;Description automatically generated">
            <a:extLst>
              <a:ext uri="{FF2B5EF4-FFF2-40B4-BE49-F238E27FC236}">
                <a16:creationId xmlns:a16="http://schemas.microsoft.com/office/drawing/2014/main" id="{8FE85324-2558-45C9-BECB-4976F7A38E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443" b="17562"/>
          <a:stretch/>
        </p:blipFill>
        <p:spPr>
          <a:xfrm>
            <a:off x="20" y="-1"/>
            <a:ext cx="12191980" cy="685757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A710C-CFCC-2A47-B91E-8B9DB7E89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82" y="1115878"/>
            <a:ext cx="10906298" cy="495573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800" dirty="0"/>
              <a:t>As well as theses “Known Unknowns”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800" dirty="0"/>
              <a:t>there are also the… 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480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480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4800" dirty="0"/>
            </a:br>
            <a:r>
              <a:rPr lang="en-US" sz="4800" dirty="0"/>
              <a:t>“Unknown Unknowns”</a:t>
            </a:r>
          </a:p>
        </p:txBody>
      </p:sp>
    </p:spTree>
    <p:extLst>
      <p:ext uri="{BB962C8B-B14F-4D97-AF65-F5344CB8AC3E}">
        <p14:creationId xmlns:p14="http://schemas.microsoft.com/office/powerpoint/2010/main" val="3686621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DAF4AA-9270-40B5-B73C-B11B9A9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44E51-C4CF-A847-AA12-E5535F50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35" y="414446"/>
            <a:ext cx="6534769" cy="1297079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Worrying Symptoms in mark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40318-6E42-4B4A-87F3-C7FF3DB33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502" y="2123754"/>
            <a:ext cx="5617147" cy="360143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“Big Head” – lots of students getting 1</a:t>
            </a:r>
            <a:r>
              <a:rPr lang="en-US" baseline="30000" dirty="0"/>
              <a:t>st</a:t>
            </a:r>
            <a:r>
              <a:rPr lang="en-US" dirty="0"/>
              <a:t> class marks</a:t>
            </a:r>
          </a:p>
          <a:p>
            <a:r>
              <a:rPr lang="en-US" dirty="0"/>
              <a:t>“Big Tail” – lots of students failing the assessment</a:t>
            </a:r>
          </a:p>
          <a:p>
            <a:r>
              <a:rPr lang="en-US" dirty="0"/>
              <a:t>“Hard Ceiling” – many students "maxing out" the mark scheme with 100%</a:t>
            </a:r>
          </a:p>
          <a:p>
            <a:r>
              <a:rPr lang="en-US" dirty="0"/>
              <a:t>“Bi-modal</a:t>
            </a:r>
            <a:r>
              <a:rPr lang="en-US" dirty="0">
                <a:ea typeface="+mn-lt"/>
                <a:cs typeface="+mn-lt"/>
              </a:rPr>
              <a:t>”</a:t>
            </a:r>
            <a:r>
              <a:rPr lang="en-US" dirty="0"/>
              <a:t> – 2-way split in the cohort (big success and big failure)</a:t>
            </a:r>
          </a:p>
          <a:p>
            <a:r>
              <a:rPr lang="en-US" dirty="0"/>
              <a:t>“Flat profile” – students spread thinly across the entire mark range</a:t>
            </a:r>
          </a:p>
          <a:p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D5E60A-D6B1-4F21-A993-313958AF0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15300" y="-4"/>
            <a:ext cx="4076699" cy="685800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9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7BB16B-E108-4C64-97D5-7AC67CC5E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6724863" y="1390436"/>
            <a:ext cx="6857572" cy="4076700"/>
          </a:xfrm>
          <a:prstGeom prst="rect">
            <a:avLst/>
          </a:prstGeom>
          <a:gradFill>
            <a:gsLst>
              <a:gs pos="0">
                <a:schemeClr val="accent4">
                  <a:alpha val="13000"/>
                </a:schemeClr>
              </a:gs>
              <a:gs pos="99000">
                <a:schemeClr val="accent2">
                  <a:alpha val="5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F6A003-4671-4F7B-A12E-2946D61E4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6785110" y="1451112"/>
            <a:ext cx="6858001" cy="3955771"/>
          </a:xfrm>
          <a:prstGeom prst="rect">
            <a:avLst/>
          </a:prstGeom>
          <a:gradFill>
            <a:gsLst>
              <a:gs pos="0">
                <a:schemeClr val="accent6">
                  <a:alpha val="0"/>
                </a:schemeClr>
              </a:gs>
              <a:gs pos="72000">
                <a:schemeClr val="tx2">
                  <a:lumMod val="75000"/>
                  <a:lumOff val="25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15B5B34F-A855-46B2-BEF1-D4EAEB06B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4" t="7302" r="548" b="11881"/>
          <a:stretch/>
        </p:blipFill>
        <p:spPr>
          <a:xfrm>
            <a:off x="6905704" y="1898022"/>
            <a:ext cx="5074956" cy="377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9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F484D-8515-6143-92CE-340987BEF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97914"/>
            <a:ext cx="11308079" cy="819166"/>
          </a:xfrm>
        </p:spPr>
        <p:txBody>
          <a:bodyPr/>
          <a:lstStyle/>
          <a:p>
            <a:r>
              <a:rPr lang="en-US"/>
              <a:t>Methodology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DC9F897-E559-7849-A86C-F8C7EE94DCF8}"/>
              </a:ext>
            </a:extLst>
          </p:cNvPr>
          <p:cNvSpPr/>
          <p:nvPr/>
        </p:nvSpPr>
        <p:spPr>
          <a:xfrm>
            <a:off x="381001" y="1340181"/>
            <a:ext cx="2108199" cy="8289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“Current Practice” Focus Group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C0D78F-3DCE-974D-90EC-B96B6EC38FA3}"/>
              </a:ext>
            </a:extLst>
          </p:cNvPr>
          <p:cNvSpPr/>
          <p:nvPr/>
        </p:nvSpPr>
        <p:spPr>
          <a:xfrm>
            <a:off x="2679933" y="1350534"/>
            <a:ext cx="2413000" cy="82899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“Speculative Practice” Focus Group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886F8D-9B21-6D45-8339-18C7C72A9DD4}"/>
              </a:ext>
            </a:extLst>
          </p:cNvPr>
          <p:cNvSpPr/>
          <p:nvPr/>
        </p:nvSpPr>
        <p:spPr>
          <a:xfrm>
            <a:off x="4032483" y="3060786"/>
            <a:ext cx="2019299" cy="82899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Review by Key</a:t>
            </a:r>
          </a:p>
          <a:p>
            <a:pPr algn="ctr"/>
            <a:r>
              <a:rPr lang="en-US">
                <a:solidFill>
                  <a:sysClr val="windowText" lastClr="000000"/>
                </a:solidFill>
              </a:rPr>
              <a:t>QA Stakeholders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D227598-046D-5F45-A8F2-497F89055B9F}"/>
              </a:ext>
            </a:extLst>
          </p:cNvPr>
          <p:cNvSpPr/>
          <p:nvPr/>
        </p:nvSpPr>
        <p:spPr>
          <a:xfrm>
            <a:off x="7797800" y="4165786"/>
            <a:ext cx="2101734" cy="828998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>
                <a:solidFill>
                  <a:sysClr val="windowText" lastClr="000000"/>
                </a:solidFill>
              </a:rPr>
              <a:t>Analyse</a:t>
            </a:r>
            <a:r>
              <a:rPr lang="en-US">
                <a:solidFill>
                  <a:sysClr val="windowText" lastClr="000000"/>
                </a:solidFill>
              </a:rPr>
              <a:t> Feedback Derive Guidance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9E809C-E68B-3047-899D-2EC1EDE2E52E}"/>
              </a:ext>
            </a:extLst>
          </p:cNvPr>
          <p:cNvSpPr/>
          <p:nvPr/>
        </p:nvSpPr>
        <p:spPr>
          <a:xfrm>
            <a:off x="1778234" y="2998699"/>
            <a:ext cx="1612900" cy="95317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Candidate Strategies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901CE5-785E-C949-A044-F3052F11E96C}"/>
              </a:ext>
            </a:extLst>
          </p:cNvPr>
          <p:cNvSpPr/>
          <p:nvPr/>
        </p:nvSpPr>
        <p:spPr>
          <a:xfrm>
            <a:off x="9423401" y="5193828"/>
            <a:ext cx="1612900" cy="9531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Guidance</a:t>
            </a:r>
          </a:p>
          <a:p>
            <a:pPr algn="ctr"/>
            <a:r>
              <a:rPr lang="en-US">
                <a:solidFill>
                  <a:sysClr val="windowText" lastClr="000000"/>
                </a:solidFill>
              </a:rPr>
              <a:t>for Educators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379523-FE4E-5C45-BB4B-2CE87E7AE83B}"/>
              </a:ext>
            </a:extLst>
          </p:cNvPr>
          <p:cNvSpPr/>
          <p:nvPr/>
        </p:nvSpPr>
        <p:spPr>
          <a:xfrm>
            <a:off x="5588001" y="4103699"/>
            <a:ext cx="1612900" cy="953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ysClr val="windowText" lastClr="000000"/>
                </a:solidFill>
              </a:rPr>
              <a:t>Feedback</a:t>
            </a:r>
          </a:p>
          <a:p>
            <a:pPr algn="ctr"/>
            <a:r>
              <a:rPr lang="en-US">
                <a:solidFill>
                  <a:sysClr val="windowText" lastClr="000000"/>
                </a:solidFill>
              </a:rPr>
              <a:t>and Opinion</a:t>
            </a:r>
            <a:endParaRPr lang="en-US"/>
          </a:p>
        </p:txBody>
      </p: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84615C0F-F65A-D442-AE89-90197DB4C887}"/>
              </a:ext>
            </a:extLst>
          </p:cNvPr>
          <p:cNvCxnSpPr>
            <a:cxnSpLocks/>
            <a:stCxn id="5" idx="2"/>
            <a:endCxn id="12" idx="0"/>
          </p:cNvCxnSpPr>
          <p:nvPr/>
        </p:nvCxnSpPr>
        <p:spPr>
          <a:xfrm rot="16200000" flipH="1">
            <a:off x="1595132" y="2009147"/>
            <a:ext cx="829520" cy="1149583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FF70040C-B061-8F4A-B4CB-D7F911950C7C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rot="5400000">
            <a:off x="2825976" y="1938241"/>
            <a:ext cx="819167" cy="1301749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ADFE4BCD-BC49-1640-B2D1-20D91F639067}"/>
              </a:ext>
            </a:extLst>
          </p:cNvPr>
          <p:cNvCxnSpPr>
            <a:cxnSpLocks/>
            <a:stCxn id="12" idx="3"/>
            <a:endCxn id="7" idx="1"/>
          </p:cNvCxnSpPr>
          <p:nvPr/>
        </p:nvCxnSpPr>
        <p:spPr>
          <a:xfrm flipV="1">
            <a:off x="3391134" y="3475285"/>
            <a:ext cx="641349" cy="1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F46FB29D-A008-0E47-A603-17E33FB52271}"/>
              </a:ext>
            </a:extLst>
          </p:cNvPr>
          <p:cNvCxnSpPr>
            <a:cxnSpLocks/>
            <a:stCxn id="7" idx="3"/>
            <a:endCxn id="27" idx="0"/>
          </p:cNvCxnSpPr>
          <p:nvPr/>
        </p:nvCxnSpPr>
        <p:spPr>
          <a:xfrm>
            <a:off x="6051782" y="3475285"/>
            <a:ext cx="342669" cy="628414"/>
          </a:xfrm>
          <a:prstGeom prst="bentConnector2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FA659BE1-4C8F-E04C-BC6A-A92A0D86CB47}"/>
              </a:ext>
            </a:extLst>
          </p:cNvPr>
          <p:cNvCxnSpPr>
            <a:cxnSpLocks/>
            <a:stCxn id="27" idx="3"/>
            <a:endCxn id="8" idx="1"/>
          </p:cNvCxnSpPr>
          <p:nvPr/>
        </p:nvCxnSpPr>
        <p:spPr>
          <a:xfrm flipV="1">
            <a:off x="7200901" y="4580285"/>
            <a:ext cx="596899" cy="1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FCD1E730-469A-654E-824A-3F27E567D99B}"/>
              </a:ext>
            </a:extLst>
          </p:cNvPr>
          <p:cNvCxnSpPr>
            <a:cxnSpLocks/>
            <a:stCxn id="8" idx="3"/>
            <a:endCxn id="13" idx="0"/>
          </p:cNvCxnSpPr>
          <p:nvPr/>
        </p:nvCxnSpPr>
        <p:spPr>
          <a:xfrm>
            <a:off x="9899534" y="4580285"/>
            <a:ext cx="330317" cy="613543"/>
          </a:xfrm>
          <a:prstGeom prst="bentConnector2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61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DC99-50EA-4F42-85F6-B65A28DA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D7AF1-695D-4B82-9B12-9E12B184A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11 Key Stakeholders Surveyed (Exams Officers, QA Personnel, External Examiners)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sz="2400" dirty="0"/>
              <a:t>Our aim was to seek their opinion on the </a:t>
            </a:r>
            <a:r>
              <a:rPr lang="en-US" sz="2400" b="1" i="1" dirty="0"/>
              <a:t>acceptability </a:t>
            </a:r>
            <a:r>
              <a:rPr lang="en-US" sz="2400" dirty="0"/>
              <a:t>of our identified strategies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ea typeface="+mn-lt"/>
                <a:cs typeface="+mn-lt"/>
              </a:rPr>
              <a:t>Strategies to both </a:t>
            </a:r>
            <a:r>
              <a:rPr lang="en-US" sz="2400" b="1" i="1" dirty="0">
                <a:ea typeface="+mn-lt"/>
                <a:cs typeface="+mn-lt"/>
              </a:rPr>
              <a:t>raise </a:t>
            </a:r>
            <a:r>
              <a:rPr lang="en-US" sz="2400" dirty="0">
                <a:ea typeface="+mn-lt"/>
                <a:cs typeface="+mn-lt"/>
              </a:rPr>
              <a:t>and </a:t>
            </a:r>
            <a:r>
              <a:rPr lang="en-US" sz="2400" b="1" i="1" dirty="0">
                <a:ea typeface="+mn-lt"/>
                <a:cs typeface="+mn-lt"/>
              </a:rPr>
              <a:t>lower </a:t>
            </a:r>
            <a:r>
              <a:rPr lang="en-US" sz="2400" dirty="0">
                <a:ea typeface="+mn-lt"/>
                <a:cs typeface="+mn-lt"/>
              </a:rPr>
              <a:t>students marks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ea typeface="+mn-lt"/>
                <a:cs typeface="+mn-lt"/>
              </a:rPr>
              <a:t>Opinions were expressed on the following scale:</a:t>
            </a:r>
          </a:p>
          <a:p>
            <a:pPr>
              <a:lnSpc>
                <a:spcPct val="100000"/>
              </a:lnSpc>
            </a:pPr>
            <a:endParaRPr lang="en-US" sz="2400"/>
          </a:p>
          <a:p>
            <a:pPr>
              <a:lnSpc>
                <a:spcPct val="100000"/>
              </a:lnSpc>
            </a:pPr>
            <a:endParaRPr lang="en-US" sz="2400"/>
          </a:p>
          <a:p>
            <a:pPr>
              <a:lnSpc>
                <a:spcPct val="100000"/>
              </a:lnSpc>
            </a:pPr>
            <a:endParaRPr lang="en-US" sz="2400"/>
          </a:p>
          <a:p>
            <a:pPr>
              <a:lnSpc>
                <a:spcPct val="100000"/>
              </a:lnSpc>
            </a:pPr>
            <a:r>
              <a:rPr lang="en-US" sz="2400" dirty="0"/>
              <a:t>We also asked whether they had </a:t>
            </a:r>
            <a:r>
              <a:rPr lang="en-US" sz="2400" b="1" i="1" dirty="0"/>
              <a:t>seen </a:t>
            </a:r>
            <a:r>
              <a:rPr lang="en-US" sz="2400" dirty="0"/>
              <a:t>the strategies in use – should be interesting !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Let's take a look at some of the more interesting responses...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sz="2400"/>
          </a:p>
          <a:p>
            <a:pPr>
              <a:lnSpc>
                <a:spcPct val="100000"/>
              </a:lnSpc>
            </a:pPr>
            <a:endParaRPr lang="en-US" sz="2400"/>
          </a:p>
          <a:p>
            <a:pPr marL="0" indent="0">
              <a:lnSpc>
                <a:spcPct val="100000"/>
              </a:lnSpc>
              <a:buNone/>
            </a:pPr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A604C5-6FF8-4EF2-B4E2-895364D1444A}"/>
              </a:ext>
            </a:extLst>
          </p:cNvPr>
          <p:cNvSpPr/>
          <p:nvPr/>
        </p:nvSpPr>
        <p:spPr>
          <a:xfrm>
            <a:off x="2218029" y="3540249"/>
            <a:ext cx="1612900" cy="953173"/>
          </a:xfrm>
          <a:prstGeom prst="rect">
            <a:avLst/>
          </a:prstGeom>
          <a:solidFill>
            <a:srgbClr val="DB161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Totally Unacceptable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168CA-E6AB-4611-A511-838DC36C6C91}"/>
              </a:ext>
            </a:extLst>
          </p:cNvPr>
          <p:cNvSpPr/>
          <p:nvPr/>
        </p:nvSpPr>
        <p:spPr>
          <a:xfrm>
            <a:off x="3833254" y="3540249"/>
            <a:ext cx="1612900" cy="953173"/>
          </a:xfrm>
          <a:prstGeom prst="rect">
            <a:avLst/>
          </a:prstGeom>
          <a:solidFill>
            <a:srgbClr val="ED7D3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Generally Unacceptable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2E6060-E702-498E-8E83-B6E4070DFE31}"/>
              </a:ext>
            </a:extLst>
          </p:cNvPr>
          <p:cNvSpPr/>
          <p:nvPr/>
        </p:nvSpPr>
        <p:spPr>
          <a:xfrm>
            <a:off x="5437747" y="3540248"/>
            <a:ext cx="1612900" cy="953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Undecided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2E93C3-B430-410A-B195-A6B98B3BE2B0}"/>
              </a:ext>
            </a:extLst>
          </p:cNvPr>
          <p:cNvSpPr/>
          <p:nvPr/>
        </p:nvSpPr>
        <p:spPr>
          <a:xfrm>
            <a:off x="7052972" y="3540248"/>
            <a:ext cx="1612900" cy="953173"/>
          </a:xfrm>
          <a:prstGeom prst="rect">
            <a:avLst/>
          </a:prstGeom>
          <a:solidFill>
            <a:srgbClr val="C1DB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Generally Acceptable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195EEC-3102-4CFE-87EA-A5DF63C725DF}"/>
              </a:ext>
            </a:extLst>
          </p:cNvPr>
          <p:cNvSpPr/>
          <p:nvPr/>
        </p:nvSpPr>
        <p:spPr>
          <a:xfrm>
            <a:off x="8657465" y="3540247"/>
            <a:ext cx="1612900" cy="95317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Totally Acceptable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15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A528BF0-98D5-4977-894C-B66970497943}"/>
              </a:ext>
            </a:extLst>
          </p:cNvPr>
          <p:cNvSpPr/>
          <p:nvPr/>
        </p:nvSpPr>
        <p:spPr>
          <a:xfrm>
            <a:off x="0" y="5867400"/>
            <a:ext cx="12192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F4553CCF-D2E9-47E1-95DB-11D19A3E8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43" y="748"/>
            <a:ext cx="10150548" cy="68653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27D57C-E0B1-4447-B756-8E27778175BD}"/>
              </a:ext>
            </a:extLst>
          </p:cNvPr>
          <p:cNvSpPr/>
          <p:nvPr/>
        </p:nvSpPr>
        <p:spPr>
          <a:xfrm>
            <a:off x="5274972" y="169247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62DD89-D6E3-43B0-A95B-50B8E6DE1382}"/>
              </a:ext>
            </a:extLst>
          </p:cNvPr>
          <p:cNvSpPr/>
          <p:nvPr/>
        </p:nvSpPr>
        <p:spPr>
          <a:xfrm>
            <a:off x="5274972" y="818557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DB7E9-A4B7-4EEB-8BD7-BF48F0C5030B}"/>
              </a:ext>
            </a:extLst>
          </p:cNvPr>
          <p:cNvSpPr/>
          <p:nvPr/>
        </p:nvSpPr>
        <p:spPr>
          <a:xfrm>
            <a:off x="5274971" y="1478598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5B798A-D292-4DFA-AC7A-406A42B15FCA}"/>
              </a:ext>
            </a:extLst>
          </p:cNvPr>
          <p:cNvSpPr/>
          <p:nvPr/>
        </p:nvSpPr>
        <p:spPr>
          <a:xfrm>
            <a:off x="5274972" y="2186937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819E61-1DF1-47F3-AF0F-9857E5EA1FDF}"/>
              </a:ext>
            </a:extLst>
          </p:cNvPr>
          <p:cNvSpPr/>
          <p:nvPr/>
        </p:nvSpPr>
        <p:spPr>
          <a:xfrm>
            <a:off x="5274972" y="2836247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63132E-1D34-40CE-8CCF-0CC5545D82D4}"/>
              </a:ext>
            </a:extLst>
          </p:cNvPr>
          <p:cNvSpPr/>
          <p:nvPr/>
        </p:nvSpPr>
        <p:spPr>
          <a:xfrm>
            <a:off x="5274971" y="3496288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884F69-3D80-402D-86B3-F5D97A8F6CC1}"/>
              </a:ext>
            </a:extLst>
          </p:cNvPr>
          <p:cNvSpPr/>
          <p:nvPr/>
        </p:nvSpPr>
        <p:spPr>
          <a:xfrm>
            <a:off x="5274971" y="4311951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41013E-003D-447C-9901-DF736650E5A9}"/>
              </a:ext>
            </a:extLst>
          </p:cNvPr>
          <p:cNvSpPr/>
          <p:nvPr/>
        </p:nvSpPr>
        <p:spPr>
          <a:xfrm>
            <a:off x="5274971" y="4961261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C6AC66-E82A-4BFF-B1A4-EA3A0F4C0151}"/>
              </a:ext>
            </a:extLst>
          </p:cNvPr>
          <p:cNvSpPr/>
          <p:nvPr/>
        </p:nvSpPr>
        <p:spPr>
          <a:xfrm>
            <a:off x="5274970" y="5621302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E22ED8-B21D-4881-84B2-3F6338AE82E0}"/>
              </a:ext>
            </a:extLst>
          </p:cNvPr>
          <p:cNvSpPr/>
          <p:nvPr/>
        </p:nvSpPr>
        <p:spPr>
          <a:xfrm>
            <a:off x="5274970" y="6270612"/>
            <a:ext cx="368023" cy="474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E60F400F-60B3-4882-A653-3C261B1E4D1B}"/>
              </a:ext>
            </a:extLst>
          </p:cNvPr>
          <p:cNvSpPr/>
          <p:nvPr/>
        </p:nvSpPr>
        <p:spPr>
          <a:xfrm>
            <a:off x="-881" y="5547810"/>
            <a:ext cx="1094703" cy="6171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191C8CC-31C4-460F-80D2-1059FED032F7}"/>
              </a:ext>
            </a:extLst>
          </p:cNvPr>
          <p:cNvSpPr/>
          <p:nvPr/>
        </p:nvSpPr>
        <p:spPr>
          <a:xfrm>
            <a:off x="6632" y="747210"/>
            <a:ext cx="1094703" cy="6171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1FDF329C-8C85-452A-8ED3-D0AB071427D6}"/>
              </a:ext>
            </a:extLst>
          </p:cNvPr>
          <p:cNvSpPr/>
          <p:nvPr/>
        </p:nvSpPr>
        <p:spPr>
          <a:xfrm>
            <a:off x="1265" y="4868449"/>
            <a:ext cx="1094703" cy="6171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229535-F5D4-4FE4-B1E3-93432BAE80A5}"/>
              </a:ext>
            </a:extLst>
          </p:cNvPr>
          <p:cNvSpPr txBox="1"/>
          <p:nvPr/>
        </p:nvSpPr>
        <p:spPr>
          <a:xfrm>
            <a:off x="10001519" y="42795"/>
            <a:ext cx="208852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400" dirty="0"/>
              <a:t>Strategies for INCREASING marks</a:t>
            </a:r>
          </a:p>
        </p:txBody>
      </p:sp>
    </p:spTree>
    <p:extLst>
      <p:ext uri="{BB962C8B-B14F-4D97-AF65-F5344CB8AC3E}">
        <p14:creationId xmlns:p14="http://schemas.microsoft.com/office/powerpoint/2010/main" val="59334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DC51A4-BE15-4583-9BD9-7E02EE9A80DF}"/>
              </a:ext>
            </a:extLst>
          </p:cNvPr>
          <p:cNvSpPr/>
          <p:nvPr/>
        </p:nvSpPr>
        <p:spPr>
          <a:xfrm>
            <a:off x="1" y="5867400"/>
            <a:ext cx="12192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F479689C-B21A-4423-8F24-FDBA03F55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52" y="229389"/>
            <a:ext cx="10190109" cy="63168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2B75EE-EB64-4852-BB94-72CCC0B0CF31}"/>
              </a:ext>
            </a:extLst>
          </p:cNvPr>
          <p:cNvSpPr/>
          <p:nvPr/>
        </p:nvSpPr>
        <p:spPr>
          <a:xfrm>
            <a:off x="5945747" y="421458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84DE39-57CC-4CA0-A3E0-C701B553DFCC}"/>
              </a:ext>
            </a:extLst>
          </p:cNvPr>
          <p:cNvSpPr/>
          <p:nvPr/>
        </p:nvSpPr>
        <p:spPr>
          <a:xfrm>
            <a:off x="5945747" y="1226387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D0926-531F-4764-B6F3-16250FA8ED40}"/>
              </a:ext>
            </a:extLst>
          </p:cNvPr>
          <p:cNvSpPr/>
          <p:nvPr/>
        </p:nvSpPr>
        <p:spPr>
          <a:xfrm>
            <a:off x="5945747" y="2058147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FDA03-07C0-4740-AC0B-F575B13202A1}"/>
              </a:ext>
            </a:extLst>
          </p:cNvPr>
          <p:cNvSpPr/>
          <p:nvPr/>
        </p:nvSpPr>
        <p:spPr>
          <a:xfrm>
            <a:off x="5945747" y="5202739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2E8E0B-AB41-431A-95B8-0D53E61192CE}"/>
              </a:ext>
            </a:extLst>
          </p:cNvPr>
          <p:cNvSpPr/>
          <p:nvPr/>
        </p:nvSpPr>
        <p:spPr>
          <a:xfrm>
            <a:off x="5951113" y="2702091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86E9E2-FCC4-4844-B5C3-4D079629FB9D}"/>
              </a:ext>
            </a:extLst>
          </p:cNvPr>
          <p:cNvSpPr/>
          <p:nvPr/>
        </p:nvSpPr>
        <p:spPr>
          <a:xfrm>
            <a:off x="5918916" y="3544583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F78C9C-9D7C-4283-ADA0-92AC3BE77AE7}"/>
              </a:ext>
            </a:extLst>
          </p:cNvPr>
          <p:cNvSpPr/>
          <p:nvPr/>
        </p:nvSpPr>
        <p:spPr>
          <a:xfrm>
            <a:off x="5945747" y="4274387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BAF0B8-83AB-481A-9FC8-C9010563C0C8}"/>
              </a:ext>
            </a:extLst>
          </p:cNvPr>
          <p:cNvSpPr/>
          <p:nvPr/>
        </p:nvSpPr>
        <p:spPr>
          <a:xfrm>
            <a:off x="5945747" y="5980837"/>
            <a:ext cx="335826" cy="436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E411472-98EE-42DE-989C-3DCB9F854979}"/>
              </a:ext>
            </a:extLst>
          </p:cNvPr>
          <p:cNvSpPr/>
          <p:nvPr/>
        </p:nvSpPr>
        <p:spPr>
          <a:xfrm>
            <a:off x="9852" y="1914895"/>
            <a:ext cx="1094703" cy="6171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F30C73BE-70E7-449A-9068-67EEA226F711}"/>
              </a:ext>
            </a:extLst>
          </p:cNvPr>
          <p:cNvSpPr/>
          <p:nvPr/>
        </p:nvSpPr>
        <p:spPr>
          <a:xfrm>
            <a:off x="1266" y="3478605"/>
            <a:ext cx="1094703" cy="6171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E180172B-4205-420F-AA67-419EEDFAE071}"/>
              </a:ext>
            </a:extLst>
          </p:cNvPr>
          <p:cNvSpPr/>
          <p:nvPr/>
        </p:nvSpPr>
        <p:spPr>
          <a:xfrm>
            <a:off x="11998" y="5850464"/>
            <a:ext cx="1094703" cy="6171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20490-C373-444D-B572-DFBA45BAB013}"/>
              </a:ext>
            </a:extLst>
          </p:cNvPr>
          <p:cNvSpPr txBox="1"/>
          <p:nvPr/>
        </p:nvSpPr>
        <p:spPr>
          <a:xfrm>
            <a:off x="10385200" y="1074"/>
            <a:ext cx="176655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 dirty="0"/>
              <a:t>Strategies for DECREASING</a:t>
            </a:r>
            <a:endParaRPr lang="en-US" dirty="0"/>
          </a:p>
          <a:p>
            <a:pPr algn="r"/>
            <a:r>
              <a:rPr lang="en-US" sz="2000" dirty="0"/>
              <a:t>marks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4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6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B9317-4116-0B46-9FA6-73565AB8A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13505"/>
            <a:ext cx="12192000" cy="476732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en-US" sz="360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/>
              <a:t>There are a lot of issues and discussion points in there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dirty="0"/>
              <a:t>As a useful take-away, we've crafted the main findings into our…</a:t>
            </a:r>
            <a:endParaRPr lang="en-US" dirty="0"/>
          </a:p>
          <a:p>
            <a:pPr marL="0" indent="0" algn="ctr">
              <a:lnSpc>
                <a:spcPct val="100000"/>
              </a:lnSpc>
              <a:buNone/>
            </a:pPr>
            <a:endParaRPr lang="en-US" sz="32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7200" dirty="0"/>
              <a:t>Top Ten Tips</a:t>
            </a:r>
          </a:p>
        </p:txBody>
      </p:sp>
    </p:spTree>
    <p:extLst>
      <p:ext uri="{BB962C8B-B14F-4D97-AF65-F5344CB8AC3E}">
        <p14:creationId xmlns:p14="http://schemas.microsoft.com/office/powerpoint/2010/main" val="1666720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95C054-A1FA-4D89-ADF7-0BD254CA199C}"/>
              </a:ext>
            </a:extLst>
          </p:cNvPr>
          <p:cNvSpPr/>
          <p:nvPr/>
        </p:nvSpPr>
        <p:spPr>
          <a:xfrm>
            <a:off x="1" y="5867400"/>
            <a:ext cx="12192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26AB-4B99-7647-8011-14F84414C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802" y="171540"/>
            <a:ext cx="10963678" cy="6754967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Embrace uncertainty</a:t>
            </a:r>
            <a:r>
              <a:rPr lang="en-US" dirty="0">
                <a:ea typeface="+mn-lt"/>
                <a:cs typeface="+mn-lt"/>
              </a:rPr>
              <a:t>: Perfect prior knowledge is an elusive ideal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Accept the existence of uncertainty and the need for post-hoc marking adjustment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Everything is relative</a:t>
            </a:r>
            <a:r>
              <a:rPr lang="en-US" dirty="0">
                <a:ea typeface="+mn-lt"/>
                <a:cs typeface="+mn-lt"/>
              </a:rPr>
              <a:t>: Focus on "achievement" in "the current learning context"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Rather than "absolute attainment" on a bed of shifting sands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Don't expect universal agreement</a:t>
            </a:r>
            <a:r>
              <a:rPr lang="en-US" dirty="0">
                <a:ea typeface="+mn-lt"/>
                <a:cs typeface="+mn-lt"/>
              </a:rPr>
              <a:t>: Someone won't like your approach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(if you look hard enough) Aim for "local" acceptability and approval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Plan ahead</a:t>
            </a:r>
            <a:r>
              <a:rPr lang="en-US" dirty="0">
                <a:ea typeface="+mn-lt"/>
                <a:cs typeface="+mn-lt"/>
              </a:rPr>
              <a:t>: Try to write questions "susceptible" to post-hoc marking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You might not need it, but you may welcome the flexibility if things don't go as expected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Ensure suitable challenge</a:t>
            </a:r>
            <a:r>
              <a:rPr lang="en-US" dirty="0">
                <a:ea typeface="+mn-lt"/>
                <a:cs typeface="+mn-lt"/>
              </a:rPr>
              <a:t>: Increasing marks is more acceptable than decreasing them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It's hard to pull down a whole profile - especially with no differentiation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It's all been done before</a:t>
            </a:r>
            <a:r>
              <a:rPr lang="en-US" dirty="0">
                <a:ea typeface="+mn-lt"/>
                <a:cs typeface="+mn-lt"/>
              </a:rPr>
              <a:t>: Any approach you can think of has been used before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Even the ones that probably shouldn't have been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Consistency is key</a:t>
            </a:r>
            <a:r>
              <a:rPr lang="en-US" dirty="0">
                <a:ea typeface="+mn-lt"/>
                <a:cs typeface="+mn-lt"/>
              </a:rPr>
              <a:t>: What you do to one student's mark, you should do to all students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Especially important if there is a team of markers all working in parallel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Be guided by parity</a:t>
            </a:r>
            <a:r>
              <a:rPr lang="en-US" dirty="0">
                <a:ea typeface="+mn-lt"/>
                <a:cs typeface="+mn-lt"/>
              </a:rPr>
              <a:t>: Calibrate marks and boundaries with other assessments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Historically, Institutionally, Individually, Disciplinarily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Ensure transparency</a:t>
            </a:r>
            <a:r>
              <a:rPr lang="en-US" dirty="0">
                <a:ea typeface="+mn-lt"/>
                <a:cs typeface="+mn-lt"/>
              </a:rPr>
              <a:t>: Be prepared to justify final marks to all stakeholders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To that end, maintain a clear paper trail of adaptations and calibrations</a:t>
            </a:r>
          </a:p>
          <a:p>
            <a:pPr marL="0" indent="0">
              <a:spcBef>
                <a:spcPts val="0"/>
              </a:spcBef>
              <a:buNone/>
            </a:pPr>
            <a:endParaRPr lang="en-US" sz="60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ea typeface="+mn-lt"/>
                <a:cs typeface="+mn-lt"/>
              </a:rPr>
              <a:t>Fairness is everything</a:t>
            </a:r>
            <a:r>
              <a:rPr lang="en-US" dirty="0">
                <a:ea typeface="+mn-lt"/>
                <a:cs typeface="+mn-lt"/>
              </a:rPr>
              <a:t>: Remember that the aim of marking is to achieve a "fair" assessment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a typeface="+mn-lt"/>
                <a:cs typeface="+mn-lt"/>
              </a:rPr>
              <a:t>This doesn't imply high marks - abnormal or "symptomatic" mark profiles are detrimental to all</a:t>
            </a:r>
          </a:p>
          <a:p>
            <a:pPr marL="0" indent="0">
              <a:spcBef>
                <a:spcPts val="0"/>
              </a:spcBef>
              <a:buNone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1D66-C946-49AB-AFE1-E61FC82915F4}"/>
              </a:ext>
            </a:extLst>
          </p:cNvPr>
          <p:cNvSpPr txBox="1"/>
          <p:nvPr/>
        </p:nvSpPr>
        <p:spPr>
          <a:xfrm>
            <a:off x="297287" y="138913"/>
            <a:ext cx="526961" cy="66325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229"/>
              </a:spcAft>
            </a:pPr>
            <a:r>
              <a:rPr lang="en-US" sz="2000" dirty="0"/>
              <a:t>1.</a:t>
            </a:r>
            <a:endParaRPr lang="en-US" dirty="0"/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2.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3.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4.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5.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6.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7.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8.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9.</a:t>
            </a:r>
          </a:p>
          <a:p>
            <a:pPr>
              <a:spcAft>
                <a:spcPts val="229"/>
              </a:spcAft>
            </a:pPr>
            <a:endParaRPr lang="en-US" sz="2000"/>
          </a:p>
          <a:p>
            <a:pPr>
              <a:spcAft>
                <a:spcPts val="229"/>
              </a:spcAft>
            </a:pPr>
            <a:r>
              <a:rPr lang="en-US" sz="2000" dirty="0"/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1210664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B2CBB-F0D6-6046-9C47-4116EA51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88" y="398420"/>
            <a:ext cx="10906298" cy="765357"/>
          </a:xfrm>
        </p:spPr>
        <p:txBody>
          <a:bodyPr>
            <a:normAutofit/>
          </a:bodyPr>
          <a:lstStyle/>
          <a:p>
            <a:r>
              <a:rPr lang="en-US" dirty="0"/>
              <a:t>Insightful quotes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833F0B7-5E28-4280-80E2-3599D18D8892}"/>
              </a:ext>
            </a:extLst>
          </p:cNvPr>
          <p:cNvSpPr/>
          <p:nvPr/>
        </p:nvSpPr>
        <p:spPr>
          <a:xfrm>
            <a:off x="395536" y="1526458"/>
            <a:ext cx="5431292" cy="953172"/>
          </a:xfrm>
          <a:prstGeom prst="wedgeRoundRectCallout">
            <a:avLst>
              <a:gd name="adj1" fmla="val -961"/>
              <a:gd name="adj2" fmla="val 8462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… a posteriori mitigation by unit directors, either way, </a:t>
            </a:r>
            <a:r>
              <a:rPr lang="en-GB" b="1">
                <a:solidFill>
                  <a:srgbClr val="000000"/>
                </a:solidFill>
                <a:ea typeface="+mn-lt"/>
                <a:cs typeface="+mn-lt"/>
              </a:rPr>
              <a:t>should be avoided</a:t>
            </a:r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. In practice, this is </a:t>
            </a:r>
            <a:r>
              <a:rPr lang="en-GB" b="1">
                <a:solidFill>
                  <a:srgbClr val="000000"/>
                </a:solidFill>
                <a:ea typeface="+mn-lt"/>
                <a:cs typeface="+mn-lt"/>
              </a:rPr>
              <a:t>likely used every year by a majority</a:t>
            </a:r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 of staff members.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36A5EB73-9DBC-4B9A-B3D0-C9095975CC32}"/>
              </a:ext>
            </a:extLst>
          </p:cNvPr>
          <p:cNvSpPr/>
          <p:nvPr/>
        </p:nvSpPr>
        <p:spPr>
          <a:xfrm>
            <a:off x="419944" y="4565940"/>
            <a:ext cx="5474524" cy="953172"/>
          </a:xfrm>
          <a:prstGeom prst="wedgeRoundRectCallout">
            <a:avLst>
              <a:gd name="adj1" fmla="val -1195"/>
              <a:gd name="adj2" fmla="val 7466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Gill Sans Nova"/>
                <a:ea typeface="Segoe UI Web (West European)"/>
                <a:cs typeface="Segoe UI Web (West European)"/>
              </a:rPr>
              <a:t>… we often find many ways to justify increasing marks, as we seem to have a </a:t>
            </a:r>
            <a:r>
              <a:rPr lang="en-US" b="1" dirty="0">
                <a:solidFill>
                  <a:srgbClr val="000000"/>
                </a:solidFill>
                <a:latin typeface="Gill Sans Nova"/>
                <a:ea typeface="Segoe UI Web (West European)"/>
                <a:cs typeface="Segoe UI Web (West European)"/>
              </a:rPr>
              <a:t>strong aversion to failing students</a:t>
            </a:r>
            <a:r>
              <a:rPr lang="en-US" dirty="0">
                <a:solidFill>
                  <a:srgbClr val="000000"/>
                </a:solidFill>
                <a:latin typeface="Gill Sans Nova"/>
                <a:ea typeface="Segoe UI Web (West European)"/>
                <a:cs typeface="Segoe UI Web (West European)"/>
              </a:rPr>
              <a:t>; that should change.</a:t>
            </a:r>
            <a:endParaRPr lang="en-GB" dirty="0">
              <a:solidFill>
                <a:srgbClr val="000000"/>
              </a:solidFill>
              <a:latin typeface="Gill Sans Nova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2712ADA-2796-4714-8A83-0E9CF2F81EEB}"/>
              </a:ext>
            </a:extLst>
          </p:cNvPr>
          <p:cNvSpPr/>
          <p:nvPr/>
        </p:nvSpPr>
        <p:spPr>
          <a:xfrm>
            <a:off x="395535" y="3030243"/>
            <a:ext cx="5474525" cy="953172"/>
          </a:xfrm>
          <a:prstGeom prst="wedgeRoundRectCallout">
            <a:avLst>
              <a:gd name="adj1" fmla="val -1195"/>
              <a:gd name="adj2" fmla="val 796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Gill Sans Nova"/>
                <a:ea typeface="Segoe UI Web (West European)"/>
                <a:cs typeface="Segoe UI Web (West European)"/>
              </a:rPr>
              <a:t>I am very surprised at the options that have been proposed, and in most cases I find them </a:t>
            </a:r>
            <a:r>
              <a:rPr lang="en-US" b="1">
                <a:solidFill>
                  <a:srgbClr val="000000"/>
                </a:solidFill>
                <a:latin typeface="Gill Sans Nova"/>
                <a:ea typeface="Segoe UI Web (West European)"/>
                <a:cs typeface="Segoe UI Web (West European)"/>
              </a:rPr>
              <a:t>unacceptable</a:t>
            </a:r>
            <a:r>
              <a:rPr lang="en-US">
                <a:solidFill>
                  <a:srgbClr val="000000"/>
                </a:solidFill>
                <a:latin typeface="Gill Sans Nova"/>
                <a:ea typeface="Segoe UI Web (West European)"/>
                <a:cs typeface="Segoe UI Web (West European)"/>
              </a:rPr>
              <a:t>.</a:t>
            </a:r>
            <a:endParaRPr lang="en-GB">
              <a:solidFill>
                <a:srgbClr val="000000"/>
              </a:solidFill>
              <a:latin typeface="Gill Sans Nova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FCC9751-016A-461B-80E7-0C4EDB47381F}"/>
              </a:ext>
            </a:extLst>
          </p:cNvPr>
          <p:cNvSpPr/>
          <p:nvPr/>
        </p:nvSpPr>
        <p:spPr>
          <a:xfrm>
            <a:off x="6365174" y="1506484"/>
            <a:ext cx="5474524" cy="953172"/>
          </a:xfrm>
          <a:prstGeom prst="wedgeRoundRectCallout">
            <a:avLst>
              <a:gd name="adj1" fmla="val 1611"/>
              <a:gd name="adj2" fmla="val 89961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… submission moderation should be only be applied when the </a:t>
            </a:r>
            <a:r>
              <a:rPr lang="en-GB" b="1">
                <a:solidFill>
                  <a:srgbClr val="000000"/>
                </a:solidFill>
                <a:ea typeface="+mn-lt"/>
                <a:cs typeface="+mn-lt"/>
              </a:rPr>
              <a:t>assessment itself has deficiencies</a:t>
            </a:r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. The quality of the cohort should not cause moderation...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5B0C3F5-22AE-42DD-B835-98B42CA86CF0}"/>
              </a:ext>
            </a:extLst>
          </p:cNvPr>
          <p:cNvSpPr/>
          <p:nvPr/>
        </p:nvSpPr>
        <p:spPr>
          <a:xfrm>
            <a:off x="6365174" y="3030243"/>
            <a:ext cx="5474524" cy="953172"/>
          </a:xfrm>
          <a:prstGeom prst="wedgeRoundRectCallout">
            <a:avLst>
              <a:gd name="adj1" fmla="val 377"/>
              <a:gd name="adj2" fmla="val 87553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Changing this during the marking process is like </a:t>
            </a:r>
            <a:r>
              <a:rPr lang="en-GB" b="1">
                <a:solidFill>
                  <a:srgbClr val="000000"/>
                </a:solidFill>
                <a:ea typeface="+mn-lt"/>
                <a:cs typeface="+mn-lt"/>
              </a:rPr>
              <a:t>changing the rules of the game after the game has started</a:t>
            </a:r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 - this is not acceptable.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59DE6BD-FFC4-4BDB-90F7-C89B58C7FB69}"/>
              </a:ext>
            </a:extLst>
          </p:cNvPr>
          <p:cNvSpPr/>
          <p:nvPr/>
        </p:nvSpPr>
        <p:spPr>
          <a:xfrm>
            <a:off x="6365174" y="4548395"/>
            <a:ext cx="5474524" cy="953172"/>
          </a:xfrm>
          <a:prstGeom prst="wedgeRoundRectCallout">
            <a:avLst>
              <a:gd name="adj1" fmla="val 960"/>
              <a:gd name="adj2" fmla="val 8436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with a </a:t>
            </a:r>
            <a:r>
              <a:rPr lang="en-GB" b="1">
                <a:solidFill>
                  <a:srgbClr val="000000"/>
                </a:solidFill>
                <a:ea typeface="+mn-lt"/>
                <a:cs typeface="+mn-lt"/>
              </a:rPr>
              <a:t>rigorous internal moderation</a:t>
            </a:r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 … then the problematic questions … should be weeded out or modified appropriately prior to the examination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5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42833-492B-4345-B993-A2468E214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82" y="605948"/>
            <a:ext cx="10906298" cy="546566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endParaRPr lang="en-GB" sz="3200" b="1" dirty="0"/>
          </a:p>
          <a:p>
            <a:pPr marL="0" indent="0" algn="ctr">
              <a:buNone/>
            </a:pPr>
            <a:r>
              <a:rPr lang="en-GB" sz="3200" b="1" dirty="0"/>
              <a:t>Have YOUR say at:</a:t>
            </a:r>
            <a:endParaRPr lang="en-GB" dirty="0"/>
          </a:p>
          <a:p>
            <a:pPr marL="0" indent="0" algn="ctr">
              <a:buNone/>
            </a:pPr>
            <a:r>
              <a:rPr lang="en-GB" sz="3200" dirty="0">
                <a:hlinkClick r:id="rId2"/>
              </a:rPr>
              <a:t>http://tinyurl.com/post-hoc-marking</a:t>
            </a:r>
            <a:endParaRPr lang="en-US" sz="3200" dirty="0"/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Interesting to see - do practitioners agree with QA staff ? </a:t>
            </a:r>
            <a:endParaRPr lang="en-GB" dirty="0"/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Thanks for listening!</a:t>
            </a:r>
            <a:endParaRPr lang="en-GB" dirty="0"/>
          </a:p>
          <a:p>
            <a:pPr marL="0" indent="0" algn="ctr">
              <a:buNone/>
            </a:pP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292891848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LightSeedRightStep">
      <a:dk1>
        <a:srgbClr val="000000"/>
      </a:dk1>
      <a:lt1>
        <a:srgbClr val="FFFFFF"/>
      </a:lt1>
      <a:dk2>
        <a:srgbClr val="243641"/>
      </a:dk2>
      <a:lt2>
        <a:srgbClr val="E2E7E8"/>
      </a:lt2>
      <a:accent1>
        <a:srgbClr val="C4988C"/>
      </a:accent1>
      <a:accent2>
        <a:srgbClr val="B8A17A"/>
      </a:accent2>
      <a:accent3>
        <a:srgbClr val="A4A67B"/>
      </a:accent3>
      <a:accent4>
        <a:srgbClr val="90AA70"/>
      </a:accent4>
      <a:accent5>
        <a:srgbClr val="85AC7F"/>
      </a:accent5>
      <a:accent6>
        <a:srgbClr val="74B086"/>
      </a:accent6>
      <a:hlink>
        <a:srgbClr val="5B8B97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GradientRiseVTI</vt:lpstr>
      <vt:lpstr>Searching for Best Practice in the Successful use of Mark Schemes:   Top Ten Tips for Successful Post-hoc Marking</vt:lpstr>
      <vt:lpstr>Contents    </vt:lpstr>
      <vt:lpstr>Aim</vt:lpstr>
      <vt:lpstr>The Unknowns</vt:lpstr>
      <vt:lpstr>PowerPoint Presentation</vt:lpstr>
      <vt:lpstr>Worrying Symptoms in mark profiles</vt:lpstr>
      <vt:lpstr>Methodology</vt:lpstr>
      <vt:lpstr>Survey</vt:lpstr>
      <vt:lpstr>PowerPoint Presentation</vt:lpstr>
      <vt:lpstr>PowerPoint Presentation</vt:lpstr>
      <vt:lpstr>PowerPoint Presentation</vt:lpstr>
      <vt:lpstr>PowerPoint Presentation</vt:lpstr>
      <vt:lpstr>Insightful quotes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for Best Practice in the Successful use of Mark Schemes:   Top Ten Tips for Successful Post-hoc Marking</dc:title>
  <dc:creator>Simon Lock</dc:creator>
  <cp:revision>321</cp:revision>
  <dcterms:created xsi:type="dcterms:W3CDTF">2021-06-04T14:47:51Z</dcterms:created>
  <dcterms:modified xsi:type="dcterms:W3CDTF">2021-06-18T11:01:38Z</dcterms:modified>
</cp:coreProperties>
</file>