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256" r:id="rId5"/>
    <p:sldId id="259" r:id="rId6"/>
    <p:sldId id="307" r:id="rId7"/>
    <p:sldId id="280" r:id="rId8"/>
    <p:sldId id="282" r:id="rId9"/>
    <p:sldId id="283" r:id="rId10"/>
    <p:sldId id="284" r:id="rId11"/>
    <p:sldId id="285" r:id="rId12"/>
    <p:sldId id="293" r:id="rId13"/>
    <p:sldId id="291" r:id="rId14"/>
    <p:sldId id="298" r:id="rId15"/>
    <p:sldId id="297" r:id="rId16"/>
    <p:sldId id="289" r:id="rId17"/>
    <p:sldId id="290" r:id="rId18"/>
    <p:sldId id="304" r:id="rId19"/>
    <p:sldId id="306" r:id="rId20"/>
    <p:sldId id="303" r:id="rId21"/>
    <p:sldId id="309" r:id="rId22"/>
    <p:sldId id="295" r:id="rId23"/>
    <p:sldId id="308" r:id="rId2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15:guide id="1" orient="horz" pos="595">
          <p15:clr>
            <a:srgbClr val="A4A3A4"/>
          </p15:clr>
        </p15:guide>
        <p15:guide id="2" pos="211">
          <p15:clr>
            <a:srgbClr val="A4A3A4"/>
          </p15:clr>
        </p15:guide>
        <p15:guide id="3" pos="7423">
          <p15:clr>
            <a:srgbClr val="A4A3A4"/>
          </p15:clr>
        </p15:guide>
        <p15:guide id="4" orient="horz" pos="89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mon Grey" initials="SG" lastIdx="1" clrIdx="0">
    <p:extLst>
      <p:ext uri="{19B8F6BF-5375-455C-9EA6-DF929625EA0E}">
        <p15:presenceInfo xmlns:p15="http://schemas.microsoft.com/office/powerpoint/2012/main" userId="3e80d865575eea6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92" autoAdjust="0"/>
    <p:restoredTop sz="72360" autoAdjust="0"/>
  </p:normalViewPr>
  <p:slideViewPr>
    <p:cSldViewPr snapToGrid="0" snapToObjects="1">
      <p:cViewPr varScale="1">
        <p:scale>
          <a:sx n="52" d="100"/>
          <a:sy n="52" d="100"/>
        </p:scale>
        <p:origin x="1416" y="66"/>
      </p:cViewPr>
      <p:guideLst>
        <p:guide orient="horz" pos="595"/>
        <p:guide pos="211"/>
        <p:guide pos="7423"/>
        <p:guide orient="horz" pos="89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imon\Box%20Sync\PhD_SJG\Papers\Feedforward%20Rubric\Data\Analysi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imon\Box%20Sync\PhD_SJG\Papers\Feedforward%20Rubric\Data\Analysi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imon\Box%20Sync\PhD_SJG\Papers\Feedforward%20Rubric\Data\Analysi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Comparison Between Markers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Marker 1 (48% Average)</c:v>
          </c:tx>
          <c:spPr>
            <a:solidFill>
              <a:schemeClr val="accent1"/>
            </a:solidFill>
            <a:ln>
              <a:noFill/>
            </a:ln>
            <a:effectLst/>
          </c:spPr>
          <c:invertIfNegative val="0"/>
          <c:cat>
            <c:strRef>
              <c:f>Sheet1!$H$3:$H$13</c:f>
              <c:strCache>
                <c:ptCount val="11"/>
                <c:pt idx="0">
                  <c:v>0</c:v>
                </c:pt>
                <c:pt idx="1">
                  <c:v>10</c:v>
                </c:pt>
                <c:pt idx="2">
                  <c:v>20</c:v>
                </c:pt>
                <c:pt idx="3">
                  <c:v>30</c:v>
                </c:pt>
                <c:pt idx="4">
                  <c:v>40</c:v>
                </c:pt>
                <c:pt idx="5">
                  <c:v>50</c:v>
                </c:pt>
                <c:pt idx="6">
                  <c:v>60</c:v>
                </c:pt>
                <c:pt idx="7">
                  <c:v>70</c:v>
                </c:pt>
                <c:pt idx="8">
                  <c:v>80</c:v>
                </c:pt>
                <c:pt idx="9">
                  <c:v>90</c:v>
                </c:pt>
                <c:pt idx="10">
                  <c:v>More</c:v>
                </c:pt>
              </c:strCache>
            </c:strRef>
          </c:cat>
          <c:val>
            <c:numRef>
              <c:f>Sheet1!$I$3:$I$13</c:f>
              <c:numCache>
                <c:formatCode>General</c:formatCode>
                <c:ptCount val="11"/>
                <c:pt idx="0">
                  <c:v>2</c:v>
                </c:pt>
                <c:pt idx="1">
                  <c:v>2</c:v>
                </c:pt>
                <c:pt idx="2">
                  <c:v>4</c:v>
                </c:pt>
                <c:pt idx="3">
                  <c:v>3</c:v>
                </c:pt>
                <c:pt idx="4">
                  <c:v>4</c:v>
                </c:pt>
                <c:pt idx="5">
                  <c:v>6</c:v>
                </c:pt>
                <c:pt idx="6">
                  <c:v>2</c:v>
                </c:pt>
                <c:pt idx="7">
                  <c:v>2</c:v>
                </c:pt>
                <c:pt idx="8">
                  <c:v>5</c:v>
                </c:pt>
                <c:pt idx="9">
                  <c:v>3</c:v>
                </c:pt>
                <c:pt idx="10">
                  <c:v>3</c:v>
                </c:pt>
              </c:numCache>
            </c:numRef>
          </c:val>
          <c:extLst>
            <c:ext xmlns:c16="http://schemas.microsoft.com/office/drawing/2014/chart" uri="{C3380CC4-5D6E-409C-BE32-E72D297353CC}">
              <c16:uniqueId val="{00000000-97A8-44AC-9A2C-B6DCC7609BB6}"/>
            </c:ext>
          </c:extLst>
        </c:ser>
        <c:ser>
          <c:idx val="1"/>
          <c:order val="1"/>
          <c:tx>
            <c:v>Marker 2 (66% Average)</c:v>
          </c:tx>
          <c:spPr>
            <a:solidFill>
              <a:schemeClr val="accent2"/>
            </a:solidFill>
            <a:ln>
              <a:noFill/>
            </a:ln>
            <a:effectLst/>
          </c:spPr>
          <c:invertIfNegative val="0"/>
          <c:val>
            <c:numRef>
              <c:f>Sheet1!$K$3:$K$13</c:f>
              <c:numCache>
                <c:formatCode>General</c:formatCode>
                <c:ptCount val="11"/>
                <c:pt idx="0">
                  <c:v>0</c:v>
                </c:pt>
                <c:pt idx="1">
                  <c:v>0</c:v>
                </c:pt>
                <c:pt idx="2">
                  <c:v>0</c:v>
                </c:pt>
                <c:pt idx="3">
                  <c:v>2</c:v>
                </c:pt>
                <c:pt idx="4">
                  <c:v>1</c:v>
                </c:pt>
                <c:pt idx="5">
                  <c:v>4</c:v>
                </c:pt>
                <c:pt idx="6">
                  <c:v>6</c:v>
                </c:pt>
                <c:pt idx="7">
                  <c:v>5</c:v>
                </c:pt>
                <c:pt idx="8">
                  <c:v>3</c:v>
                </c:pt>
                <c:pt idx="9">
                  <c:v>9</c:v>
                </c:pt>
                <c:pt idx="10">
                  <c:v>2</c:v>
                </c:pt>
              </c:numCache>
            </c:numRef>
          </c:val>
          <c:extLst>
            <c:ext xmlns:c16="http://schemas.microsoft.com/office/drawing/2014/chart" uri="{C3380CC4-5D6E-409C-BE32-E72D297353CC}">
              <c16:uniqueId val="{00000001-97A8-44AC-9A2C-B6DCC7609BB6}"/>
            </c:ext>
          </c:extLst>
        </c:ser>
        <c:ser>
          <c:idx val="2"/>
          <c:order val="2"/>
          <c:tx>
            <c:v>Marker 3 (54% Average)</c:v>
          </c:tx>
          <c:spPr>
            <a:solidFill>
              <a:schemeClr val="accent3"/>
            </a:solidFill>
            <a:ln>
              <a:noFill/>
            </a:ln>
            <a:effectLst/>
          </c:spPr>
          <c:invertIfNegative val="0"/>
          <c:val>
            <c:numRef>
              <c:f>Sheet1!$M$3:$M$13</c:f>
              <c:numCache>
                <c:formatCode>General</c:formatCode>
                <c:ptCount val="11"/>
                <c:pt idx="0">
                  <c:v>0</c:v>
                </c:pt>
                <c:pt idx="1">
                  <c:v>0</c:v>
                </c:pt>
                <c:pt idx="2">
                  <c:v>2</c:v>
                </c:pt>
                <c:pt idx="3">
                  <c:v>4</c:v>
                </c:pt>
                <c:pt idx="4">
                  <c:v>7</c:v>
                </c:pt>
                <c:pt idx="5">
                  <c:v>6</c:v>
                </c:pt>
                <c:pt idx="6">
                  <c:v>1</c:v>
                </c:pt>
                <c:pt idx="7">
                  <c:v>3</c:v>
                </c:pt>
                <c:pt idx="8">
                  <c:v>8</c:v>
                </c:pt>
                <c:pt idx="9">
                  <c:v>4</c:v>
                </c:pt>
                <c:pt idx="10">
                  <c:v>2</c:v>
                </c:pt>
              </c:numCache>
            </c:numRef>
          </c:val>
          <c:extLst>
            <c:ext xmlns:c16="http://schemas.microsoft.com/office/drawing/2014/chart" uri="{C3380CC4-5D6E-409C-BE32-E72D297353CC}">
              <c16:uniqueId val="{00000002-97A8-44AC-9A2C-B6DCC7609BB6}"/>
            </c:ext>
          </c:extLst>
        </c:ser>
        <c:ser>
          <c:idx val="3"/>
          <c:order val="3"/>
          <c:tx>
            <c:v>Marker 4 (58% Average)</c:v>
          </c:tx>
          <c:spPr>
            <a:solidFill>
              <a:schemeClr val="accent4"/>
            </a:solidFill>
            <a:ln>
              <a:noFill/>
            </a:ln>
            <a:effectLst/>
          </c:spPr>
          <c:invertIfNegative val="0"/>
          <c:val>
            <c:numRef>
              <c:f>Sheet1!$O$3:$O$13</c:f>
              <c:numCache>
                <c:formatCode>General</c:formatCode>
                <c:ptCount val="11"/>
                <c:pt idx="0">
                  <c:v>0</c:v>
                </c:pt>
                <c:pt idx="1">
                  <c:v>0</c:v>
                </c:pt>
                <c:pt idx="2">
                  <c:v>0</c:v>
                </c:pt>
                <c:pt idx="3">
                  <c:v>2</c:v>
                </c:pt>
                <c:pt idx="4">
                  <c:v>6</c:v>
                </c:pt>
                <c:pt idx="5">
                  <c:v>3</c:v>
                </c:pt>
                <c:pt idx="6">
                  <c:v>7</c:v>
                </c:pt>
                <c:pt idx="7">
                  <c:v>7</c:v>
                </c:pt>
                <c:pt idx="8">
                  <c:v>2</c:v>
                </c:pt>
                <c:pt idx="9">
                  <c:v>5</c:v>
                </c:pt>
                <c:pt idx="10">
                  <c:v>2</c:v>
                </c:pt>
              </c:numCache>
            </c:numRef>
          </c:val>
          <c:extLst>
            <c:ext xmlns:c16="http://schemas.microsoft.com/office/drawing/2014/chart" uri="{C3380CC4-5D6E-409C-BE32-E72D297353CC}">
              <c16:uniqueId val="{00000003-97A8-44AC-9A2C-B6DCC7609BB6}"/>
            </c:ext>
          </c:extLst>
        </c:ser>
        <c:dLbls>
          <c:showLegendKey val="0"/>
          <c:showVal val="0"/>
          <c:showCatName val="0"/>
          <c:showSerName val="0"/>
          <c:showPercent val="0"/>
          <c:showBubbleSize val="0"/>
        </c:dLbls>
        <c:gapWidth val="100"/>
        <c:axId val="744072056"/>
        <c:axId val="744069760"/>
      </c:barChart>
      <c:catAx>
        <c:axId val="74407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4069760"/>
        <c:crosses val="autoZero"/>
        <c:auto val="1"/>
        <c:lblAlgn val="ctr"/>
        <c:lblOffset val="100"/>
        <c:noMultiLvlLbl val="0"/>
      </c:catAx>
      <c:valAx>
        <c:axId val="74406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407205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First Attempts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Sheet4!$F$1</c:f>
              <c:strCache>
                <c:ptCount val="1"/>
                <c:pt idx="0">
                  <c:v>No Draft Final</c:v>
                </c:pt>
              </c:strCache>
            </c:strRef>
          </c:tx>
          <c:spPr>
            <a:solidFill>
              <a:schemeClr val="accent1"/>
            </a:solidFill>
            <a:ln>
              <a:noFill/>
            </a:ln>
            <a:effectLst/>
          </c:spPr>
          <c:invertIfNegative val="0"/>
          <c:cat>
            <c:strRef>
              <c:f>Sheet4!$E$2:$E$12</c:f>
              <c:strCache>
                <c:ptCount val="11"/>
                <c:pt idx="0">
                  <c:v>0</c:v>
                </c:pt>
                <c:pt idx="1">
                  <c:v>10</c:v>
                </c:pt>
                <c:pt idx="2">
                  <c:v>20</c:v>
                </c:pt>
                <c:pt idx="3">
                  <c:v>30</c:v>
                </c:pt>
                <c:pt idx="4">
                  <c:v>40</c:v>
                </c:pt>
                <c:pt idx="5">
                  <c:v>50</c:v>
                </c:pt>
                <c:pt idx="6">
                  <c:v>60</c:v>
                </c:pt>
                <c:pt idx="7">
                  <c:v>70</c:v>
                </c:pt>
                <c:pt idx="8">
                  <c:v>80</c:v>
                </c:pt>
                <c:pt idx="9">
                  <c:v>90</c:v>
                </c:pt>
                <c:pt idx="10">
                  <c:v>More</c:v>
                </c:pt>
              </c:strCache>
            </c:strRef>
          </c:cat>
          <c:val>
            <c:numRef>
              <c:f>Sheet4!$F$2:$F$12</c:f>
              <c:numCache>
                <c:formatCode>General</c:formatCode>
                <c:ptCount val="11"/>
                <c:pt idx="0">
                  <c:v>2</c:v>
                </c:pt>
                <c:pt idx="1">
                  <c:v>1</c:v>
                </c:pt>
                <c:pt idx="2">
                  <c:v>3</c:v>
                </c:pt>
                <c:pt idx="3">
                  <c:v>5</c:v>
                </c:pt>
                <c:pt idx="4">
                  <c:v>12</c:v>
                </c:pt>
                <c:pt idx="5">
                  <c:v>7</c:v>
                </c:pt>
                <c:pt idx="6">
                  <c:v>7</c:v>
                </c:pt>
                <c:pt idx="7">
                  <c:v>10</c:v>
                </c:pt>
                <c:pt idx="8">
                  <c:v>4</c:v>
                </c:pt>
                <c:pt idx="9">
                  <c:v>6</c:v>
                </c:pt>
                <c:pt idx="10">
                  <c:v>2</c:v>
                </c:pt>
              </c:numCache>
            </c:numRef>
          </c:val>
          <c:extLst>
            <c:ext xmlns:c16="http://schemas.microsoft.com/office/drawing/2014/chart" uri="{C3380CC4-5D6E-409C-BE32-E72D297353CC}">
              <c16:uniqueId val="{00000000-D2D3-4167-9773-107785D8D120}"/>
            </c:ext>
          </c:extLst>
        </c:ser>
        <c:ser>
          <c:idx val="1"/>
          <c:order val="1"/>
          <c:tx>
            <c:strRef>
              <c:f>Sheet4!$G$1</c:f>
              <c:strCache>
                <c:ptCount val="1"/>
                <c:pt idx="0">
                  <c:v>Original Draft</c:v>
                </c:pt>
              </c:strCache>
            </c:strRef>
          </c:tx>
          <c:spPr>
            <a:solidFill>
              <a:schemeClr val="accent2"/>
            </a:solidFill>
            <a:ln>
              <a:noFill/>
            </a:ln>
            <a:effectLst/>
          </c:spPr>
          <c:invertIfNegative val="0"/>
          <c:cat>
            <c:strRef>
              <c:f>Sheet4!$E$2:$E$12</c:f>
              <c:strCache>
                <c:ptCount val="11"/>
                <c:pt idx="0">
                  <c:v>0</c:v>
                </c:pt>
                <c:pt idx="1">
                  <c:v>10</c:v>
                </c:pt>
                <c:pt idx="2">
                  <c:v>20</c:v>
                </c:pt>
                <c:pt idx="3">
                  <c:v>30</c:v>
                </c:pt>
                <c:pt idx="4">
                  <c:v>40</c:v>
                </c:pt>
                <c:pt idx="5">
                  <c:v>50</c:v>
                </c:pt>
                <c:pt idx="6">
                  <c:v>60</c:v>
                </c:pt>
                <c:pt idx="7">
                  <c:v>70</c:v>
                </c:pt>
                <c:pt idx="8">
                  <c:v>80</c:v>
                </c:pt>
                <c:pt idx="9">
                  <c:v>90</c:v>
                </c:pt>
                <c:pt idx="10">
                  <c:v>More</c:v>
                </c:pt>
              </c:strCache>
            </c:strRef>
          </c:cat>
          <c:val>
            <c:numRef>
              <c:f>Sheet4!$G$2:$G$12</c:f>
              <c:numCache>
                <c:formatCode>General</c:formatCode>
                <c:ptCount val="11"/>
                <c:pt idx="0">
                  <c:v>0</c:v>
                </c:pt>
                <c:pt idx="1">
                  <c:v>3</c:v>
                </c:pt>
                <c:pt idx="2">
                  <c:v>8</c:v>
                </c:pt>
                <c:pt idx="3">
                  <c:v>10</c:v>
                </c:pt>
                <c:pt idx="4">
                  <c:v>14</c:v>
                </c:pt>
                <c:pt idx="5">
                  <c:v>16</c:v>
                </c:pt>
                <c:pt idx="6">
                  <c:v>5</c:v>
                </c:pt>
                <c:pt idx="7">
                  <c:v>7</c:v>
                </c:pt>
                <c:pt idx="8">
                  <c:v>8</c:v>
                </c:pt>
                <c:pt idx="9">
                  <c:v>7</c:v>
                </c:pt>
                <c:pt idx="10">
                  <c:v>2</c:v>
                </c:pt>
              </c:numCache>
            </c:numRef>
          </c:val>
          <c:extLst>
            <c:ext xmlns:c16="http://schemas.microsoft.com/office/drawing/2014/chart" uri="{C3380CC4-5D6E-409C-BE32-E72D297353CC}">
              <c16:uniqueId val="{00000001-D2D3-4167-9773-107785D8D120}"/>
            </c:ext>
          </c:extLst>
        </c:ser>
        <c:dLbls>
          <c:showLegendKey val="0"/>
          <c:showVal val="0"/>
          <c:showCatName val="0"/>
          <c:showSerName val="0"/>
          <c:showPercent val="0"/>
          <c:showBubbleSize val="0"/>
        </c:dLbls>
        <c:gapWidth val="219"/>
        <c:overlap val="-27"/>
        <c:axId val="547852840"/>
        <c:axId val="547853496"/>
      </c:barChart>
      <c:catAx>
        <c:axId val="547852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47853496"/>
        <c:crosses val="autoZero"/>
        <c:auto val="1"/>
        <c:lblAlgn val="ctr"/>
        <c:lblOffset val="100"/>
        <c:noMultiLvlLbl val="0"/>
      </c:catAx>
      <c:valAx>
        <c:axId val="54785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4785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Final Attempts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Sheet4!$B$1</c:f>
              <c:strCache>
                <c:ptCount val="1"/>
                <c:pt idx="0">
                  <c:v>No Draft Final</c:v>
                </c:pt>
              </c:strCache>
            </c:strRef>
          </c:tx>
          <c:spPr>
            <a:solidFill>
              <a:schemeClr val="accent1"/>
            </a:solidFill>
            <a:ln>
              <a:noFill/>
            </a:ln>
            <a:effectLst/>
          </c:spPr>
          <c:invertIfNegative val="0"/>
          <c:cat>
            <c:strRef>
              <c:f>Sheet4!$A$2:$A$12</c:f>
              <c:strCache>
                <c:ptCount val="11"/>
                <c:pt idx="0">
                  <c:v>0</c:v>
                </c:pt>
                <c:pt idx="1">
                  <c:v>10</c:v>
                </c:pt>
                <c:pt idx="2">
                  <c:v>20</c:v>
                </c:pt>
                <c:pt idx="3">
                  <c:v>30</c:v>
                </c:pt>
                <c:pt idx="4">
                  <c:v>40</c:v>
                </c:pt>
                <c:pt idx="5">
                  <c:v>50</c:v>
                </c:pt>
                <c:pt idx="6">
                  <c:v>60</c:v>
                </c:pt>
                <c:pt idx="7">
                  <c:v>70</c:v>
                </c:pt>
                <c:pt idx="8">
                  <c:v>80</c:v>
                </c:pt>
                <c:pt idx="9">
                  <c:v>90</c:v>
                </c:pt>
                <c:pt idx="10">
                  <c:v>More</c:v>
                </c:pt>
              </c:strCache>
            </c:strRef>
          </c:cat>
          <c:val>
            <c:numRef>
              <c:f>Sheet4!$B$2:$B$12</c:f>
              <c:numCache>
                <c:formatCode>General</c:formatCode>
                <c:ptCount val="11"/>
                <c:pt idx="0">
                  <c:v>2</c:v>
                </c:pt>
                <c:pt idx="1">
                  <c:v>1</c:v>
                </c:pt>
                <c:pt idx="2">
                  <c:v>3</c:v>
                </c:pt>
                <c:pt idx="3">
                  <c:v>5</c:v>
                </c:pt>
                <c:pt idx="4">
                  <c:v>12</c:v>
                </c:pt>
                <c:pt idx="5">
                  <c:v>7</c:v>
                </c:pt>
                <c:pt idx="6">
                  <c:v>7</c:v>
                </c:pt>
                <c:pt idx="7">
                  <c:v>10</c:v>
                </c:pt>
                <c:pt idx="8">
                  <c:v>4</c:v>
                </c:pt>
                <c:pt idx="9">
                  <c:v>6</c:v>
                </c:pt>
                <c:pt idx="10">
                  <c:v>2</c:v>
                </c:pt>
              </c:numCache>
            </c:numRef>
          </c:val>
          <c:extLst>
            <c:ext xmlns:c16="http://schemas.microsoft.com/office/drawing/2014/chart" uri="{C3380CC4-5D6E-409C-BE32-E72D297353CC}">
              <c16:uniqueId val="{00000000-9701-4918-91F4-664D3DA65DAB}"/>
            </c:ext>
          </c:extLst>
        </c:ser>
        <c:ser>
          <c:idx val="1"/>
          <c:order val="1"/>
          <c:tx>
            <c:strRef>
              <c:f>Sheet4!$C$1</c:f>
              <c:strCache>
                <c:ptCount val="1"/>
                <c:pt idx="0">
                  <c:v>Final After Draft</c:v>
                </c:pt>
              </c:strCache>
            </c:strRef>
          </c:tx>
          <c:spPr>
            <a:solidFill>
              <a:schemeClr val="accent2"/>
            </a:solidFill>
            <a:ln>
              <a:noFill/>
            </a:ln>
            <a:effectLst/>
          </c:spPr>
          <c:invertIfNegative val="0"/>
          <c:cat>
            <c:strRef>
              <c:f>Sheet4!$A$2:$A$12</c:f>
              <c:strCache>
                <c:ptCount val="11"/>
                <c:pt idx="0">
                  <c:v>0</c:v>
                </c:pt>
                <c:pt idx="1">
                  <c:v>10</c:v>
                </c:pt>
                <c:pt idx="2">
                  <c:v>20</c:v>
                </c:pt>
                <c:pt idx="3">
                  <c:v>30</c:v>
                </c:pt>
                <c:pt idx="4">
                  <c:v>40</c:v>
                </c:pt>
                <c:pt idx="5">
                  <c:v>50</c:v>
                </c:pt>
                <c:pt idx="6">
                  <c:v>60</c:v>
                </c:pt>
                <c:pt idx="7">
                  <c:v>70</c:v>
                </c:pt>
                <c:pt idx="8">
                  <c:v>80</c:v>
                </c:pt>
                <c:pt idx="9">
                  <c:v>90</c:v>
                </c:pt>
                <c:pt idx="10">
                  <c:v>More</c:v>
                </c:pt>
              </c:strCache>
            </c:strRef>
          </c:cat>
          <c:val>
            <c:numRef>
              <c:f>Sheet4!$C$2:$C$12</c:f>
              <c:numCache>
                <c:formatCode>General</c:formatCode>
                <c:ptCount val="11"/>
                <c:pt idx="0">
                  <c:v>0</c:v>
                </c:pt>
                <c:pt idx="1">
                  <c:v>1</c:v>
                </c:pt>
                <c:pt idx="2">
                  <c:v>3</c:v>
                </c:pt>
                <c:pt idx="3">
                  <c:v>6</c:v>
                </c:pt>
                <c:pt idx="4">
                  <c:v>6</c:v>
                </c:pt>
                <c:pt idx="5">
                  <c:v>12</c:v>
                </c:pt>
                <c:pt idx="6">
                  <c:v>9</c:v>
                </c:pt>
                <c:pt idx="7">
                  <c:v>7</c:v>
                </c:pt>
                <c:pt idx="8">
                  <c:v>14</c:v>
                </c:pt>
                <c:pt idx="9">
                  <c:v>15</c:v>
                </c:pt>
                <c:pt idx="10">
                  <c:v>7</c:v>
                </c:pt>
              </c:numCache>
            </c:numRef>
          </c:val>
          <c:extLst>
            <c:ext xmlns:c16="http://schemas.microsoft.com/office/drawing/2014/chart" uri="{C3380CC4-5D6E-409C-BE32-E72D297353CC}">
              <c16:uniqueId val="{00000001-9701-4918-91F4-664D3DA65DAB}"/>
            </c:ext>
          </c:extLst>
        </c:ser>
        <c:dLbls>
          <c:showLegendKey val="0"/>
          <c:showVal val="0"/>
          <c:showCatName val="0"/>
          <c:showSerName val="0"/>
          <c:showPercent val="0"/>
          <c:showBubbleSize val="0"/>
        </c:dLbls>
        <c:gapWidth val="219"/>
        <c:overlap val="-27"/>
        <c:axId val="617737688"/>
        <c:axId val="617738344"/>
      </c:barChart>
      <c:catAx>
        <c:axId val="617737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7738344"/>
        <c:crosses val="autoZero"/>
        <c:auto val="1"/>
        <c:lblAlgn val="ctr"/>
        <c:lblOffset val="100"/>
        <c:noMultiLvlLbl val="0"/>
      </c:catAx>
      <c:valAx>
        <c:axId val="61773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773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26055794-9B30-C643-AFFE-804292E41D08}" type="datetimeFigureOut">
              <a:rPr lang="en-US"/>
              <a:pPr>
                <a:defRPr/>
              </a:pPr>
              <a:t>7/20/2021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24DFB8CB-CE0F-BC4F-86BB-211563F6FAE4}" type="slidenum">
              <a:rPr lang="en-US"/>
              <a:pPr>
                <a:defRPr/>
              </a:pPr>
              <a:t>‹#›</a:t>
            </a:fld>
            <a:endParaRPr lang="en-US"/>
          </a:p>
        </p:txBody>
      </p:sp>
    </p:spTree>
    <p:extLst>
      <p:ext uri="{BB962C8B-B14F-4D97-AF65-F5344CB8AC3E}">
        <p14:creationId xmlns:p14="http://schemas.microsoft.com/office/powerpoint/2010/main" val="5764243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F7DABA2B-0A1E-9240-B9B6-09FA40BDFA2E}" type="datetimeFigureOut">
              <a:rPr lang="en-US"/>
              <a:pPr>
                <a:defRPr/>
              </a:pPr>
              <a:t>7/20/2021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8570F38E-81F3-B14A-8C05-8130B15E9E4C}" type="slidenum">
              <a:rPr lang="en-US"/>
              <a:pPr>
                <a:defRPr/>
              </a:pPr>
              <a:t>‹#›</a:t>
            </a:fld>
            <a:endParaRPr lang="en-US"/>
          </a:p>
        </p:txBody>
      </p:sp>
    </p:spTree>
    <p:extLst>
      <p:ext uri="{BB962C8B-B14F-4D97-AF65-F5344CB8AC3E}">
        <p14:creationId xmlns:p14="http://schemas.microsoft.com/office/powerpoint/2010/main" val="27402697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model of learning students build a mental model of whatever topic they are considering – next they test the model and observe the feedback from that test. If their test passes they build confidence in their model, which is good. If their test fails, that is great! They have found a flaw in their mental model and </a:t>
            </a:r>
          </a:p>
          <a:p>
            <a:endParaRPr lang="en-GB" dirty="0"/>
          </a:p>
          <a:p>
            <a:r>
              <a:rPr lang="en-GB" dirty="0"/>
              <a:t>The faster we can perform this iterative process – this is also something that we have seen in industry, and in the tools adopted by industry.</a:t>
            </a:r>
          </a:p>
          <a:p>
            <a:endParaRPr lang="en-GB" dirty="0"/>
          </a:p>
          <a:p>
            <a:r>
              <a:rPr lang="en-GB" dirty="0"/>
              <a:t>Kolb’s experiential learning cycle</a:t>
            </a:r>
          </a:p>
          <a:p>
            <a:endParaRPr lang="en-GB" dirty="0"/>
          </a:p>
          <a:p>
            <a:r>
              <a:rPr lang="en-GB" dirty="0"/>
              <a:t>Flow – “1000 hour expert concept of Deliberate Practice” </a:t>
            </a:r>
          </a:p>
          <a:p>
            <a:endParaRPr lang="en-GB" dirty="0"/>
          </a:p>
          <a:p>
            <a:r>
              <a:rPr lang="en-GB" dirty="0"/>
              <a:t>Requires a Growth Mindset (Dweck)</a:t>
            </a:r>
          </a:p>
          <a:p>
            <a:endParaRPr lang="en-GB" dirty="0"/>
          </a:p>
        </p:txBody>
      </p:sp>
      <p:sp>
        <p:nvSpPr>
          <p:cNvPr id="4" name="Slide Number Placeholder 3"/>
          <p:cNvSpPr>
            <a:spLocks noGrp="1"/>
          </p:cNvSpPr>
          <p:nvPr>
            <p:ph type="sldNum" sz="quarter" idx="5"/>
          </p:nvPr>
        </p:nvSpPr>
        <p:spPr/>
        <p:txBody>
          <a:bodyPr/>
          <a:lstStyle/>
          <a:p>
            <a:pPr>
              <a:defRPr/>
            </a:pPr>
            <a:fld id="{8570F38E-81F3-B14A-8C05-8130B15E9E4C}" type="slidenum">
              <a:rPr lang="en-US" smtClean="0"/>
              <a:pPr>
                <a:defRPr/>
              </a:pPr>
              <a:t>4</a:t>
            </a:fld>
            <a:endParaRPr lang="en-US"/>
          </a:p>
        </p:txBody>
      </p:sp>
    </p:spTree>
    <p:extLst>
      <p:ext uri="{BB962C8B-B14F-4D97-AF65-F5344CB8AC3E}">
        <p14:creationId xmlns:p14="http://schemas.microsoft.com/office/powerpoint/2010/main" val="3892929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Consider where the learning happens – it is only by rigorously testing our mental model, finding where our mental model fails and adjusting accordingly that we learn.</a:t>
            </a:r>
          </a:p>
          <a:p>
            <a:endParaRPr lang="en-GB" dirty="0"/>
          </a:p>
          <a:p>
            <a:r>
              <a:rPr lang="en-GB" dirty="0"/>
              <a:t>This requires “deliberate practice” (Ericsson, 10,000 hour expert) and “challenges closely aligned to skill level” and “immediate feedback” (Csikszentmihalyi, Flow) </a:t>
            </a:r>
          </a:p>
          <a:p>
            <a:endParaRPr lang="en-GB" dirty="0"/>
          </a:p>
          <a:p>
            <a:r>
              <a:rPr lang="en-GB" dirty="0"/>
              <a:t>This is something that we also see in practices, processes and tools used in industry. By developing better techniques to test reliably and iterate faster industry is able to perform more iterations on a problem, and develop better solutions.</a:t>
            </a:r>
          </a:p>
        </p:txBody>
      </p:sp>
      <p:sp>
        <p:nvSpPr>
          <p:cNvPr id="4" name="Slide Number Placeholder 3"/>
          <p:cNvSpPr>
            <a:spLocks noGrp="1"/>
          </p:cNvSpPr>
          <p:nvPr>
            <p:ph type="sldNum" sz="quarter" idx="5"/>
          </p:nvPr>
        </p:nvSpPr>
        <p:spPr/>
        <p:txBody>
          <a:bodyPr/>
          <a:lstStyle/>
          <a:p>
            <a:pPr>
              <a:defRPr/>
            </a:pPr>
            <a:fld id="{8570F38E-81F3-B14A-8C05-8130B15E9E4C}" type="slidenum">
              <a:rPr lang="en-US" smtClean="0"/>
              <a:pPr>
                <a:defRPr/>
              </a:pPr>
              <a:t>5</a:t>
            </a:fld>
            <a:endParaRPr lang="en-US"/>
          </a:p>
        </p:txBody>
      </p:sp>
    </p:spTree>
    <p:extLst>
      <p:ext uri="{BB962C8B-B14F-4D97-AF65-F5344CB8AC3E}">
        <p14:creationId xmlns:p14="http://schemas.microsoft.com/office/powerpoint/2010/main" val="473974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570F38E-81F3-B14A-8C05-8130B15E9E4C}" type="slidenum">
              <a:rPr lang="en-US" smtClean="0"/>
              <a:pPr>
                <a:defRPr/>
              </a:pPr>
              <a:t>6</a:t>
            </a:fld>
            <a:endParaRPr lang="en-US"/>
          </a:p>
        </p:txBody>
      </p:sp>
    </p:spTree>
    <p:extLst>
      <p:ext uri="{BB962C8B-B14F-4D97-AF65-F5344CB8AC3E}">
        <p14:creationId xmlns:p14="http://schemas.microsoft.com/office/powerpoint/2010/main" val="2281419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Could not s</a:t>
            </a:r>
          </a:p>
        </p:txBody>
      </p:sp>
      <p:sp>
        <p:nvSpPr>
          <p:cNvPr id="4" name="Slide Number Placeholder 3"/>
          <p:cNvSpPr>
            <a:spLocks noGrp="1"/>
          </p:cNvSpPr>
          <p:nvPr>
            <p:ph type="sldNum" sz="quarter" idx="5"/>
          </p:nvPr>
        </p:nvSpPr>
        <p:spPr/>
        <p:txBody>
          <a:bodyPr/>
          <a:lstStyle/>
          <a:p>
            <a:pPr>
              <a:defRPr/>
            </a:pPr>
            <a:fld id="{8570F38E-81F3-B14A-8C05-8130B15E9E4C}" type="slidenum">
              <a:rPr lang="en-US" smtClean="0"/>
              <a:pPr>
                <a:defRPr/>
              </a:pPr>
              <a:t>7</a:t>
            </a:fld>
            <a:endParaRPr lang="en-US"/>
          </a:p>
        </p:txBody>
      </p:sp>
    </p:spTree>
    <p:extLst>
      <p:ext uri="{BB962C8B-B14F-4D97-AF65-F5344CB8AC3E}">
        <p14:creationId xmlns:p14="http://schemas.microsoft.com/office/powerpoint/2010/main" val="3756072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570F38E-81F3-B14A-8C05-8130B15E9E4C}" type="slidenum">
              <a:rPr lang="en-US" smtClean="0"/>
              <a:pPr>
                <a:defRPr/>
              </a:pPr>
              <a:t>19</a:t>
            </a:fld>
            <a:endParaRPr lang="en-US"/>
          </a:p>
        </p:txBody>
      </p:sp>
    </p:spTree>
    <p:extLst>
      <p:ext uri="{BB962C8B-B14F-4D97-AF65-F5344CB8AC3E}">
        <p14:creationId xmlns:p14="http://schemas.microsoft.com/office/powerpoint/2010/main" val="4180196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570F38E-81F3-B14A-8C05-8130B15E9E4C}" type="slidenum">
              <a:rPr lang="en-US" smtClean="0"/>
              <a:pPr>
                <a:defRPr/>
              </a:pPr>
              <a:t>20</a:t>
            </a:fld>
            <a:endParaRPr lang="en-US"/>
          </a:p>
        </p:txBody>
      </p:sp>
    </p:spTree>
    <p:extLst>
      <p:ext uri="{BB962C8B-B14F-4D97-AF65-F5344CB8AC3E}">
        <p14:creationId xmlns:p14="http://schemas.microsoft.com/office/powerpoint/2010/main" val="24198635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Blu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4963" y="330200"/>
            <a:ext cx="1316037"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34963" y="1412875"/>
            <a:ext cx="10333037" cy="1022212"/>
          </a:xfrm>
        </p:spPr>
        <p:txBody>
          <a:bodyPr anchor="b"/>
          <a:lstStyle>
            <a:lvl1pPr algn="l">
              <a:defRPr sz="60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334963" y="2601119"/>
            <a:ext cx="10333037"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60660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urpl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34963" y="330200"/>
            <a:ext cx="1316037"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ctrTitle"/>
          </p:nvPr>
        </p:nvSpPr>
        <p:spPr>
          <a:xfrm>
            <a:off x="334963" y="1412875"/>
            <a:ext cx="10333037" cy="1022212"/>
          </a:xfrm>
        </p:spPr>
        <p:txBody>
          <a:bodyPr anchor="b"/>
          <a:lstStyle>
            <a:lvl1pPr algn="l">
              <a:defRPr sz="6000">
                <a:solidFill>
                  <a:schemeClr val="bg1"/>
                </a:solidFill>
              </a:defRPr>
            </a:lvl1pPr>
          </a:lstStyle>
          <a:p>
            <a:r>
              <a:rPr lang="en-US"/>
              <a:t>Click to edit Master title style</a:t>
            </a:r>
            <a:endParaRPr lang="en-US" dirty="0"/>
          </a:p>
        </p:txBody>
      </p:sp>
      <p:sp>
        <p:nvSpPr>
          <p:cNvPr id="7" name="Subtitle 2"/>
          <p:cNvSpPr>
            <a:spLocks noGrp="1"/>
          </p:cNvSpPr>
          <p:nvPr>
            <p:ph type="subTitle" idx="1"/>
          </p:nvPr>
        </p:nvSpPr>
        <p:spPr>
          <a:xfrm>
            <a:off x="334963" y="2601119"/>
            <a:ext cx="10333037"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815047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green">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4963" y="330200"/>
            <a:ext cx="1316037"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ctrTitle"/>
          </p:nvPr>
        </p:nvSpPr>
        <p:spPr>
          <a:xfrm>
            <a:off x="334963" y="1412875"/>
            <a:ext cx="10333037" cy="1022212"/>
          </a:xfrm>
        </p:spPr>
        <p:txBody>
          <a:bodyPr anchor="b"/>
          <a:lstStyle>
            <a:lvl1pPr algn="l">
              <a:defRPr sz="6000">
                <a:solidFill>
                  <a:schemeClr val="bg1"/>
                </a:solidFill>
              </a:defRPr>
            </a:lvl1pPr>
          </a:lstStyle>
          <a:p>
            <a:r>
              <a:rPr lang="en-US"/>
              <a:t>Click to edit Master title style</a:t>
            </a:r>
            <a:endParaRPr lang="en-US" dirty="0"/>
          </a:p>
        </p:txBody>
      </p:sp>
      <p:sp>
        <p:nvSpPr>
          <p:cNvPr id="7" name="Subtitle 2"/>
          <p:cNvSpPr>
            <a:spLocks noGrp="1"/>
          </p:cNvSpPr>
          <p:nvPr>
            <p:ph type="subTitle" idx="1"/>
          </p:nvPr>
        </p:nvSpPr>
        <p:spPr>
          <a:xfrm>
            <a:off x="334963" y="2601119"/>
            <a:ext cx="10333037"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97286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bg>
      <p:bgPr>
        <a:gradFill>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4013" y="315913"/>
            <a:ext cx="131603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Placeholder 1"/>
          <p:cNvSpPr>
            <a:spLocks noGrp="1"/>
          </p:cNvSpPr>
          <p:nvPr>
            <p:ph type="title"/>
          </p:nvPr>
        </p:nvSpPr>
        <p:spPr bwMode="auto">
          <a:xfrm>
            <a:off x="353436" y="1408732"/>
            <a:ext cx="11414494"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lvl="0"/>
            <a:r>
              <a:rPr lang="en-US" altLang="x-none"/>
              <a:t>Click to edit Master title style</a:t>
            </a:r>
            <a:endParaRPr lang="en-US" altLang="x-none" dirty="0"/>
          </a:p>
        </p:txBody>
      </p:sp>
      <p:sp>
        <p:nvSpPr>
          <p:cNvPr id="6" name="Text Placeholder 2"/>
          <p:cNvSpPr>
            <a:spLocks noGrp="1"/>
          </p:cNvSpPr>
          <p:nvPr>
            <p:ph idx="1"/>
          </p:nvPr>
        </p:nvSpPr>
        <p:spPr bwMode="auto">
          <a:xfrm>
            <a:off x="353436" y="3212300"/>
            <a:ext cx="11414494" cy="325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lvl="0"/>
            <a:r>
              <a:rPr lang="en-US" altLang="x-none" noProof="0"/>
              <a:t>Edit Master text styles</a:t>
            </a:r>
          </a:p>
          <a:p>
            <a:pPr lvl="1"/>
            <a:r>
              <a:rPr lang="en-US" altLang="x-none" noProof="0"/>
              <a:t>Second level</a:t>
            </a:r>
          </a:p>
          <a:p>
            <a:pPr lvl="2"/>
            <a:r>
              <a:rPr lang="en-US" altLang="x-none" noProof="0"/>
              <a:t>Third level</a:t>
            </a:r>
          </a:p>
          <a:p>
            <a:pPr lvl="3"/>
            <a:r>
              <a:rPr lang="en-US" altLang="x-none" noProof="0"/>
              <a:t>Fourth level</a:t>
            </a:r>
          </a:p>
          <a:p>
            <a:pPr lvl="4"/>
            <a:r>
              <a:rPr lang="en-US" altLang="x-none" noProof="0"/>
              <a:t>Fifth level</a:t>
            </a:r>
            <a:endParaRPr lang="en-US" altLang="x-none" noProof="0" dirty="0"/>
          </a:p>
        </p:txBody>
      </p:sp>
    </p:spTree>
    <p:extLst>
      <p:ext uri="{BB962C8B-B14F-4D97-AF65-F5344CB8AC3E}">
        <p14:creationId xmlns:p14="http://schemas.microsoft.com/office/powerpoint/2010/main" val="2035587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bg>
      <p:bgPr>
        <a:gradFill>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4013" y="315913"/>
            <a:ext cx="131603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Placeholder 1"/>
          <p:cNvSpPr>
            <a:spLocks noGrp="1"/>
          </p:cNvSpPr>
          <p:nvPr>
            <p:ph type="title"/>
          </p:nvPr>
        </p:nvSpPr>
        <p:spPr bwMode="auto">
          <a:xfrm>
            <a:off x="353436" y="1408732"/>
            <a:ext cx="11414494"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lvl="0"/>
            <a:r>
              <a:rPr lang="en-US" altLang="x-none"/>
              <a:t>Click to edit Master title style</a:t>
            </a:r>
            <a:endParaRPr lang="en-US" altLang="x-none" dirty="0"/>
          </a:p>
        </p:txBody>
      </p:sp>
      <p:sp>
        <p:nvSpPr>
          <p:cNvPr id="6" name="Text Placeholder 2"/>
          <p:cNvSpPr>
            <a:spLocks noGrp="1"/>
          </p:cNvSpPr>
          <p:nvPr>
            <p:ph idx="1"/>
          </p:nvPr>
        </p:nvSpPr>
        <p:spPr bwMode="auto">
          <a:xfrm>
            <a:off x="353436" y="3212300"/>
            <a:ext cx="11414494" cy="325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lvl="0"/>
            <a:r>
              <a:rPr lang="en-US" altLang="x-none" noProof="0"/>
              <a:t>Edit Master text styles</a:t>
            </a:r>
          </a:p>
          <a:p>
            <a:pPr lvl="1"/>
            <a:r>
              <a:rPr lang="en-US" altLang="x-none" noProof="0"/>
              <a:t>Second level</a:t>
            </a:r>
          </a:p>
          <a:p>
            <a:pPr lvl="2"/>
            <a:r>
              <a:rPr lang="en-US" altLang="x-none" noProof="0"/>
              <a:t>Third level</a:t>
            </a:r>
          </a:p>
          <a:p>
            <a:pPr lvl="3"/>
            <a:r>
              <a:rPr lang="en-US" altLang="x-none" noProof="0"/>
              <a:t>Fourth level</a:t>
            </a:r>
          </a:p>
          <a:p>
            <a:pPr lvl="4"/>
            <a:r>
              <a:rPr lang="en-US" altLang="x-none" noProof="0"/>
              <a:t>Fifth level</a:t>
            </a:r>
            <a:endParaRPr lang="en-US" altLang="x-none" noProof="0" dirty="0"/>
          </a:p>
        </p:txBody>
      </p:sp>
    </p:spTree>
    <p:extLst>
      <p:ext uri="{BB962C8B-B14F-4D97-AF65-F5344CB8AC3E}">
        <p14:creationId xmlns:p14="http://schemas.microsoft.com/office/powerpoint/2010/main" val="550879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bg>
      <p:bgPr>
        <a:gradFill>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4013" y="315913"/>
            <a:ext cx="131603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Placeholder 1"/>
          <p:cNvSpPr>
            <a:spLocks noGrp="1"/>
          </p:cNvSpPr>
          <p:nvPr>
            <p:ph type="title"/>
          </p:nvPr>
        </p:nvSpPr>
        <p:spPr bwMode="auto">
          <a:xfrm>
            <a:off x="353436" y="1408732"/>
            <a:ext cx="11414494"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lvl="0"/>
            <a:r>
              <a:rPr lang="en-US" altLang="x-none"/>
              <a:t>Click to edit Master title style</a:t>
            </a:r>
            <a:endParaRPr lang="en-US" altLang="x-none" dirty="0"/>
          </a:p>
        </p:txBody>
      </p:sp>
      <p:sp>
        <p:nvSpPr>
          <p:cNvPr id="6" name="Text Placeholder 2"/>
          <p:cNvSpPr>
            <a:spLocks noGrp="1"/>
          </p:cNvSpPr>
          <p:nvPr>
            <p:ph idx="1"/>
          </p:nvPr>
        </p:nvSpPr>
        <p:spPr bwMode="auto">
          <a:xfrm>
            <a:off x="353436" y="3212300"/>
            <a:ext cx="11414494" cy="325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lvl="0"/>
            <a:r>
              <a:rPr lang="en-US" altLang="x-none" noProof="0"/>
              <a:t>Edit Master text styles</a:t>
            </a:r>
          </a:p>
          <a:p>
            <a:pPr lvl="1"/>
            <a:r>
              <a:rPr lang="en-US" altLang="x-none" noProof="0"/>
              <a:t>Second level</a:t>
            </a:r>
          </a:p>
          <a:p>
            <a:pPr lvl="2"/>
            <a:r>
              <a:rPr lang="en-US" altLang="x-none" noProof="0"/>
              <a:t>Third level</a:t>
            </a:r>
          </a:p>
          <a:p>
            <a:pPr lvl="3"/>
            <a:r>
              <a:rPr lang="en-US" altLang="x-none" noProof="0"/>
              <a:t>Fourth level</a:t>
            </a:r>
          </a:p>
          <a:p>
            <a:pPr lvl="4"/>
            <a:r>
              <a:rPr lang="en-US" altLang="x-none" noProof="0"/>
              <a:t>Fifth level</a:t>
            </a:r>
            <a:endParaRPr lang="en-US" altLang="x-none" noProof="0" dirty="0"/>
          </a:p>
        </p:txBody>
      </p:sp>
    </p:spTree>
    <p:extLst>
      <p:ext uri="{BB962C8B-B14F-4D97-AF65-F5344CB8AC3E}">
        <p14:creationId xmlns:p14="http://schemas.microsoft.com/office/powerpoint/2010/main" val="837132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4013" y="315913"/>
            <a:ext cx="131603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no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21497195"/>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bg>
      <p:bgRef idx="1003">
        <a:schemeClr val="bg1"/>
      </p:bgRef>
    </p:bg>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4013" y="315913"/>
            <a:ext cx="131603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no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557153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_Title and Content">
    <p:bg>
      <p:bgRef idx="1003">
        <a:schemeClr val="bg1"/>
      </p:bgRef>
    </p:bg>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4013" y="315913"/>
            <a:ext cx="131603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no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9536093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4013" y="315913"/>
            <a:ext cx="131603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28337" y="1412875"/>
            <a:ext cx="3932237" cy="112464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328337" y="2713383"/>
            <a:ext cx="3932237" cy="33693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Content Placeholder 9"/>
          <p:cNvSpPr>
            <a:spLocks noGrp="1"/>
          </p:cNvSpPr>
          <p:nvPr>
            <p:ph sz="quarter" idx="10"/>
          </p:nvPr>
        </p:nvSpPr>
        <p:spPr>
          <a:xfrm>
            <a:off x="4404851" y="1412875"/>
            <a:ext cx="7423611" cy="46704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0029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4013" y="315913"/>
            <a:ext cx="131603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p:cNvSpPr>
            <a:spLocks noGrp="1"/>
          </p:cNvSpPr>
          <p:nvPr>
            <p:ph type="title"/>
          </p:nvPr>
        </p:nvSpPr>
        <p:spPr>
          <a:xfrm>
            <a:off x="328337" y="1412875"/>
            <a:ext cx="3932237" cy="1124640"/>
          </a:xfrm>
        </p:spPr>
        <p:txBody>
          <a:bodyPr anchor="b"/>
          <a:lstStyle>
            <a:lvl1pPr>
              <a:defRPr sz="3200"/>
            </a:lvl1pPr>
          </a:lstStyle>
          <a:p>
            <a:r>
              <a:rPr lang="en-US"/>
              <a:t>Click to edit Master title style</a:t>
            </a:r>
          </a:p>
        </p:txBody>
      </p:sp>
      <p:sp>
        <p:nvSpPr>
          <p:cNvPr id="5" name="Text Placeholder 3"/>
          <p:cNvSpPr>
            <a:spLocks noGrp="1"/>
          </p:cNvSpPr>
          <p:nvPr>
            <p:ph type="body" sz="half" idx="2"/>
          </p:nvPr>
        </p:nvSpPr>
        <p:spPr>
          <a:xfrm>
            <a:off x="328337" y="2713383"/>
            <a:ext cx="3932237" cy="33693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Content Placeholder 9"/>
          <p:cNvSpPr>
            <a:spLocks noGrp="1"/>
          </p:cNvSpPr>
          <p:nvPr>
            <p:ph sz="quarter" idx="10"/>
          </p:nvPr>
        </p:nvSpPr>
        <p:spPr>
          <a:xfrm>
            <a:off x="4404851" y="1412875"/>
            <a:ext cx="7423611" cy="46704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6479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pic>
        <p:nvPicPr>
          <p:cNvPr id="6"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4013" y="315913"/>
            <a:ext cx="131603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p:cNvSpPr>
            <a:spLocks noGrp="1"/>
          </p:cNvSpPr>
          <p:nvPr>
            <p:ph type="title"/>
          </p:nvPr>
        </p:nvSpPr>
        <p:spPr>
          <a:xfrm>
            <a:off x="328337" y="1412875"/>
            <a:ext cx="3932237" cy="1124640"/>
          </a:xfrm>
        </p:spPr>
        <p:txBody>
          <a:bodyPr anchor="b"/>
          <a:lstStyle>
            <a:lvl1pPr>
              <a:defRPr sz="3200"/>
            </a:lvl1pPr>
          </a:lstStyle>
          <a:p>
            <a:r>
              <a:rPr lang="en-US"/>
              <a:t>Click to edit Master title style</a:t>
            </a:r>
          </a:p>
        </p:txBody>
      </p:sp>
      <p:sp>
        <p:nvSpPr>
          <p:cNvPr id="5" name="Text Placeholder 3"/>
          <p:cNvSpPr>
            <a:spLocks noGrp="1"/>
          </p:cNvSpPr>
          <p:nvPr>
            <p:ph type="body" sz="half" idx="2"/>
          </p:nvPr>
        </p:nvSpPr>
        <p:spPr>
          <a:xfrm>
            <a:off x="328337" y="2713383"/>
            <a:ext cx="3932237" cy="33693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 name="Content Placeholder 9"/>
          <p:cNvSpPr>
            <a:spLocks noGrp="1"/>
          </p:cNvSpPr>
          <p:nvPr>
            <p:ph sz="quarter" idx="10"/>
          </p:nvPr>
        </p:nvSpPr>
        <p:spPr>
          <a:xfrm>
            <a:off x="4404851" y="1412875"/>
            <a:ext cx="7423611" cy="46704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66824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urple signoff">
    <p:spTree>
      <p:nvGrpSpPr>
        <p:cNvPr id="1" name=""/>
        <p:cNvGrpSpPr/>
        <p:nvPr/>
      </p:nvGrpSpPr>
      <p:grpSpPr>
        <a:xfrm>
          <a:off x="0" y="0"/>
          <a:ext cx="0" cy="0"/>
          <a:chOff x="0" y="0"/>
          <a:chExt cx="0" cy="0"/>
        </a:xfrm>
      </p:grpSpPr>
      <p:pic>
        <p:nvPicPr>
          <p:cNvPr id="2"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userDrawn="1"/>
        </p:nvSpPr>
        <p:spPr bwMode="auto">
          <a:xfrm>
            <a:off x="6608915" y="2506008"/>
            <a:ext cx="405908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eaLnBrk="0" fontAlgn="base" hangingPunct="0">
              <a:spcBef>
                <a:spcPct val="0"/>
              </a:spcBef>
              <a:spcAft>
                <a:spcPct val="0"/>
              </a:spcAft>
              <a:defRPr>
                <a:solidFill>
                  <a:schemeClr val="tx1"/>
                </a:solidFill>
                <a:latin typeface="Calibri" charset="0"/>
              </a:defRPr>
            </a:lvl6pPr>
            <a:lvl7pPr marL="2971800" indent="-228600" eaLnBrk="0" fontAlgn="base" hangingPunct="0">
              <a:spcBef>
                <a:spcPct val="0"/>
              </a:spcBef>
              <a:spcAft>
                <a:spcPct val="0"/>
              </a:spcAft>
              <a:defRPr>
                <a:solidFill>
                  <a:schemeClr val="tx1"/>
                </a:solidFill>
                <a:latin typeface="Calibri" charset="0"/>
              </a:defRPr>
            </a:lvl7pPr>
            <a:lvl8pPr marL="3429000" indent="-228600" eaLnBrk="0" fontAlgn="base" hangingPunct="0">
              <a:spcBef>
                <a:spcPct val="0"/>
              </a:spcBef>
              <a:spcAft>
                <a:spcPct val="0"/>
              </a:spcAft>
              <a:defRPr>
                <a:solidFill>
                  <a:schemeClr val="tx1"/>
                </a:solidFill>
                <a:latin typeface="Calibri" charset="0"/>
              </a:defRPr>
            </a:lvl8pPr>
            <a:lvl9pPr marL="3886200" indent="-228600" eaLnBrk="0" fontAlgn="base" hangingPunct="0">
              <a:spcBef>
                <a:spcPct val="0"/>
              </a:spcBef>
              <a:spcAft>
                <a:spcPct val="0"/>
              </a:spcAft>
              <a:defRPr>
                <a:solidFill>
                  <a:schemeClr val="tx1"/>
                </a:solidFill>
                <a:latin typeface="Calibri" charset="0"/>
              </a:defRPr>
            </a:lvl9pPr>
          </a:lstStyle>
          <a:p>
            <a:pPr>
              <a:defRPr/>
            </a:pPr>
            <a:r>
              <a:rPr lang="en-US" altLang="x-none" sz="7200" dirty="0">
                <a:solidFill>
                  <a:schemeClr val="bg1"/>
                </a:solidFill>
              </a:rPr>
              <a:t>Thank you</a:t>
            </a:r>
          </a:p>
          <a:p>
            <a:pPr>
              <a:defRPr/>
            </a:pPr>
            <a:r>
              <a:rPr lang="en-US" altLang="x-none" sz="2400" dirty="0">
                <a:solidFill>
                  <a:schemeClr val="bg1"/>
                </a:solidFill>
              </a:rPr>
              <a:t>For more information </a:t>
            </a:r>
            <a:br>
              <a:rPr lang="en-US" altLang="x-none" sz="2400" dirty="0">
                <a:solidFill>
                  <a:schemeClr val="bg1"/>
                </a:solidFill>
              </a:rPr>
            </a:br>
            <a:r>
              <a:rPr lang="en-US" altLang="x-none" sz="2400" b="1" dirty="0">
                <a:solidFill>
                  <a:schemeClr val="bg1"/>
                </a:solidFill>
              </a:rPr>
              <a:t>visit </a:t>
            </a:r>
            <a:r>
              <a:rPr lang="en-US" altLang="x-none" sz="2400" b="1" dirty="0" err="1">
                <a:solidFill>
                  <a:schemeClr val="bg1"/>
                </a:solidFill>
              </a:rPr>
              <a:t>www.hull.ac.uk</a:t>
            </a:r>
            <a:endParaRPr lang="en-US" altLang="x-none" sz="2400" b="1" dirty="0">
              <a:solidFill>
                <a:schemeClr val="bg1"/>
              </a:solidFill>
            </a:endParaRPr>
          </a:p>
        </p:txBody>
      </p:sp>
      <p:pic>
        <p:nvPicPr>
          <p:cNvPr id="5"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60820" y="2413000"/>
            <a:ext cx="43561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5936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een signoff">
    <p:spTree>
      <p:nvGrpSpPr>
        <p:cNvPr id="1" name=""/>
        <p:cNvGrpSpPr/>
        <p:nvPr/>
      </p:nvGrpSpPr>
      <p:grpSpPr>
        <a:xfrm>
          <a:off x="0" y="0"/>
          <a:ext cx="0" cy="0"/>
          <a:chOff x="0" y="0"/>
          <a:chExt cx="0" cy="0"/>
        </a:xfrm>
      </p:grpSpPr>
      <p:pic>
        <p:nvPicPr>
          <p:cNvPr id="2"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userDrawn="1"/>
        </p:nvSpPr>
        <p:spPr bwMode="auto">
          <a:xfrm>
            <a:off x="6608915" y="2506008"/>
            <a:ext cx="405908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eaLnBrk="0" fontAlgn="base" hangingPunct="0">
              <a:spcBef>
                <a:spcPct val="0"/>
              </a:spcBef>
              <a:spcAft>
                <a:spcPct val="0"/>
              </a:spcAft>
              <a:defRPr>
                <a:solidFill>
                  <a:schemeClr val="tx1"/>
                </a:solidFill>
                <a:latin typeface="Calibri" charset="0"/>
              </a:defRPr>
            </a:lvl6pPr>
            <a:lvl7pPr marL="2971800" indent="-228600" eaLnBrk="0" fontAlgn="base" hangingPunct="0">
              <a:spcBef>
                <a:spcPct val="0"/>
              </a:spcBef>
              <a:spcAft>
                <a:spcPct val="0"/>
              </a:spcAft>
              <a:defRPr>
                <a:solidFill>
                  <a:schemeClr val="tx1"/>
                </a:solidFill>
                <a:latin typeface="Calibri" charset="0"/>
              </a:defRPr>
            </a:lvl7pPr>
            <a:lvl8pPr marL="3429000" indent="-228600" eaLnBrk="0" fontAlgn="base" hangingPunct="0">
              <a:spcBef>
                <a:spcPct val="0"/>
              </a:spcBef>
              <a:spcAft>
                <a:spcPct val="0"/>
              </a:spcAft>
              <a:defRPr>
                <a:solidFill>
                  <a:schemeClr val="tx1"/>
                </a:solidFill>
                <a:latin typeface="Calibri" charset="0"/>
              </a:defRPr>
            </a:lvl8pPr>
            <a:lvl9pPr marL="3886200" indent="-228600" eaLnBrk="0" fontAlgn="base" hangingPunct="0">
              <a:spcBef>
                <a:spcPct val="0"/>
              </a:spcBef>
              <a:spcAft>
                <a:spcPct val="0"/>
              </a:spcAft>
              <a:defRPr>
                <a:solidFill>
                  <a:schemeClr val="tx1"/>
                </a:solidFill>
                <a:latin typeface="Calibri" charset="0"/>
              </a:defRPr>
            </a:lvl9pPr>
          </a:lstStyle>
          <a:p>
            <a:pPr>
              <a:defRPr/>
            </a:pPr>
            <a:r>
              <a:rPr lang="en-US" altLang="x-none" sz="7200" dirty="0">
                <a:solidFill>
                  <a:schemeClr val="bg1"/>
                </a:solidFill>
              </a:rPr>
              <a:t>Thank you</a:t>
            </a:r>
          </a:p>
          <a:p>
            <a:pPr>
              <a:defRPr/>
            </a:pPr>
            <a:r>
              <a:rPr lang="en-US" altLang="x-none" sz="2400" dirty="0">
                <a:solidFill>
                  <a:schemeClr val="bg1"/>
                </a:solidFill>
              </a:rPr>
              <a:t>For more information </a:t>
            </a:r>
            <a:br>
              <a:rPr lang="en-US" altLang="x-none" sz="2400" dirty="0">
                <a:solidFill>
                  <a:schemeClr val="bg1"/>
                </a:solidFill>
              </a:rPr>
            </a:br>
            <a:r>
              <a:rPr lang="en-US" altLang="x-none" sz="2400" b="1" dirty="0">
                <a:solidFill>
                  <a:schemeClr val="bg1"/>
                </a:solidFill>
              </a:rPr>
              <a:t>visit </a:t>
            </a:r>
            <a:r>
              <a:rPr lang="en-US" altLang="x-none" sz="2400" b="1" dirty="0" err="1">
                <a:solidFill>
                  <a:schemeClr val="bg1"/>
                </a:solidFill>
              </a:rPr>
              <a:t>www.hull.ac.uk</a:t>
            </a:r>
            <a:endParaRPr lang="en-US" altLang="x-none" sz="2400" b="1" dirty="0">
              <a:solidFill>
                <a:schemeClr val="bg1"/>
              </a:solidFill>
            </a:endParaRPr>
          </a:p>
        </p:txBody>
      </p:sp>
      <p:pic>
        <p:nvPicPr>
          <p:cNvPr id="7"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60820" y="2413000"/>
            <a:ext cx="43561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377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ue signoff">
    <p:spTree>
      <p:nvGrpSpPr>
        <p:cNvPr id="1" name=""/>
        <p:cNvGrpSpPr/>
        <p:nvPr/>
      </p:nvGrpSpPr>
      <p:grpSpPr>
        <a:xfrm>
          <a:off x="0" y="0"/>
          <a:ext cx="0" cy="0"/>
          <a:chOff x="0" y="0"/>
          <a:chExt cx="0" cy="0"/>
        </a:xfrm>
      </p:grpSpPr>
      <p:pic>
        <p:nvPicPr>
          <p:cNvPr id="2"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userDrawn="1"/>
        </p:nvSpPr>
        <p:spPr bwMode="auto">
          <a:xfrm>
            <a:off x="6608915" y="2506008"/>
            <a:ext cx="405908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eaLnBrk="0" fontAlgn="base" hangingPunct="0">
              <a:spcBef>
                <a:spcPct val="0"/>
              </a:spcBef>
              <a:spcAft>
                <a:spcPct val="0"/>
              </a:spcAft>
              <a:defRPr>
                <a:solidFill>
                  <a:schemeClr val="tx1"/>
                </a:solidFill>
                <a:latin typeface="Calibri" charset="0"/>
              </a:defRPr>
            </a:lvl6pPr>
            <a:lvl7pPr marL="2971800" indent="-228600" eaLnBrk="0" fontAlgn="base" hangingPunct="0">
              <a:spcBef>
                <a:spcPct val="0"/>
              </a:spcBef>
              <a:spcAft>
                <a:spcPct val="0"/>
              </a:spcAft>
              <a:defRPr>
                <a:solidFill>
                  <a:schemeClr val="tx1"/>
                </a:solidFill>
                <a:latin typeface="Calibri" charset="0"/>
              </a:defRPr>
            </a:lvl7pPr>
            <a:lvl8pPr marL="3429000" indent="-228600" eaLnBrk="0" fontAlgn="base" hangingPunct="0">
              <a:spcBef>
                <a:spcPct val="0"/>
              </a:spcBef>
              <a:spcAft>
                <a:spcPct val="0"/>
              </a:spcAft>
              <a:defRPr>
                <a:solidFill>
                  <a:schemeClr val="tx1"/>
                </a:solidFill>
                <a:latin typeface="Calibri" charset="0"/>
              </a:defRPr>
            </a:lvl8pPr>
            <a:lvl9pPr marL="3886200" indent="-228600" eaLnBrk="0" fontAlgn="base" hangingPunct="0">
              <a:spcBef>
                <a:spcPct val="0"/>
              </a:spcBef>
              <a:spcAft>
                <a:spcPct val="0"/>
              </a:spcAft>
              <a:defRPr>
                <a:solidFill>
                  <a:schemeClr val="tx1"/>
                </a:solidFill>
                <a:latin typeface="Calibri" charset="0"/>
              </a:defRPr>
            </a:lvl9pPr>
          </a:lstStyle>
          <a:p>
            <a:pPr>
              <a:defRPr/>
            </a:pPr>
            <a:r>
              <a:rPr lang="en-US" altLang="x-none" sz="7200" dirty="0">
                <a:solidFill>
                  <a:schemeClr val="bg1"/>
                </a:solidFill>
              </a:rPr>
              <a:t>Thank you</a:t>
            </a:r>
          </a:p>
          <a:p>
            <a:pPr>
              <a:defRPr/>
            </a:pPr>
            <a:r>
              <a:rPr lang="en-US" altLang="x-none" sz="2400" dirty="0">
                <a:solidFill>
                  <a:schemeClr val="bg1"/>
                </a:solidFill>
              </a:rPr>
              <a:t>For more information </a:t>
            </a:r>
            <a:br>
              <a:rPr lang="en-US" altLang="x-none" sz="2400" dirty="0">
                <a:solidFill>
                  <a:schemeClr val="bg1"/>
                </a:solidFill>
              </a:rPr>
            </a:br>
            <a:r>
              <a:rPr lang="en-US" altLang="x-none" sz="2400" b="1" dirty="0">
                <a:solidFill>
                  <a:schemeClr val="bg1"/>
                </a:solidFill>
              </a:rPr>
              <a:t>visit </a:t>
            </a:r>
            <a:r>
              <a:rPr lang="en-US" altLang="x-none" sz="2400" b="1" dirty="0" err="1">
                <a:solidFill>
                  <a:schemeClr val="bg1"/>
                </a:solidFill>
              </a:rPr>
              <a:t>www.hull.ac.uk</a:t>
            </a:r>
            <a:endParaRPr lang="en-US" altLang="x-none" sz="2400" b="1" dirty="0">
              <a:solidFill>
                <a:schemeClr val="bg1"/>
              </a:solidFill>
            </a:endParaRPr>
          </a:p>
        </p:txBody>
      </p:sp>
      <p:pic>
        <p:nvPicPr>
          <p:cNvPr id="7"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60820" y="2413000"/>
            <a:ext cx="43561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2918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 image with caption - purple">
    <p:spTree>
      <p:nvGrpSpPr>
        <p:cNvPr id="1" name=""/>
        <p:cNvGrpSpPr/>
        <p:nvPr/>
      </p:nvGrpSpPr>
      <p:grpSpPr>
        <a:xfrm>
          <a:off x="0" y="0"/>
          <a:ext cx="0" cy="0"/>
          <a:chOff x="0" y="0"/>
          <a:chExt cx="0" cy="0"/>
        </a:xfrm>
      </p:grpSpPr>
      <p:pic>
        <p:nvPicPr>
          <p:cNvPr id="3"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icture Placeholder 5"/>
          <p:cNvSpPr>
            <a:spLocks noGrp="1"/>
          </p:cNvSpPr>
          <p:nvPr>
            <p:ph type="pic" sz="quarter" idx="11"/>
          </p:nvPr>
        </p:nvSpPr>
        <p:spPr>
          <a:xfrm>
            <a:off x="5984875" y="226142"/>
            <a:ext cx="6030913" cy="6410632"/>
          </a:xfrm>
        </p:spPr>
        <p:txBody>
          <a:bodyPr/>
          <a:lstStyle/>
          <a:p>
            <a:r>
              <a:rPr lang="en-US"/>
              <a:t>Click icon to add picture</a:t>
            </a:r>
            <a:endParaRPr lang="en-US" dirty="0"/>
          </a:p>
        </p:txBody>
      </p:sp>
      <p:pic>
        <p:nvPicPr>
          <p:cNvPr id="4"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4963" y="330200"/>
            <a:ext cx="1316037"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0038" y="4483510"/>
            <a:ext cx="5690809" cy="2865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6"/>
          <p:cNvSpPr>
            <a:spLocks noGrp="1"/>
          </p:cNvSpPr>
          <p:nvPr>
            <p:ph type="body" sz="quarter" idx="10"/>
          </p:nvPr>
        </p:nvSpPr>
        <p:spPr>
          <a:xfrm>
            <a:off x="408592" y="4634859"/>
            <a:ext cx="5008982" cy="1330325"/>
          </a:xfrm>
        </p:spPr>
        <p:txBody>
          <a:bodyPr/>
          <a:lstStyle/>
          <a:p>
            <a:pPr lvl="0"/>
            <a:r>
              <a:rPr lang="en-US"/>
              <a:t>Edit Master text styles</a:t>
            </a:r>
          </a:p>
        </p:txBody>
      </p:sp>
    </p:spTree>
    <p:extLst>
      <p:ext uri="{BB962C8B-B14F-4D97-AF65-F5344CB8AC3E}">
        <p14:creationId xmlns:p14="http://schemas.microsoft.com/office/powerpoint/2010/main" val="115936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 image with caption - green">
    <p:spTree>
      <p:nvGrpSpPr>
        <p:cNvPr id="1" name=""/>
        <p:cNvGrpSpPr/>
        <p:nvPr/>
      </p:nvGrpSpPr>
      <p:grpSpPr>
        <a:xfrm>
          <a:off x="0" y="0"/>
          <a:ext cx="0" cy="0"/>
          <a:chOff x="0" y="0"/>
          <a:chExt cx="0" cy="0"/>
        </a:xfrm>
      </p:grpSpPr>
      <p:pic>
        <p:nvPicPr>
          <p:cNvPr id="3"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icture Placeholder 5"/>
          <p:cNvSpPr>
            <a:spLocks noGrp="1"/>
          </p:cNvSpPr>
          <p:nvPr>
            <p:ph type="pic" sz="quarter" idx="11"/>
          </p:nvPr>
        </p:nvSpPr>
        <p:spPr>
          <a:xfrm>
            <a:off x="5984875" y="226142"/>
            <a:ext cx="6030913" cy="6410632"/>
          </a:xfrm>
        </p:spPr>
        <p:txBody>
          <a:bodyPr/>
          <a:lstStyle/>
          <a:p>
            <a:r>
              <a:rPr lang="en-US"/>
              <a:t>Click icon to add picture</a:t>
            </a:r>
            <a:endParaRPr lang="en-US" dirty="0"/>
          </a:p>
        </p:txBody>
      </p:sp>
      <p:pic>
        <p:nvPicPr>
          <p:cNvPr id="4"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4963" y="330200"/>
            <a:ext cx="1316037"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0038" y="4483510"/>
            <a:ext cx="5690809" cy="2865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6"/>
          <p:cNvSpPr>
            <a:spLocks noGrp="1"/>
          </p:cNvSpPr>
          <p:nvPr>
            <p:ph type="body" sz="quarter" idx="10"/>
          </p:nvPr>
        </p:nvSpPr>
        <p:spPr>
          <a:xfrm>
            <a:off x="408592" y="4634859"/>
            <a:ext cx="5008982" cy="1330325"/>
          </a:xfrm>
        </p:spPr>
        <p:txBody>
          <a:bodyPr/>
          <a:lstStyle/>
          <a:p>
            <a:pPr lvl="0"/>
            <a:r>
              <a:rPr lang="en-US"/>
              <a:t>Edit Master text styles</a:t>
            </a:r>
          </a:p>
        </p:txBody>
      </p:sp>
    </p:spTree>
    <p:extLst>
      <p:ext uri="{BB962C8B-B14F-4D97-AF65-F5344CB8AC3E}">
        <p14:creationId xmlns:p14="http://schemas.microsoft.com/office/powerpoint/2010/main" val="7739447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 image with caption - Blue">
    <p:spTree>
      <p:nvGrpSpPr>
        <p:cNvPr id="1" name=""/>
        <p:cNvGrpSpPr/>
        <p:nvPr/>
      </p:nvGrpSpPr>
      <p:grpSpPr>
        <a:xfrm>
          <a:off x="0" y="0"/>
          <a:ext cx="0" cy="0"/>
          <a:chOff x="0" y="0"/>
          <a:chExt cx="0" cy="0"/>
        </a:xfrm>
      </p:grpSpPr>
      <p:pic>
        <p:nvPicPr>
          <p:cNvPr id="3"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icture Placeholder 5"/>
          <p:cNvSpPr>
            <a:spLocks noGrp="1"/>
          </p:cNvSpPr>
          <p:nvPr>
            <p:ph type="pic" sz="quarter" idx="11"/>
          </p:nvPr>
        </p:nvSpPr>
        <p:spPr>
          <a:xfrm>
            <a:off x="5984875" y="226142"/>
            <a:ext cx="6030913" cy="6410632"/>
          </a:xfrm>
        </p:spPr>
        <p:txBody>
          <a:bodyPr/>
          <a:lstStyle/>
          <a:p>
            <a:r>
              <a:rPr lang="en-US"/>
              <a:t>Click icon to add picture</a:t>
            </a:r>
            <a:endParaRPr lang="en-US" dirty="0"/>
          </a:p>
        </p:txBody>
      </p:sp>
      <p:pic>
        <p:nvPicPr>
          <p:cNvPr id="4"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4963" y="330200"/>
            <a:ext cx="1316037"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0038" y="4483510"/>
            <a:ext cx="5690809" cy="2865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0"/>
          </p:nvPr>
        </p:nvSpPr>
        <p:spPr>
          <a:xfrm>
            <a:off x="408592" y="4634859"/>
            <a:ext cx="5008982" cy="1330325"/>
          </a:xfrm>
        </p:spPr>
        <p:txBody>
          <a:bodyPr/>
          <a:lstStyle/>
          <a:p>
            <a:pPr lvl="0"/>
            <a:r>
              <a:rPr lang="en-US"/>
              <a:t>Edit Master text styles</a:t>
            </a:r>
          </a:p>
        </p:txBody>
      </p:sp>
    </p:spTree>
    <p:extLst>
      <p:ext uri="{BB962C8B-B14F-4D97-AF65-F5344CB8AC3E}">
        <p14:creationId xmlns:p14="http://schemas.microsoft.com/office/powerpoint/2010/main" val="3811650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frame picture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p:spPr>
        <p:txBody>
          <a:bodyPr/>
          <a:lstStyle/>
          <a:p>
            <a:pPr marL="228600" marR="0" lvl="0" indent="-228600" algn="l" defTabSz="914400" rtl="0" eaLnBrk="0" fontAlgn="base" latinLnBrk="0" hangingPunct="0">
              <a:lnSpc>
                <a:spcPct val="90000"/>
              </a:lnSpc>
              <a:spcBef>
                <a:spcPts val="1000"/>
              </a:spcBef>
              <a:spcAft>
                <a:spcPct val="0"/>
              </a:spcAft>
              <a:buClrTx/>
              <a:buSzTx/>
              <a:buFont typeface="Arial" charset="0"/>
              <a:buNone/>
              <a:tabLst/>
              <a:defRPr/>
            </a:pPr>
            <a:r>
              <a:rPr lang="en-US"/>
              <a:t>Click icon to add picture</a:t>
            </a:r>
            <a:endParaRPr lang="en-US" dirty="0"/>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48025" y="1437481"/>
            <a:ext cx="1316037"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0311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frame image with logo strip">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1258528"/>
            <a:ext cx="12192000" cy="5599471"/>
          </a:xfrm>
        </p:spPr>
        <p:txBody>
          <a:bodyPr/>
          <a:lstStyle/>
          <a:p>
            <a:pPr marL="228600" marR="0" lvl="0" indent="-228600" algn="l" defTabSz="914400" rtl="0" eaLnBrk="0" fontAlgn="base" latinLnBrk="0" hangingPunct="0">
              <a:lnSpc>
                <a:spcPct val="90000"/>
              </a:lnSpc>
              <a:spcBef>
                <a:spcPts val="1000"/>
              </a:spcBef>
              <a:spcAft>
                <a:spcPct val="0"/>
              </a:spcAft>
              <a:buClrTx/>
              <a:buSzTx/>
              <a:buFont typeface="Arial" charset="0"/>
              <a:buNone/>
              <a:tabLst/>
              <a:defRPr/>
            </a:pPr>
            <a:r>
              <a:rPr lang="en-US"/>
              <a:t>Click icon to add picture</a:t>
            </a:r>
            <a:endParaRPr lang="en-US" dirty="0"/>
          </a:p>
        </p:txBody>
      </p:sp>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0038" y="4103688"/>
            <a:ext cx="6445250" cy="324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Norm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1"/>
          </p:nvPr>
        </p:nvSpPr>
        <p:spPr>
          <a:xfrm>
            <a:off x="389465" y="1752600"/>
            <a:ext cx="11407424" cy="4324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4"/>
          <p:cNvSpPr>
            <a:spLocks noGrp="1"/>
          </p:cNvSpPr>
          <p:nvPr>
            <p:ph type="ftr" sz="quarter" idx="3"/>
          </p:nvPr>
        </p:nvSpPr>
        <p:spPr bwMode="white">
          <a:xfrm>
            <a:off x="911425" y="6425824"/>
            <a:ext cx="10369151" cy="243536"/>
          </a:xfrm>
          <a:prstGeom prst="rect">
            <a:avLst/>
          </a:prstGeom>
        </p:spPr>
        <p:txBody>
          <a:bodyPr vert="horz" lIns="0" tIns="0" rIns="0" bIns="0" rtlCol="0" anchor="b" anchorCtr="0"/>
          <a:lstStyle>
            <a:lvl1pPr algn="ctr">
              <a:defRPr sz="1200" b="0" i="0">
                <a:solidFill>
                  <a:schemeClr val="tx1"/>
                </a:solidFill>
                <a:latin typeface="Georgia"/>
                <a:cs typeface="Georgia"/>
              </a:defRPr>
            </a:lvl1pPr>
          </a:lstStyle>
          <a:p>
            <a:r>
              <a:rPr lang="en-GB" dirty="0"/>
              <a:t>08309 Mobile Devices and Applications 2015-16</a:t>
            </a:r>
          </a:p>
        </p:txBody>
      </p:sp>
    </p:spTree>
    <p:extLst>
      <p:ext uri="{BB962C8B-B14F-4D97-AF65-F5344CB8AC3E}">
        <p14:creationId xmlns:p14="http://schemas.microsoft.com/office/powerpoint/2010/main" val="4067028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54013" y="1408113"/>
            <a:ext cx="11414125"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2"/>
          <p:cNvSpPr>
            <a:spLocks noGrp="1"/>
          </p:cNvSpPr>
          <p:nvPr>
            <p:ph type="body" idx="1"/>
          </p:nvPr>
        </p:nvSpPr>
        <p:spPr bwMode="auto">
          <a:xfrm>
            <a:off x="354013" y="3211513"/>
            <a:ext cx="11414125" cy="325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pic>
        <p:nvPicPr>
          <p:cNvPr id="1028" name="Picture 11"/>
          <p:cNvPicPr>
            <a:picLocks noChangeAspect="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354013" y="315913"/>
            <a:ext cx="131603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 id="2147483803" r:id="rId18"/>
    <p:sldLayoutId id="2147483804" r:id="rId19"/>
    <p:sldLayoutId id="2147483805" r:id="rId20"/>
    <p:sldLayoutId id="2147483806" r:id="rId21"/>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charset="0"/>
        </a:defRPr>
      </a:lvl2pPr>
      <a:lvl3pPr algn="l" rtl="0" eaLnBrk="1" fontAlgn="base" hangingPunct="1">
        <a:lnSpc>
          <a:spcPct val="90000"/>
        </a:lnSpc>
        <a:spcBef>
          <a:spcPct val="0"/>
        </a:spcBef>
        <a:spcAft>
          <a:spcPct val="0"/>
        </a:spcAft>
        <a:defRPr sz="4400">
          <a:solidFill>
            <a:schemeClr val="tx1"/>
          </a:solidFill>
          <a:latin typeface="Calibri Light" charset="0"/>
        </a:defRPr>
      </a:lvl3pPr>
      <a:lvl4pPr algn="l" rtl="0" eaLnBrk="1" fontAlgn="base" hangingPunct="1">
        <a:lnSpc>
          <a:spcPct val="90000"/>
        </a:lnSpc>
        <a:spcBef>
          <a:spcPct val="0"/>
        </a:spcBef>
        <a:spcAft>
          <a:spcPct val="0"/>
        </a:spcAft>
        <a:defRPr sz="4400">
          <a:solidFill>
            <a:schemeClr val="tx1"/>
          </a:solidFill>
          <a:latin typeface="Calibri Light" charset="0"/>
        </a:defRPr>
      </a:lvl4pPr>
      <a:lvl5pPr algn="l" rtl="0" eaLnBrk="1" fontAlgn="base" hangingPunct="1">
        <a:lnSpc>
          <a:spcPct val="90000"/>
        </a:lnSpc>
        <a:spcBef>
          <a:spcPct val="0"/>
        </a:spcBef>
        <a:spcAft>
          <a:spcPct val="0"/>
        </a:spcAft>
        <a:defRPr sz="4400">
          <a:solidFill>
            <a:schemeClr val="tx1"/>
          </a:solidFill>
          <a:latin typeface="Calibri Light" charset="0"/>
        </a:defRPr>
      </a:lvl5pPr>
      <a:lvl6pPr marL="457200" algn="l" rtl="0" eaLnBrk="1" fontAlgn="base" hangingPunct="1">
        <a:lnSpc>
          <a:spcPct val="90000"/>
        </a:lnSpc>
        <a:spcBef>
          <a:spcPct val="0"/>
        </a:spcBef>
        <a:spcAft>
          <a:spcPct val="0"/>
        </a:spcAft>
        <a:defRPr sz="4400">
          <a:solidFill>
            <a:schemeClr val="tx1"/>
          </a:solidFill>
          <a:latin typeface="Calibri Light" charset="0"/>
        </a:defRPr>
      </a:lvl6pPr>
      <a:lvl7pPr marL="914400" algn="l" rtl="0" eaLnBrk="1" fontAlgn="base" hangingPunct="1">
        <a:lnSpc>
          <a:spcPct val="90000"/>
        </a:lnSpc>
        <a:spcBef>
          <a:spcPct val="0"/>
        </a:spcBef>
        <a:spcAft>
          <a:spcPct val="0"/>
        </a:spcAft>
        <a:defRPr sz="4400">
          <a:solidFill>
            <a:schemeClr val="tx1"/>
          </a:solidFill>
          <a:latin typeface="Calibri Light" charset="0"/>
        </a:defRPr>
      </a:lvl7pPr>
      <a:lvl8pPr marL="1371600" algn="l" rtl="0" eaLnBrk="1" fontAlgn="base" hangingPunct="1">
        <a:lnSpc>
          <a:spcPct val="90000"/>
        </a:lnSpc>
        <a:spcBef>
          <a:spcPct val="0"/>
        </a:spcBef>
        <a:spcAft>
          <a:spcPct val="0"/>
        </a:spcAft>
        <a:defRPr sz="4400">
          <a:solidFill>
            <a:schemeClr val="tx1"/>
          </a:solidFill>
          <a:latin typeface="Calibri Light" charset="0"/>
        </a:defRPr>
      </a:lvl8pPr>
      <a:lvl9pPr marL="1828800" algn="l" rtl="0" eaLnBrk="1" fontAlgn="base" hangingPunct="1">
        <a:lnSpc>
          <a:spcPct val="90000"/>
        </a:lnSpc>
        <a:spcBef>
          <a:spcPct val="0"/>
        </a:spcBef>
        <a:spcAft>
          <a:spcPct val="0"/>
        </a:spcAft>
        <a:defRPr sz="4400">
          <a:solidFill>
            <a:schemeClr val="tx1"/>
          </a:solidFill>
          <a:latin typeface="Calibri Light" charset="0"/>
        </a:defRPr>
      </a:lvl9pPr>
    </p:titleStyle>
    <p:body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4963" y="2479775"/>
            <a:ext cx="10333037" cy="1022212"/>
          </a:xfrm>
        </p:spPr>
        <p:txBody>
          <a:bodyPr/>
          <a:lstStyle/>
          <a:p>
            <a:r>
              <a:rPr lang="en-GB" sz="5400" dirty="0"/>
              <a:t>Engaging Students Through Feedback at Scale on an Introductory Programming Course. </a:t>
            </a:r>
            <a:endParaRPr lang="en-US" sz="5400" dirty="0"/>
          </a:p>
        </p:txBody>
      </p:sp>
      <p:sp>
        <p:nvSpPr>
          <p:cNvPr id="3" name="Subtitle 2"/>
          <p:cNvSpPr>
            <a:spLocks noGrp="1"/>
          </p:cNvSpPr>
          <p:nvPr>
            <p:ph type="subTitle" idx="1"/>
          </p:nvPr>
        </p:nvSpPr>
        <p:spPr>
          <a:xfrm>
            <a:off x="334963" y="3756742"/>
            <a:ext cx="10333037" cy="2819683"/>
          </a:xfrm>
        </p:spPr>
        <p:txBody>
          <a:bodyPr/>
          <a:lstStyle/>
          <a:p>
            <a:r>
              <a:rPr lang="en-US" dirty="0"/>
              <a:t>Simon Grey s.grey@hull.ac.uk</a:t>
            </a:r>
          </a:p>
          <a:p>
            <a:r>
              <a:rPr lang="en-US" dirty="0"/>
              <a:t>Neil Gordon n.a.gordon@hull.ac.uk</a:t>
            </a:r>
          </a:p>
          <a:p>
            <a:endParaRPr lang="en-US" dirty="0"/>
          </a:p>
          <a:p>
            <a:r>
              <a:rPr lang="en-US" dirty="0"/>
              <a:t>Computer Science</a:t>
            </a:r>
          </a:p>
          <a:p>
            <a:r>
              <a:rPr lang="en-US" dirty="0"/>
              <a:t>School of Engineering and Computer Science</a:t>
            </a:r>
          </a:p>
          <a:p>
            <a:r>
              <a:rPr lang="en-US" dirty="0"/>
              <a:t>University of Hull, U.K.</a:t>
            </a:r>
          </a:p>
        </p:txBody>
      </p:sp>
    </p:spTree>
    <p:extLst>
      <p:ext uri="{BB962C8B-B14F-4D97-AF65-F5344CB8AC3E}">
        <p14:creationId xmlns:p14="http://schemas.microsoft.com/office/powerpoint/2010/main" val="653962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5928" y="-1504"/>
            <a:ext cx="11414125" cy="1325562"/>
          </a:xfrm>
        </p:spPr>
        <p:txBody>
          <a:bodyPr/>
          <a:lstStyle/>
          <a:p>
            <a:r>
              <a:rPr lang="en-GB" dirty="0"/>
              <a:t>Overview : why?</a:t>
            </a:r>
          </a:p>
        </p:txBody>
      </p:sp>
      <p:sp>
        <p:nvSpPr>
          <p:cNvPr id="3" name="Content Placeholder 2"/>
          <p:cNvSpPr>
            <a:spLocks noGrp="1"/>
          </p:cNvSpPr>
          <p:nvPr>
            <p:ph idx="1"/>
          </p:nvPr>
        </p:nvSpPr>
        <p:spPr>
          <a:xfrm>
            <a:off x="388937" y="1434851"/>
            <a:ext cx="11414125" cy="3259137"/>
          </a:xfrm>
        </p:spPr>
        <p:txBody>
          <a:bodyPr/>
          <a:lstStyle/>
          <a:p>
            <a:r>
              <a:rPr lang="en-GB" dirty="0"/>
              <a:t>It is widely recognised that feedback is an important part of learning.</a:t>
            </a:r>
          </a:p>
          <a:p>
            <a:r>
              <a:rPr lang="en-GB" dirty="0"/>
              <a:t>Properly closing the feedback loop implies that effective feedback results in a meaningful change in student behaviour.</a:t>
            </a:r>
          </a:p>
          <a:p>
            <a:r>
              <a:rPr lang="en-GB" dirty="0"/>
              <a:t>However, often individual feedback takes time to produce, and for large cohorts of students it can be difficult to provide feedback on draft work in a timely </a:t>
            </a:r>
            <a:r>
              <a:rPr lang="en-GB" dirty="0" err="1"/>
              <a:t>maneer</a:t>
            </a:r>
            <a:r>
              <a:rPr lang="en-GB" dirty="0"/>
              <a:t>.</a:t>
            </a:r>
          </a:p>
          <a:p>
            <a:r>
              <a:rPr lang="en-GB" dirty="0"/>
              <a:t>One strategy to provide feedback quickly to a large cohort is to char the workload across multiple staff members, but this introduces an additional problem in ensuring that the feedback and marking are equitable.</a:t>
            </a:r>
          </a:p>
        </p:txBody>
      </p:sp>
    </p:spTree>
    <p:extLst>
      <p:ext uri="{BB962C8B-B14F-4D97-AF65-F5344CB8AC3E}">
        <p14:creationId xmlns:p14="http://schemas.microsoft.com/office/powerpoint/2010/main" val="2860981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5928" y="-1504"/>
            <a:ext cx="11414125" cy="1325562"/>
          </a:xfrm>
        </p:spPr>
        <p:txBody>
          <a:bodyPr/>
          <a:lstStyle/>
          <a:p>
            <a:r>
              <a:rPr lang="en-GB" dirty="0"/>
              <a:t>Overview : what?</a:t>
            </a:r>
          </a:p>
        </p:txBody>
      </p:sp>
      <p:sp>
        <p:nvSpPr>
          <p:cNvPr id="3" name="Content Placeholder 2"/>
          <p:cNvSpPr>
            <a:spLocks noGrp="1"/>
          </p:cNvSpPr>
          <p:nvPr>
            <p:ph idx="1"/>
          </p:nvPr>
        </p:nvSpPr>
        <p:spPr>
          <a:xfrm>
            <a:off x="388937" y="1434851"/>
            <a:ext cx="11414125" cy="3259137"/>
          </a:xfrm>
        </p:spPr>
        <p:txBody>
          <a:bodyPr/>
          <a:lstStyle/>
          <a:p>
            <a:r>
              <a:rPr lang="en-GB" dirty="0"/>
              <a:t>We attempted to create an objective, reusable marking rubric to provide students with feedback on assessed coursework in an introductory programming module.</a:t>
            </a:r>
          </a:p>
          <a:p>
            <a:r>
              <a:rPr lang="en-GB" dirty="0"/>
              <a:t>In this talk, we will analyse some of the data generated from feedback provided for 139 pieces of work from 4 different markers.</a:t>
            </a:r>
          </a:p>
          <a:p>
            <a:r>
              <a:rPr lang="en-GB" dirty="0"/>
              <a:t>We consider whether the attempt to create an objective rubric was successful.</a:t>
            </a:r>
          </a:p>
          <a:p>
            <a:r>
              <a:rPr lang="en-GB" dirty="0"/>
              <a:t>We also consider the impact of feedback provided for the draft coursework of 84 students’ final performance.</a:t>
            </a:r>
          </a:p>
        </p:txBody>
      </p:sp>
    </p:spTree>
    <p:extLst>
      <p:ext uri="{BB962C8B-B14F-4D97-AF65-F5344CB8AC3E}">
        <p14:creationId xmlns:p14="http://schemas.microsoft.com/office/powerpoint/2010/main" val="3079665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5928" y="-1504"/>
            <a:ext cx="11414125" cy="1325562"/>
          </a:xfrm>
        </p:spPr>
        <p:txBody>
          <a:bodyPr/>
          <a:lstStyle/>
          <a:p>
            <a:r>
              <a:rPr lang="en-GB" dirty="0"/>
              <a:t>Kolb’s Experiential Learning Cycle</a:t>
            </a:r>
          </a:p>
        </p:txBody>
      </p:sp>
      <p:pic>
        <p:nvPicPr>
          <p:cNvPr id="7" name="Picture 6">
            <a:extLst>
              <a:ext uri="{FF2B5EF4-FFF2-40B4-BE49-F238E27FC236}">
                <a16:creationId xmlns:a16="http://schemas.microsoft.com/office/drawing/2014/main" id="{FFDE217C-AA3F-4D6A-8D89-96848B44BD27}"/>
              </a:ext>
            </a:extLst>
          </p:cNvPr>
          <p:cNvPicPr>
            <a:picLocks noChangeAspect="1"/>
          </p:cNvPicPr>
          <p:nvPr/>
        </p:nvPicPr>
        <p:blipFill>
          <a:blip r:embed="rId3"/>
          <a:stretch>
            <a:fillRect/>
          </a:stretch>
        </p:blipFill>
        <p:spPr>
          <a:xfrm>
            <a:off x="2681868" y="945976"/>
            <a:ext cx="6828263" cy="5693064"/>
          </a:xfrm>
          <a:prstGeom prst="rect">
            <a:avLst/>
          </a:prstGeom>
        </p:spPr>
      </p:pic>
    </p:spTree>
    <p:extLst>
      <p:ext uri="{BB962C8B-B14F-4D97-AF65-F5344CB8AC3E}">
        <p14:creationId xmlns:p14="http://schemas.microsoft.com/office/powerpoint/2010/main" val="4054362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5F5B9-5C08-43A3-B4B8-8EA972DC489C}"/>
              </a:ext>
            </a:extLst>
          </p:cNvPr>
          <p:cNvSpPr>
            <a:spLocks noGrp="1"/>
          </p:cNvSpPr>
          <p:nvPr>
            <p:ph type="title"/>
          </p:nvPr>
        </p:nvSpPr>
        <p:spPr>
          <a:xfrm>
            <a:off x="2068551" y="-12584"/>
            <a:ext cx="10123449" cy="1325562"/>
          </a:xfrm>
        </p:spPr>
        <p:txBody>
          <a:bodyPr/>
          <a:lstStyle/>
          <a:p>
            <a:r>
              <a:rPr lang="en-GB" dirty="0"/>
              <a:t>Where does the learning happen?</a:t>
            </a:r>
          </a:p>
        </p:txBody>
      </p:sp>
      <p:sp>
        <p:nvSpPr>
          <p:cNvPr id="3" name="Content Placeholder 2">
            <a:extLst>
              <a:ext uri="{FF2B5EF4-FFF2-40B4-BE49-F238E27FC236}">
                <a16:creationId xmlns:a16="http://schemas.microsoft.com/office/drawing/2014/main" id="{4E85815B-1FE2-4855-959D-6D41AE2E43D2}"/>
              </a:ext>
            </a:extLst>
          </p:cNvPr>
          <p:cNvSpPr>
            <a:spLocks noGrp="1"/>
          </p:cNvSpPr>
          <p:nvPr>
            <p:ph idx="1"/>
          </p:nvPr>
        </p:nvSpPr>
        <p:spPr>
          <a:xfrm>
            <a:off x="354014" y="1312978"/>
            <a:ext cx="7797528" cy="5157673"/>
          </a:xfrm>
        </p:spPr>
        <p:txBody>
          <a:bodyPr/>
          <a:lstStyle/>
          <a:p>
            <a:endParaRPr lang="en-GB" dirty="0"/>
          </a:p>
          <a:p>
            <a:r>
              <a:rPr lang="en-GB" dirty="0"/>
              <a:t>Requires </a:t>
            </a:r>
            <a:r>
              <a:rPr lang="en-GB" b="1" i="1" dirty="0"/>
              <a:t>Deliberate Practice </a:t>
            </a:r>
            <a:r>
              <a:rPr lang="en-GB" dirty="0"/>
              <a:t>(Ericsson, 10000 hour expert), a </a:t>
            </a:r>
            <a:r>
              <a:rPr lang="en-GB" b="1" i="1" dirty="0"/>
              <a:t>Challenge closely aligned to skill </a:t>
            </a:r>
            <a:r>
              <a:rPr lang="en-GB" dirty="0"/>
              <a:t>and </a:t>
            </a:r>
            <a:r>
              <a:rPr lang="en-GB" b="1" i="1" dirty="0"/>
              <a:t>fast feedback </a:t>
            </a:r>
            <a:r>
              <a:rPr lang="en-GB" dirty="0"/>
              <a:t>(Csikszentmihalyi, Flow)</a:t>
            </a:r>
          </a:p>
          <a:p>
            <a:r>
              <a:rPr lang="en-GB" dirty="0"/>
              <a:t>Requires a </a:t>
            </a:r>
            <a:r>
              <a:rPr lang="en-GB" b="1" i="1" dirty="0"/>
              <a:t>Growth Mindset </a:t>
            </a:r>
            <a:r>
              <a:rPr lang="en-GB" dirty="0"/>
              <a:t>(Dweck) to see failure as an opportunity</a:t>
            </a:r>
          </a:p>
        </p:txBody>
      </p:sp>
      <p:pic>
        <p:nvPicPr>
          <p:cNvPr id="5" name="Picture 4">
            <a:extLst>
              <a:ext uri="{FF2B5EF4-FFF2-40B4-BE49-F238E27FC236}">
                <a16:creationId xmlns:a16="http://schemas.microsoft.com/office/drawing/2014/main" id="{B4DDD18D-BE81-4D93-A071-BFC068B2A128}"/>
              </a:ext>
            </a:extLst>
          </p:cNvPr>
          <p:cNvPicPr>
            <a:picLocks noChangeAspect="1"/>
          </p:cNvPicPr>
          <p:nvPr/>
        </p:nvPicPr>
        <p:blipFill>
          <a:blip r:embed="rId3"/>
          <a:stretch>
            <a:fillRect/>
          </a:stretch>
        </p:blipFill>
        <p:spPr>
          <a:xfrm>
            <a:off x="8266830" y="558914"/>
            <a:ext cx="3713238" cy="6387381"/>
          </a:xfrm>
          <a:prstGeom prst="rect">
            <a:avLst/>
          </a:prstGeom>
        </p:spPr>
      </p:pic>
      <p:pic>
        <p:nvPicPr>
          <p:cNvPr id="6" name="Picture 5">
            <a:extLst>
              <a:ext uri="{FF2B5EF4-FFF2-40B4-BE49-F238E27FC236}">
                <a16:creationId xmlns:a16="http://schemas.microsoft.com/office/drawing/2014/main" id="{7564A010-2C52-4FDB-9485-CBCFCF0E4B55}"/>
              </a:ext>
            </a:extLst>
          </p:cNvPr>
          <p:cNvPicPr>
            <a:picLocks noChangeAspect="1"/>
          </p:cNvPicPr>
          <p:nvPr/>
        </p:nvPicPr>
        <p:blipFill>
          <a:blip r:embed="rId4"/>
          <a:stretch>
            <a:fillRect/>
          </a:stretch>
        </p:blipFill>
        <p:spPr>
          <a:xfrm>
            <a:off x="0" y="4024085"/>
            <a:ext cx="4137102" cy="2833915"/>
          </a:xfrm>
          <a:prstGeom prst="rect">
            <a:avLst/>
          </a:prstGeom>
        </p:spPr>
      </p:pic>
    </p:spTree>
    <p:extLst>
      <p:ext uri="{BB962C8B-B14F-4D97-AF65-F5344CB8AC3E}">
        <p14:creationId xmlns:p14="http://schemas.microsoft.com/office/powerpoint/2010/main" val="1642911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5928" y="232672"/>
            <a:ext cx="11414125" cy="1325562"/>
          </a:xfrm>
        </p:spPr>
        <p:txBody>
          <a:bodyPr/>
          <a:lstStyle/>
          <a:p>
            <a:r>
              <a:rPr lang="en-GB" dirty="0"/>
              <a:t>Providing Meaningful and Timely Feedback in Programming</a:t>
            </a:r>
          </a:p>
        </p:txBody>
      </p:sp>
      <p:sp>
        <p:nvSpPr>
          <p:cNvPr id="3" name="Content Placeholder 2"/>
          <p:cNvSpPr>
            <a:spLocks noGrp="1"/>
          </p:cNvSpPr>
          <p:nvPr>
            <p:ph idx="1"/>
          </p:nvPr>
        </p:nvSpPr>
        <p:spPr>
          <a:xfrm>
            <a:off x="388937" y="1895707"/>
            <a:ext cx="11414125" cy="4627756"/>
          </a:xfrm>
        </p:spPr>
        <p:txBody>
          <a:bodyPr/>
          <a:lstStyle/>
          <a:p>
            <a:r>
              <a:rPr lang="en-GB" dirty="0"/>
              <a:t>Compiler Tools</a:t>
            </a:r>
          </a:p>
          <a:p>
            <a:pPr lvl="1"/>
            <a:r>
              <a:rPr lang="en-GB" dirty="0"/>
              <a:t>Compiler tools like Visual Studio provide developers with rich feedback </a:t>
            </a:r>
            <a:r>
              <a:rPr lang="en-GB" b="1" i="1" dirty="0"/>
              <a:t>if you know how to use them</a:t>
            </a:r>
            <a:endParaRPr lang="en-GB" dirty="0"/>
          </a:p>
          <a:p>
            <a:r>
              <a:rPr lang="en-GB" dirty="0"/>
              <a:t>Programming Tutor Application</a:t>
            </a:r>
          </a:p>
          <a:p>
            <a:pPr lvl="1"/>
            <a:r>
              <a:rPr lang="en-GB" dirty="0"/>
              <a:t>Easily accessible</a:t>
            </a:r>
          </a:p>
          <a:p>
            <a:pPr lvl="1"/>
            <a:r>
              <a:rPr lang="en-GB" dirty="0"/>
              <a:t>Provides a highly scaffolded environment for programming</a:t>
            </a:r>
          </a:p>
          <a:p>
            <a:pPr lvl="1"/>
            <a:r>
              <a:rPr lang="en-GB" dirty="0"/>
              <a:t>Providing Meaningful and Timely Feedback</a:t>
            </a:r>
          </a:p>
          <a:p>
            <a:endParaRPr lang="en-GB" dirty="0"/>
          </a:p>
        </p:txBody>
      </p:sp>
    </p:spTree>
    <p:extLst>
      <p:ext uri="{BB962C8B-B14F-4D97-AF65-F5344CB8AC3E}">
        <p14:creationId xmlns:p14="http://schemas.microsoft.com/office/powerpoint/2010/main" val="3584200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759067" y="8209"/>
            <a:ext cx="10432933" cy="1325562"/>
          </a:xfrm>
        </p:spPr>
        <p:txBody>
          <a:bodyPr/>
          <a:lstStyle/>
          <a:p>
            <a:r>
              <a:rPr lang="en-GB" dirty="0"/>
              <a:t>Brief Diversion - Programming Tutor</a:t>
            </a:r>
          </a:p>
        </p:txBody>
      </p:sp>
      <p:sp>
        <p:nvSpPr>
          <p:cNvPr id="3" name="Content Placeholder 2">
            <a:extLst>
              <a:ext uri="{FF2B5EF4-FFF2-40B4-BE49-F238E27FC236}">
                <a16:creationId xmlns:a16="http://schemas.microsoft.com/office/drawing/2014/main" id="{C1E62DB3-5187-4B8A-B125-CED98CA31623}"/>
              </a:ext>
            </a:extLst>
          </p:cNvPr>
          <p:cNvSpPr>
            <a:spLocks noGrp="1"/>
          </p:cNvSpPr>
          <p:nvPr>
            <p:ph idx="1"/>
          </p:nvPr>
        </p:nvSpPr>
        <p:spPr>
          <a:xfrm>
            <a:off x="354013" y="1438507"/>
            <a:ext cx="11414125" cy="5032144"/>
          </a:xfrm>
        </p:spPr>
        <p:txBody>
          <a:bodyPr/>
          <a:lstStyle/>
          <a:p>
            <a:r>
              <a:rPr lang="en-GB" dirty="0"/>
              <a:t>A highly scaffolded programming environment</a:t>
            </a:r>
          </a:p>
          <a:p>
            <a:r>
              <a:rPr lang="en-GB" dirty="0"/>
              <a:t>Instant, meaningful feedback</a:t>
            </a:r>
          </a:p>
          <a:p>
            <a:r>
              <a:rPr lang="en-GB" dirty="0"/>
              <a:t>A method to measure engagement with learning material</a:t>
            </a:r>
          </a:p>
          <a:p>
            <a:r>
              <a:rPr lang="en-GB" dirty="0"/>
              <a:t>Used as Summative Assessment</a:t>
            </a:r>
          </a:p>
          <a:p>
            <a:pPr lvl="1"/>
            <a:r>
              <a:rPr lang="en-GB" dirty="0"/>
              <a:t>100% module mark (year)</a:t>
            </a:r>
          </a:p>
          <a:p>
            <a:pPr lvl="1"/>
            <a:r>
              <a:rPr lang="en-GB" dirty="0"/>
              <a:t>10% module mark alongside ACW and Examinations (year) </a:t>
            </a:r>
          </a:p>
          <a:p>
            <a:r>
              <a:rPr lang="en-GB" dirty="0"/>
              <a:t>Could not use the Programming Tutor (2021) as a result of the pandemic, but we did experiment with GitHub classroom</a:t>
            </a:r>
          </a:p>
        </p:txBody>
      </p:sp>
    </p:spTree>
    <p:extLst>
      <p:ext uri="{BB962C8B-B14F-4D97-AF65-F5344CB8AC3E}">
        <p14:creationId xmlns:p14="http://schemas.microsoft.com/office/powerpoint/2010/main" val="512282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759067" y="8209"/>
            <a:ext cx="10432933" cy="1325562"/>
          </a:xfrm>
        </p:spPr>
        <p:txBody>
          <a:bodyPr/>
          <a:lstStyle/>
          <a:p>
            <a:r>
              <a:rPr lang="en-GB" dirty="0"/>
              <a:t>Feedforward Assessment</a:t>
            </a:r>
          </a:p>
        </p:txBody>
      </p:sp>
      <p:sp>
        <p:nvSpPr>
          <p:cNvPr id="3" name="Content Placeholder 2">
            <a:extLst>
              <a:ext uri="{FF2B5EF4-FFF2-40B4-BE49-F238E27FC236}">
                <a16:creationId xmlns:a16="http://schemas.microsoft.com/office/drawing/2014/main" id="{C1E62DB3-5187-4B8A-B125-CED98CA31623}"/>
              </a:ext>
            </a:extLst>
          </p:cNvPr>
          <p:cNvSpPr>
            <a:spLocks noGrp="1"/>
          </p:cNvSpPr>
          <p:nvPr>
            <p:ph idx="1"/>
          </p:nvPr>
        </p:nvSpPr>
        <p:spPr>
          <a:xfrm>
            <a:off x="354013" y="1438507"/>
            <a:ext cx="11414125" cy="5032144"/>
          </a:xfrm>
        </p:spPr>
        <p:txBody>
          <a:bodyPr/>
          <a:lstStyle/>
          <a:p>
            <a:r>
              <a:rPr lang="en-GB" dirty="0"/>
              <a:t>Want to provide feedback that results in a change in student behaviour</a:t>
            </a:r>
          </a:p>
          <a:p>
            <a:r>
              <a:rPr lang="en-GB" dirty="0"/>
              <a:t>That means students need feedback with enough time to understand the feedback, make changes and get a better summative result</a:t>
            </a:r>
          </a:p>
          <a:p>
            <a:r>
              <a:rPr lang="en-GB" dirty="0"/>
              <a:t>Time is very tight, but for larger assessments it is more difficult to automate feedback</a:t>
            </a:r>
          </a:p>
          <a:p>
            <a:r>
              <a:rPr lang="en-GB" dirty="0"/>
              <a:t>Need to parallelise feedback generation across staff</a:t>
            </a:r>
          </a:p>
          <a:p>
            <a:r>
              <a:rPr lang="en-GB" dirty="0"/>
              <a:t>Used as Summative Assessment</a:t>
            </a:r>
          </a:p>
          <a:p>
            <a:pPr lvl="1"/>
            <a:r>
              <a:rPr lang="en-GB" dirty="0"/>
              <a:t>100% module mark (year)</a:t>
            </a:r>
          </a:p>
          <a:p>
            <a:pPr lvl="1"/>
            <a:r>
              <a:rPr lang="en-GB" dirty="0"/>
              <a:t>10% module mark alongside ACW and Examinations (year) </a:t>
            </a:r>
          </a:p>
          <a:p>
            <a:r>
              <a:rPr lang="en-GB" dirty="0"/>
              <a:t>Could not use the Programming Tutor (2021) as a result of the pandemic, but we did experiment with GitHub classroom</a:t>
            </a:r>
          </a:p>
        </p:txBody>
      </p:sp>
    </p:spTree>
    <p:extLst>
      <p:ext uri="{BB962C8B-B14F-4D97-AF65-F5344CB8AC3E}">
        <p14:creationId xmlns:p14="http://schemas.microsoft.com/office/powerpoint/2010/main" val="2003435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759067" y="8209"/>
            <a:ext cx="10432933" cy="1325562"/>
          </a:xfrm>
        </p:spPr>
        <p:txBody>
          <a:bodyPr/>
          <a:lstStyle/>
          <a:p>
            <a:r>
              <a:rPr lang="en-GB" dirty="0"/>
              <a:t>Rubric Design</a:t>
            </a:r>
          </a:p>
        </p:txBody>
      </p:sp>
      <p:sp>
        <p:nvSpPr>
          <p:cNvPr id="3" name="Content Placeholder 2">
            <a:extLst>
              <a:ext uri="{FF2B5EF4-FFF2-40B4-BE49-F238E27FC236}">
                <a16:creationId xmlns:a16="http://schemas.microsoft.com/office/drawing/2014/main" id="{C1E62DB3-5187-4B8A-B125-CED98CA31623}"/>
              </a:ext>
            </a:extLst>
          </p:cNvPr>
          <p:cNvSpPr>
            <a:spLocks noGrp="1"/>
          </p:cNvSpPr>
          <p:nvPr>
            <p:ph idx="1"/>
          </p:nvPr>
        </p:nvSpPr>
        <p:spPr>
          <a:xfrm>
            <a:off x="354013" y="1438507"/>
            <a:ext cx="11414125" cy="5032144"/>
          </a:xfrm>
        </p:spPr>
        <p:txBody>
          <a:bodyPr/>
          <a:lstStyle/>
          <a:p>
            <a:r>
              <a:rPr lang="en-GB" dirty="0"/>
              <a:t>Objective</a:t>
            </a:r>
          </a:p>
          <a:p>
            <a:pPr lvl="1"/>
            <a:r>
              <a:rPr lang="en-GB" dirty="0"/>
              <a:t>Avoid ambiguous terms like “Good” or “Very Good”</a:t>
            </a:r>
          </a:p>
          <a:p>
            <a:r>
              <a:rPr lang="en-GB" dirty="0"/>
              <a:t>Accessible to student </a:t>
            </a:r>
            <a:r>
              <a:rPr lang="en-GB" b="1" i="1" dirty="0"/>
              <a:t>if</a:t>
            </a:r>
            <a:r>
              <a:rPr lang="en-GB" dirty="0"/>
              <a:t> they understand the content</a:t>
            </a:r>
          </a:p>
          <a:p>
            <a:pPr lvl="1"/>
            <a:r>
              <a:rPr lang="en-GB" dirty="0"/>
              <a:t>If you try to avoid specific terms that students </a:t>
            </a:r>
            <a:r>
              <a:rPr lang="en-GB" b="1" i="1" dirty="0"/>
              <a:t>should</a:t>
            </a:r>
            <a:r>
              <a:rPr lang="en-GB" dirty="0"/>
              <a:t> understand this can lead to misinterpretation</a:t>
            </a:r>
          </a:p>
          <a:p>
            <a:r>
              <a:rPr lang="en-GB" dirty="0"/>
              <a:t>Reusable</a:t>
            </a:r>
          </a:p>
          <a:p>
            <a:pPr lvl="1"/>
            <a:r>
              <a:rPr lang="en-GB" dirty="0"/>
              <a:t>Want parity year on year</a:t>
            </a:r>
          </a:p>
          <a:p>
            <a:pPr lvl="1"/>
            <a:r>
              <a:rPr lang="en-GB" dirty="0"/>
              <a:t>Sections on abstract functionality and code quality should persist year on year</a:t>
            </a:r>
          </a:p>
        </p:txBody>
      </p:sp>
    </p:spTree>
    <p:extLst>
      <p:ext uri="{BB962C8B-B14F-4D97-AF65-F5344CB8AC3E}">
        <p14:creationId xmlns:p14="http://schemas.microsoft.com/office/powerpoint/2010/main" val="2178538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759067" y="8209"/>
            <a:ext cx="10432933" cy="1325562"/>
          </a:xfrm>
        </p:spPr>
        <p:txBody>
          <a:bodyPr/>
          <a:lstStyle/>
          <a:p>
            <a:r>
              <a:rPr lang="en-GB" dirty="0"/>
              <a:t>ACW Example</a:t>
            </a:r>
          </a:p>
        </p:txBody>
      </p:sp>
      <p:sp>
        <p:nvSpPr>
          <p:cNvPr id="3" name="Content Placeholder 2">
            <a:extLst>
              <a:ext uri="{FF2B5EF4-FFF2-40B4-BE49-F238E27FC236}">
                <a16:creationId xmlns:a16="http://schemas.microsoft.com/office/drawing/2014/main" id="{C1E62DB3-5187-4B8A-B125-CED98CA31623}"/>
              </a:ext>
            </a:extLst>
          </p:cNvPr>
          <p:cNvSpPr>
            <a:spLocks noGrp="1"/>
          </p:cNvSpPr>
          <p:nvPr>
            <p:ph idx="1"/>
          </p:nvPr>
        </p:nvSpPr>
        <p:spPr>
          <a:xfrm>
            <a:off x="354013" y="1438507"/>
            <a:ext cx="11414125" cy="5032144"/>
          </a:xfrm>
        </p:spPr>
        <p:txBody>
          <a:bodyPr/>
          <a:lstStyle/>
          <a:p>
            <a:endParaRPr lang="en-GB" dirty="0"/>
          </a:p>
          <a:p>
            <a:pPr marL="0" indent="0">
              <a:buNone/>
            </a:pPr>
            <a:endParaRPr lang="en-GB" dirty="0"/>
          </a:p>
        </p:txBody>
      </p:sp>
      <p:pic>
        <p:nvPicPr>
          <p:cNvPr id="5" name="Picture 4">
            <a:extLst>
              <a:ext uri="{FF2B5EF4-FFF2-40B4-BE49-F238E27FC236}">
                <a16:creationId xmlns:a16="http://schemas.microsoft.com/office/drawing/2014/main" id="{81842672-CCD3-4CE7-8092-466D27CEFE84}"/>
              </a:ext>
            </a:extLst>
          </p:cNvPr>
          <p:cNvPicPr>
            <a:picLocks noChangeAspect="1"/>
          </p:cNvPicPr>
          <p:nvPr/>
        </p:nvPicPr>
        <p:blipFill>
          <a:blip r:embed="rId2"/>
          <a:stretch>
            <a:fillRect/>
          </a:stretch>
        </p:blipFill>
        <p:spPr>
          <a:xfrm>
            <a:off x="8574883" y="1243012"/>
            <a:ext cx="3476625" cy="4371975"/>
          </a:xfrm>
          <a:prstGeom prst="rect">
            <a:avLst/>
          </a:prstGeom>
        </p:spPr>
      </p:pic>
      <p:pic>
        <p:nvPicPr>
          <p:cNvPr id="7" name="Picture 6">
            <a:extLst>
              <a:ext uri="{FF2B5EF4-FFF2-40B4-BE49-F238E27FC236}">
                <a16:creationId xmlns:a16="http://schemas.microsoft.com/office/drawing/2014/main" id="{885B6F61-6CDD-463B-B5D7-1353524EE780}"/>
              </a:ext>
            </a:extLst>
          </p:cNvPr>
          <p:cNvPicPr>
            <a:picLocks noChangeAspect="1"/>
          </p:cNvPicPr>
          <p:nvPr/>
        </p:nvPicPr>
        <p:blipFill>
          <a:blip r:embed="rId3"/>
          <a:stretch>
            <a:fillRect/>
          </a:stretch>
        </p:blipFill>
        <p:spPr>
          <a:xfrm>
            <a:off x="4967291" y="1243012"/>
            <a:ext cx="3467100" cy="4333875"/>
          </a:xfrm>
          <a:prstGeom prst="rect">
            <a:avLst/>
          </a:prstGeom>
        </p:spPr>
      </p:pic>
      <p:pic>
        <p:nvPicPr>
          <p:cNvPr id="9" name="Picture 8">
            <a:extLst>
              <a:ext uri="{FF2B5EF4-FFF2-40B4-BE49-F238E27FC236}">
                <a16:creationId xmlns:a16="http://schemas.microsoft.com/office/drawing/2014/main" id="{79B2EA52-6836-4D3E-BCCE-392A760A5F53}"/>
              </a:ext>
            </a:extLst>
          </p:cNvPr>
          <p:cNvPicPr>
            <a:picLocks noChangeAspect="1"/>
          </p:cNvPicPr>
          <p:nvPr/>
        </p:nvPicPr>
        <p:blipFill>
          <a:blip r:embed="rId4"/>
          <a:stretch>
            <a:fillRect/>
          </a:stretch>
        </p:blipFill>
        <p:spPr>
          <a:xfrm>
            <a:off x="479543" y="1602812"/>
            <a:ext cx="4362219" cy="3652373"/>
          </a:xfrm>
          <a:prstGeom prst="rect">
            <a:avLst/>
          </a:prstGeom>
        </p:spPr>
      </p:pic>
    </p:spTree>
    <p:extLst>
      <p:ext uri="{BB962C8B-B14F-4D97-AF65-F5344CB8AC3E}">
        <p14:creationId xmlns:p14="http://schemas.microsoft.com/office/powerpoint/2010/main" val="2429901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583221" y="8209"/>
            <a:ext cx="10608779" cy="1325562"/>
          </a:xfrm>
        </p:spPr>
        <p:txBody>
          <a:bodyPr/>
          <a:lstStyle/>
          <a:p>
            <a:r>
              <a:rPr lang="en-GB" dirty="0"/>
              <a:t>Specific Functionality – Does It Work? (30%)</a:t>
            </a:r>
          </a:p>
        </p:txBody>
      </p:sp>
      <p:sp>
        <p:nvSpPr>
          <p:cNvPr id="3" name="Content Placeholder 2">
            <a:extLst>
              <a:ext uri="{FF2B5EF4-FFF2-40B4-BE49-F238E27FC236}">
                <a16:creationId xmlns:a16="http://schemas.microsoft.com/office/drawing/2014/main" id="{C1E62DB3-5187-4B8A-B125-CED98CA31623}"/>
              </a:ext>
            </a:extLst>
          </p:cNvPr>
          <p:cNvSpPr>
            <a:spLocks noGrp="1"/>
          </p:cNvSpPr>
          <p:nvPr>
            <p:ph idx="1"/>
          </p:nvPr>
        </p:nvSpPr>
        <p:spPr>
          <a:xfrm>
            <a:off x="354013" y="1438507"/>
            <a:ext cx="11414125" cy="5032144"/>
          </a:xfrm>
        </p:spPr>
        <p:txBody>
          <a:bodyPr/>
          <a:lstStyle/>
          <a:p>
            <a:r>
              <a:rPr lang="en-GB" dirty="0"/>
              <a:t>Set up board (5%)</a:t>
            </a:r>
          </a:p>
          <a:p>
            <a:r>
              <a:rPr lang="en-GB" dirty="0"/>
              <a:t>Display Wordsearch (10%)</a:t>
            </a:r>
          </a:p>
          <a:p>
            <a:r>
              <a:rPr lang="en-GB" dirty="0"/>
              <a:t>Enter Coordinates (5%)</a:t>
            </a:r>
          </a:p>
          <a:p>
            <a:r>
              <a:rPr lang="en-GB" dirty="0"/>
              <a:t>Give Appropriate Feedback (5%)</a:t>
            </a:r>
          </a:p>
          <a:p>
            <a:r>
              <a:rPr lang="en-GB" dirty="0"/>
              <a:t>Detect win, reset and play again (5%)</a:t>
            </a:r>
          </a:p>
        </p:txBody>
      </p:sp>
    </p:spTree>
    <p:extLst>
      <p:ext uri="{BB962C8B-B14F-4D97-AF65-F5344CB8AC3E}">
        <p14:creationId xmlns:p14="http://schemas.microsoft.com/office/powerpoint/2010/main" val="2683010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583221" y="8209"/>
            <a:ext cx="10608779" cy="1325562"/>
          </a:xfrm>
        </p:spPr>
        <p:txBody>
          <a:bodyPr/>
          <a:lstStyle/>
          <a:p>
            <a:r>
              <a:rPr lang="en-GB" dirty="0"/>
              <a:t>Abstract Functionality and Code Quality (70%)</a:t>
            </a:r>
          </a:p>
        </p:txBody>
      </p:sp>
      <p:sp>
        <p:nvSpPr>
          <p:cNvPr id="3" name="Content Placeholder 2">
            <a:extLst>
              <a:ext uri="{FF2B5EF4-FFF2-40B4-BE49-F238E27FC236}">
                <a16:creationId xmlns:a16="http://schemas.microsoft.com/office/drawing/2014/main" id="{C1E62DB3-5187-4B8A-B125-CED98CA31623}"/>
              </a:ext>
            </a:extLst>
          </p:cNvPr>
          <p:cNvSpPr>
            <a:spLocks noGrp="1"/>
          </p:cNvSpPr>
          <p:nvPr>
            <p:ph idx="1"/>
          </p:nvPr>
        </p:nvSpPr>
        <p:spPr>
          <a:xfrm>
            <a:off x="354013" y="1438507"/>
            <a:ext cx="11414125" cy="5032144"/>
          </a:xfrm>
        </p:spPr>
        <p:txBody>
          <a:bodyPr/>
          <a:lstStyle/>
          <a:p>
            <a:r>
              <a:rPr lang="en-GB" dirty="0"/>
              <a:t>Use of Console Based Menus (5%)</a:t>
            </a:r>
          </a:p>
          <a:p>
            <a:r>
              <a:rPr lang="en-GB" dirty="0"/>
              <a:t>Saving to and Loading from a File (10%)</a:t>
            </a:r>
          </a:p>
          <a:p>
            <a:r>
              <a:rPr lang="en-GB" dirty="0"/>
              <a:t>Use of Methods (15%)</a:t>
            </a:r>
          </a:p>
          <a:p>
            <a:r>
              <a:rPr lang="en-GB" dirty="0"/>
              <a:t>Use of Structured Data (15%)</a:t>
            </a:r>
          </a:p>
          <a:p>
            <a:r>
              <a:rPr lang="en-GB" dirty="0"/>
              <a:t>Exception Handling (10%)</a:t>
            </a:r>
          </a:p>
          <a:p>
            <a:r>
              <a:rPr lang="en-GB" dirty="0"/>
              <a:t>Self Commenting Code (5%)</a:t>
            </a:r>
          </a:p>
          <a:p>
            <a:r>
              <a:rPr lang="en-GB" dirty="0"/>
              <a:t>Use of Explicit Comments (5%)</a:t>
            </a:r>
          </a:p>
          <a:p>
            <a:r>
              <a:rPr lang="en-GB" dirty="0"/>
              <a:t>Use of Source Control (5%)</a:t>
            </a:r>
          </a:p>
        </p:txBody>
      </p:sp>
    </p:spTree>
    <p:extLst>
      <p:ext uri="{BB962C8B-B14F-4D97-AF65-F5344CB8AC3E}">
        <p14:creationId xmlns:p14="http://schemas.microsoft.com/office/powerpoint/2010/main" val="2416304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759067" y="8209"/>
            <a:ext cx="10432933" cy="1325562"/>
          </a:xfrm>
        </p:spPr>
        <p:txBody>
          <a:bodyPr/>
          <a:lstStyle/>
          <a:p>
            <a:r>
              <a:rPr lang="en-GB" dirty="0"/>
              <a:t>Rubric Efficacy</a:t>
            </a:r>
          </a:p>
        </p:txBody>
      </p:sp>
      <p:sp>
        <p:nvSpPr>
          <p:cNvPr id="3" name="Content Placeholder 2">
            <a:extLst>
              <a:ext uri="{FF2B5EF4-FFF2-40B4-BE49-F238E27FC236}">
                <a16:creationId xmlns:a16="http://schemas.microsoft.com/office/drawing/2014/main" id="{C1E62DB3-5187-4B8A-B125-CED98CA31623}"/>
              </a:ext>
            </a:extLst>
          </p:cNvPr>
          <p:cNvSpPr>
            <a:spLocks noGrp="1"/>
          </p:cNvSpPr>
          <p:nvPr>
            <p:ph idx="1"/>
          </p:nvPr>
        </p:nvSpPr>
        <p:spPr>
          <a:xfrm>
            <a:off x="354013" y="1438507"/>
            <a:ext cx="11414125" cy="5032144"/>
          </a:xfrm>
        </p:spPr>
        <p:txBody>
          <a:bodyPr/>
          <a:lstStyle/>
          <a:p>
            <a:r>
              <a:rPr lang="en-GB" dirty="0"/>
              <a:t>139 assessments marked by 4 different markers</a:t>
            </a:r>
          </a:p>
          <a:p>
            <a:r>
              <a:rPr lang="en-GB" dirty="0"/>
              <a:t>For pragmatic reasons each marker marked a section of the alphabet</a:t>
            </a:r>
          </a:p>
          <a:p>
            <a:r>
              <a:rPr lang="en-GB" dirty="0"/>
              <a:t>If the rubric was objective we would expect the marking profiles to be similar</a:t>
            </a:r>
          </a:p>
        </p:txBody>
      </p:sp>
    </p:spTree>
    <p:extLst>
      <p:ext uri="{BB962C8B-B14F-4D97-AF65-F5344CB8AC3E}">
        <p14:creationId xmlns:p14="http://schemas.microsoft.com/office/powerpoint/2010/main" val="2294603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759067" y="8209"/>
            <a:ext cx="10432933" cy="1325562"/>
          </a:xfrm>
        </p:spPr>
        <p:txBody>
          <a:bodyPr/>
          <a:lstStyle/>
          <a:p>
            <a:r>
              <a:rPr lang="en-GB" dirty="0"/>
              <a:t>Rubric Efficacy – Marker Profiles</a:t>
            </a:r>
          </a:p>
        </p:txBody>
      </p:sp>
      <p:graphicFrame>
        <p:nvGraphicFramePr>
          <p:cNvPr id="5" name="Chart 4">
            <a:extLst>
              <a:ext uri="{FF2B5EF4-FFF2-40B4-BE49-F238E27FC236}">
                <a16:creationId xmlns:a16="http://schemas.microsoft.com/office/drawing/2014/main" id="{2FD95D7E-822A-4CC5-825C-92353A221D39}"/>
              </a:ext>
            </a:extLst>
          </p:cNvPr>
          <p:cNvGraphicFramePr>
            <a:graphicFrameLocks/>
          </p:cNvGraphicFramePr>
          <p:nvPr>
            <p:extLst>
              <p:ext uri="{D42A27DB-BD31-4B8C-83A1-F6EECF244321}">
                <p14:modId xmlns:p14="http://schemas.microsoft.com/office/powerpoint/2010/main" val="901931186"/>
              </p:ext>
            </p:extLst>
          </p:nvPr>
        </p:nvGraphicFramePr>
        <p:xfrm>
          <a:off x="1602446" y="1230254"/>
          <a:ext cx="8524965" cy="53159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48772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759067" y="8209"/>
            <a:ext cx="10432933" cy="1325562"/>
          </a:xfrm>
        </p:spPr>
        <p:txBody>
          <a:bodyPr/>
          <a:lstStyle/>
          <a:p>
            <a:r>
              <a:rPr lang="en-GB" dirty="0"/>
              <a:t>Rubric Efficacy - Conclusions</a:t>
            </a:r>
          </a:p>
        </p:txBody>
      </p:sp>
      <p:sp>
        <p:nvSpPr>
          <p:cNvPr id="3" name="Content Placeholder 2">
            <a:extLst>
              <a:ext uri="{FF2B5EF4-FFF2-40B4-BE49-F238E27FC236}">
                <a16:creationId xmlns:a16="http://schemas.microsoft.com/office/drawing/2014/main" id="{C1E62DB3-5187-4B8A-B125-CED98CA31623}"/>
              </a:ext>
            </a:extLst>
          </p:cNvPr>
          <p:cNvSpPr>
            <a:spLocks noGrp="1"/>
          </p:cNvSpPr>
          <p:nvPr>
            <p:ph idx="1"/>
          </p:nvPr>
        </p:nvSpPr>
        <p:spPr>
          <a:xfrm>
            <a:off x="354013" y="1438507"/>
            <a:ext cx="11414125" cy="5032144"/>
          </a:xfrm>
        </p:spPr>
        <p:txBody>
          <a:bodyPr/>
          <a:lstStyle/>
          <a:p>
            <a:r>
              <a:rPr lang="en-GB" dirty="0"/>
              <a:t>The use of a (more) objective rubric did support the idea of multiple markers – without redress to a separate moderation process after marking.</a:t>
            </a:r>
          </a:p>
          <a:p>
            <a:r>
              <a:rPr lang="en-GB" dirty="0"/>
              <a:t>The profile of the marking shows similarities for 3 of the 4 markers – this indicates some success in objective marking.</a:t>
            </a:r>
          </a:p>
          <a:p>
            <a:r>
              <a:rPr lang="en-GB" dirty="0"/>
              <a:t>The disparity for the 4</a:t>
            </a:r>
            <a:r>
              <a:rPr lang="en-GB" baseline="30000" dirty="0"/>
              <a:t>th</a:t>
            </a:r>
            <a:r>
              <a:rPr lang="en-GB" dirty="0"/>
              <a:t> (outlier) does show that subjective issues are hard to rule out.</a:t>
            </a:r>
          </a:p>
          <a:p>
            <a:r>
              <a:rPr lang="en-GB" dirty="0"/>
              <a:t>Further work is to analyse the various rubric categories to determine what categories are more objective and which are more subjective.</a:t>
            </a:r>
          </a:p>
        </p:txBody>
      </p:sp>
    </p:spTree>
    <p:extLst>
      <p:ext uri="{BB962C8B-B14F-4D97-AF65-F5344CB8AC3E}">
        <p14:creationId xmlns:p14="http://schemas.microsoft.com/office/powerpoint/2010/main" val="1496051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759067" y="8209"/>
            <a:ext cx="10432933" cy="1325562"/>
          </a:xfrm>
        </p:spPr>
        <p:txBody>
          <a:bodyPr/>
          <a:lstStyle/>
          <a:p>
            <a:r>
              <a:rPr lang="en-GB" dirty="0"/>
              <a:t>Feedforward Efficacy</a:t>
            </a:r>
          </a:p>
        </p:txBody>
      </p:sp>
      <p:sp>
        <p:nvSpPr>
          <p:cNvPr id="3" name="Content Placeholder 2">
            <a:extLst>
              <a:ext uri="{FF2B5EF4-FFF2-40B4-BE49-F238E27FC236}">
                <a16:creationId xmlns:a16="http://schemas.microsoft.com/office/drawing/2014/main" id="{C1E62DB3-5187-4B8A-B125-CED98CA31623}"/>
              </a:ext>
            </a:extLst>
          </p:cNvPr>
          <p:cNvSpPr>
            <a:spLocks noGrp="1"/>
          </p:cNvSpPr>
          <p:nvPr>
            <p:ph idx="1"/>
          </p:nvPr>
        </p:nvSpPr>
        <p:spPr>
          <a:xfrm>
            <a:off x="354013" y="1438507"/>
            <a:ext cx="11414125" cy="5032144"/>
          </a:xfrm>
        </p:spPr>
        <p:txBody>
          <a:bodyPr/>
          <a:lstStyle/>
          <a:p>
            <a:r>
              <a:rPr lang="en-GB" dirty="0"/>
              <a:t>80 students submitted a draft for feedback</a:t>
            </a:r>
          </a:p>
          <a:p>
            <a:r>
              <a:rPr lang="en-GB" dirty="0"/>
              <a:t>59 students did not submit a draft</a:t>
            </a:r>
          </a:p>
          <a:p>
            <a:r>
              <a:rPr lang="en-GB" dirty="0"/>
              <a:t>We will look at the marking profile of first attempts and final attempts</a:t>
            </a:r>
          </a:p>
          <a:p>
            <a:pPr lvl="1"/>
            <a:r>
              <a:rPr lang="en-GB" dirty="0"/>
              <a:t>For those who did not submit a draft these are the same attempts</a:t>
            </a:r>
          </a:p>
          <a:p>
            <a:r>
              <a:rPr lang="en-GB" dirty="0"/>
              <a:t>For those who submitted drafts we will look at the increase in mark between their first and final submission</a:t>
            </a:r>
          </a:p>
        </p:txBody>
      </p:sp>
    </p:spTree>
    <p:extLst>
      <p:ext uri="{BB962C8B-B14F-4D97-AF65-F5344CB8AC3E}">
        <p14:creationId xmlns:p14="http://schemas.microsoft.com/office/powerpoint/2010/main" val="1094393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759067" y="8209"/>
            <a:ext cx="10432933" cy="1325562"/>
          </a:xfrm>
        </p:spPr>
        <p:txBody>
          <a:bodyPr/>
          <a:lstStyle/>
          <a:p>
            <a:r>
              <a:rPr lang="en-GB" dirty="0"/>
              <a:t>Feedforward Efficacy – First Attempts</a:t>
            </a:r>
          </a:p>
        </p:txBody>
      </p:sp>
      <p:graphicFrame>
        <p:nvGraphicFramePr>
          <p:cNvPr id="4" name="Chart 3">
            <a:extLst>
              <a:ext uri="{FF2B5EF4-FFF2-40B4-BE49-F238E27FC236}">
                <a16:creationId xmlns:a16="http://schemas.microsoft.com/office/drawing/2014/main" id="{68579251-AAA2-471C-9AA6-CB3F0EDD91E3}"/>
              </a:ext>
            </a:extLst>
          </p:cNvPr>
          <p:cNvGraphicFramePr>
            <a:graphicFrameLocks/>
          </p:cNvGraphicFramePr>
          <p:nvPr/>
        </p:nvGraphicFramePr>
        <p:xfrm>
          <a:off x="1437316" y="1438507"/>
          <a:ext cx="9247517" cy="50321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61164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759067" y="8209"/>
            <a:ext cx="10432933" cy="1325562"/>
          </a:xfrm>
        </p:spPr>
        <p:txBody>
          <a:bodyPr/>
          <a:lstStyle/>
          <a:p>
            <a:r>
              <a:rPr lang="en-GB" dirty="0"/>
              <a:t>Feedforward Efficacy – Final Attempts</a:t>
            </a:r>
          </a:p>
        </p:txBody>
      </p:sp>
      <p:graphicFrame>
        <p:nvGraphicFramePr>
          <p:cNvPr id="8" name="Chart 7">
            <a:extLst>
              <a:ext uri="{FF2B5EF4-FFF2-40B4-BE49-F238E27FC236}">
                <a16:creationId xmlns:a16="http://schemas.microsoft.com/office/drawing/2014/main" id="{8207604D-DBB7-434F-A70D-B1409460CAE6}"/>
              </a:ext>
            </a:extLst>
          </p:cNvPr>
          <p:cNvGraphicFramePr>
            <a:graphicFrameLocks/>
          </p:cNvGraphicFramePr>
          <p:nvPr/>
        </p:nvGraphicFramePr>
        <p:xfrm>
          <a:off x="1437316" y="1707776"/>
          <a:ext cx="9247517" cy="47628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590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759067" y="8209"/>
            <a:ext cx="10432933" cy="1325562"/>
          </a:xfrm>
        </p:spPr>
        <p:txBody>
          <a:bodyPr/>
          <a:lstStyle/>
          <a:p>
            <a:r>
              <a:rPr lang="en-GB" dirty="0"/>
              <a:t>Feedforward Efficacy - Conclusions</a:t>
            </a:r>
          </a:p>
        </p:txBody>
      </p:sp>
      <p:sp>
        <p:nvSpPr>
          <p:cNvPr id="3" name="Content Placeholder 2">
            <a:extLst>
              <a:ext uri="{FF2B5EF4-FFF2-40B4-BE49-F238E27FC236}">
                <a16:creationId xmlns:a16="http://schemas.microsoft.com/office/drawing/2014/main" id="{C1E62DB3-5187-4B8A-B125-CED98CA31623}"/>
              </a:ext>
            </a:extLst>
          </p:cNvPr>
          <p:cNvSpPr>
            <a:spLocks noGrp="1"/>
          </p:cNvSpPr>
          <p:nvPr>
            <p:ph idx="1"/>
          </p:nvPr>
        </p:nvSpPr>
        <p:spPr>
          <a:xfrm>
            <a:off x="354013" y="1438507"/>
            <a:ext cx="11414125" cy="5032144"/>
          </a:xfrm>
        </p:spPr>
        <p:txBody>
          <a:bodyPr/>
          <a:lstStyle/>
          <a:p>
            <a:r>
              <a:rPr lang="en-GB" dirty="0"/>
              <a:t>In some cases an increase in functionality resulted in a decrease in quality</a:t>
            </a:r>
          </a:p>
          <a:p>
            <a:r>
              <a:rPr lang="en-GB" dirty="0"/>
              <a:t>Take up of the change for feedback was fair – though still disappointing</a:t>
            </a:r>
          </a:p>
          <a:p>
            <a:r>
              <a:rPr lang="en-GB" dirty="0"/>
              <a:t>The profile in the previous draft does show that those who chose to submit a draft had a higher final mark profile, and their profile changes from the normal profile in the first attempt to a skewed (positive) profile in the finals.</a:t>
            </a:r>
          </a:p>
        </p:txBody>
      </p:sp>
    </p:spTree>
    <p:extLst>
      <p:ext uri="{BB962C8B-B14F-4D97-AF65-F5344CB8AC3E}">
        <p14:creationId xmlns:p14="http://schemas.microsoft.com/office/powerpoint/2010/main" val="1899736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D1F7-6821-4F31-9C55-76225B2E1EFD}"/>
              </a:ext>
            </a:extLst>
          </p:cNvPr>
          <p:cNvSpPr>
            <a:spLocks noGrp="1"/>
          </p:cNvSpPr>
          <p:nvPr>
            <p:ph type="title"/>
          </p:nvPr>
        </p:nvSpPr>
        <p:spPr>
          <a:xfrm>
            <a:off x="1759067" y="8209"/>
            <a:ext cx="10432933" cy="1325562"/>
          </a:xfrm>
        </p:spPr>
        <p:txBody>
          <a:bodyPr/>
          <a:lstStyle/>
          <a:p>
            <a:r>
              <a:rPr lang="en-GB" dirty="0"/>
              <a:t>Overall Conclusions</a:t>
            </a:r>
          </a:p>
        </p:txBody>
      </p:sp>
      <p:sp>
        <p:nvSpPr>
          <p:cNvPr id="3" name="Content Placeholder 2">
            <a:extLst>
              <a:ext uri="{FF2B5EF4-FFF2-40B4-BE49-F238E27FC236}">
                <a16:creationId xmlns:a16="http://schemas.microsoft.com/office/drawing/2014/main" id="{C1E62DB3-5187-4B8A-B125-CED98CA31623}"/>
              </a:ext>
            </a:extLst>
          </p:cNvPr>
          <p:cNvSpPr>
            <a:spLocks noGrp="1"/>
          </p:cNvSpPr>
          <p:nvPr>
            <p:ph idx="1"/>
          </p:nvPr>
        </p:nvSpPr>
        <p:spPr>
          <a:xfrm>
            <a:off x="354013" y="1438507"/>
            <a:ext cx="11414125" cy="5032144"/>
          </a:xfrm>
        </p:spPr>
        <p:txBody>
          <a:bodyPr/>
          <a:lstStyle/>
          <a:p>
            <a:r>
              <a:rPr lang="en-GB" dirty="0"/>
              <a:t>The rubric proved helpful for marking a medium to large module, with multiple markers.</a:t>
            </a:r>
          </a:p>
          <a:p>
            <a:r>
              <a:rPr lang="en-GB" dirty="0"/>
              <a:t>The rubric and feedback mechanism for the assessment shows the benefits where students do engage with feedback.</a:t>
            </a:r>
          </a:p>
        </p:txBody>
      </p:sp>
    </p:spTree>
    <p:extLst>
      <p:ext uri="{BB962C8B-B14F-4D97-AF65-F5344CB8AC3E}">
        <p14:creationId xmlns:p14="http://schemas.microsoft.com/office/powerpoint/2010/main" val="1949149313"/>
      </p:ext>
    </p:extLst>
  </p:cSld>
  <p:clrMapOvr>
    <a:masterClrMapping/>
  </p:clrMapOvr>
</p:sld>
</file>

<file path=ppt/theme/theme1.xml><?xml version="1.0" encoding="utf-8"?>
<a:theme xmlns:a="http://schemas.openxmlformats.org/drawingml/2006/main" name="University of Hull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H powerpoint Template" id="{1782525B-2C9A-3D4B-884C-4EFFA0E350A8}" vid="{7076B3EB-AE3E-4E45-8263-D65EE85AC5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B9E50676A51E5468642D2ADD9403D9C" ma:contentTypeVersion="0" ma:contentTypeDescription="Create a new document." ma:contentTypeScope="" ma:versionID="2a479cc587dce514386f67702654a091">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E4D749A-3CAE-438E-AD73-02B921E8A8AD}">
  <ds:schemaRefs>
    <ds:schemaRef ds:uri="http://schemas.microsoft.com/sharepoint/v3/contenttype/forms"/>
  </ds:schemaRefs>
</ds:datastoreItem>
</file>

<file path=customXml/itemProps2.xml><?xml version="1.0" encoding="utf-8"?>
<ds:datastoreItem xmlns:ds="http://schemas.openxmlformats.org/officeDocument/2006/customXml" ds:itemID="{34CB7929-4DB5-40D0-B969-CC93F83EB2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FC52AD93-3376-4274-AACC-40676C1BC348}">
  <ds:schemaRefs>
    <ds:schemaRef ds:uri="http://purl.org/dc/dcmitype/"/>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http://schemas.microsoft.com/office/2006/metadata/properties"/>
    <ds:schemaRef ds:uri="http://purl.org/dc/elements/1.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NAG_SJG_Approaches_to_engagement</Template>
  <TotalTime>11113</TotalTime>
  <Words>1214</Words>
  <Application>Microsoft Office PowerPoint</Application>
  <PresentationFormat>Widescreen</PresentationFormat>
  <Paragraphs>119</Paragraphs>
  <Slides>20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Georgia</vt:lpstr>
      <vt:lpstr>University of Hull Theme</vt:lpstr>
      <vt:lpstr>Engaging Students Through Feedback at Scale on an Introductory Programming Course. </vt:lpstr>
      <vt:lpstr>Overview : why?</vt:lpstr>
      <vt:lpstr>Overview : what?</vt:lpstr>
      <vt:lpstr>Kolb’s Experiential Learning Cycle</vt:lpstr>
      <vt:lpstr>Where does the learning happen?</vt:lpstr>
      <vt:lpstr>Providing Meaningful and Timely Feedback in Programming</vt:lpstr>
      <vt:lpstr>Brief Diversion - Programming Tutor</vt:lpstr>
      <vt:lpstr>Feedforward Assessment</vt:lpstr>
      <vt:lpstr>Rubric Design</vt:lpstr>
      <vt:lpstr>ACW Example</vt:lpstr>
      <vt:lpstr>Specific Functionality – Does It Work? (30%)</vt:lpstr>
      <vt:lpstr>Abstract Functionality and Code Quality (70%)</vt:lpstr>
      <vt:lpstr>Rubric Efficacy</vt:lpstr>
      <vt:lpstr>Rubric Efficacy – Marker Profiles</vt:lpstr>
      <vt:lpstr>Rubric Efficacy - Conclusions</vt:lpstr>
      <vt:lpstr>Feedforward Efficacy</vt:lpstr>
      <vt:lpstr>Feedforward Efficacy – First Attempts</vt:lpstr>
      <vt:lpstr>Feedforward Efficacy – Final Attempts</vt:lpstr>
      <vt:lpstr>Feedforward Efficacy - Conclusions</vt:lpstr>
      <vt:lpstr>Overall Conclusions</vt:lpstr>
    </vt:vector>
  </TitlesOfParts>
  <Company>University of Hull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Approaches to Measuring Attendance and Engagement.</dc:title>
  <dc:creator>Neil Gordon</dc:creator>
  <cp:lastModifiedBy>Diane.Ford</cp:lastModifiedBy>
  <cp:revision>54</cp:revision>
  <dcterms:created xsi:type="dcterms:W3CDTF">2017-06-21T12:03:02Z</dcterms:created>
  <dcterms:modified xsi:type="dcterms:W3CDTF">2021-07-20T09:31:38Z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0x0101004B9E50676A51E5468642D2ADD9403D9C</vt:lpwstr>
  </property>
</Properties>
</file>