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542" r:id="rId2"/>
    <p:sldId id="687" r:id="rId3"/>
    <p:sldId id="704" r:id="rId4"/>
    <p:sldId id="718" r:id="rId5"/>
    <p:sldId id="706" r:id="rId6"/>
    <p:sldId id="715" r:id="rId7"/>
    <p:sldId id="703" r:id="rId8"/>
    <p:sldId id="708" r:id="rId9"/>
    <p:sldId id="709" r:id="rId10"/>
    <p:sldId id="710" r:id="rId11"/>
    <p:sldId id="711" r:id="rId12"/>
    <p:sldId id="712" r:id="rId13"/>
    <p:sldId id="713" r:id="rId14"/>
    <p:sldId id="745" r:id="rId15"/>
    <p:sldId id="750" r:id="rId16"/>
    <p:sldId id="749" r:id="rId17"/>
    <p:sldId id="744" r:id="rId18"/>
    <p:sldId id="724" r:id="rId19"/>
    <p:sldId id="746" r:id="rId20"/>
    <p:sldId id="725" r:id="rId21"/>
    <p:sldId id="735" r:id="rId22"/>
    <p:sldId id="736" r:id="rId23"/>
    <p:sldId id="734" r:id="rId24"/>
    <p:sldId id="747" r:id="rId25"/>
    <p:sldId id="733" r:id="rId26"/>
    <p:sldId id="717" r:id="rId27"/>
    <p:sldId id="748" r:id="rId28"/>
    <p:sldId id="732" r:id="rId29"/>
    <p:sldId id="743" r:id="rId30"/>
    <p:sldId id="738" r:id="rId31"/>
    <p:sldId id="742" r:id="rId32"/>
    <p:sldId id="739" r:id="rId33"/>
    <p:sldId id="740" r:id="rId34"/>
    <p:sldId id="726" r:id="rId35"/>
    <p:sldId id="72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832"/>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5" autoAdjust="0"/>
    <p:restoredTop sz="71917" autoAdjust="0"/>
  </p:normalViewPr>
  <p:slideViewPr>
    <p:cSldViewPr snapToGrid="0">
      <p:cViewPr varScale="1">
        <p:scale>
          <a:sx n="58" d="100"/>
          <a:sy n="58" d="100"/>
        </p:scale>
        <p:origin x="690" y="45"/>
      </p:cViewPr>
      <p:guideLst/>
    </p:cSldViewPr>
  </p:slideViewPr>
  <p:notesTextViewPr>
    <p:cViewPr>
      <p:scale>
        <a:sx n="1" d="1"/>
        <a:sy n="1" d="1"/>
      </p:scale>
      <p:origin x="0" y="0"/>
    </p:cViewPr>
  </p:notesTextViewPr>
  <p:sorterViewPr>
    <p:cViewPr>
      <p:scale>
        <a:sx n="100" d="100"/>
        <a:sy n="100" d="100"/>
      </p:scale>
      <p:origin x="0" y="-4863"/>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484D50-C96A-494F-98F7-0184E69CEE74}" type="datetimeFigureOut">
              <a:rPr lang="en-GB" smtClean="0"/>
              <a:t>25/06/2021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16A96B-9D6B-4709-A608-998593A7FB51}" type="slidenum">
              <a:rPr lang="en-GB" smtClean="0"/>
              <a:t>‹#›</a:t>
            </a:fld>
            <a:endParaRPr lang="en-GB"/>
          </a:p>
        </p:txBody>
      </p:sp>
    </p:spTree>
    <p:extLst>
      <p:ext uri="{BB962C8B-B14F-4D97-AF65-F5344CB8AC3E}">
        <p14:creationId xmlns:p14="http://schemas.microsoft.com/office/powerpoint/2010/main" val="1700869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spcBef>
                <a:spcPct val="0"/>
              </a:spcBef>
              <a:buClrTx/>
              <a:buFontTx/>
              <a:buNone/>
            </a:pPr>
            <a:fld id="{2991D205-3888-4155-9469-14C7E2D932CC}" type="slidenum">
              <a:rPr lang="en-US" altLang="en-US" smtClean="0">
                <a:latin typeface="Arial" charset="0"/>
                <a:ea typeface="ＭＳ Ｐゴシック" pitchFamily="1" charset="-128"/>
              </a:rPr>
              <a:pPr>
                <a:spcBef>
                  <a:spcPct val="0"/>
                </a:spcBef>
                <a:buClrTx/>
                <a:buFontTx/>
                <a:buNone/>
              </a:pPr>
              <a:t>1</a:t>
            </a:fld>
            <a:endParaRPr lang="en-US" altLang="en-US">
              <a:latin typeface="Arial" charset="0"/>
              <a:ea typeface="ＭＳ Ｐゴシック" pitchFamily="1" charset="-128"/>
            </a:endParaRPr>
          </a:p>
        </p:txBody>
      </p:sp>
      <p:sp>
        <p:nvSpPr>
          <p:cNvPr id="12291" name="Rectangle 1"/>
          <p:cNvSpPr>
            <a:spLocks noGrp="1" noRot="1" noChangeAspect="1" noChangeArrowheads="1" noTextEdit="1"/>
          </p:cNvSpPr>
          <p:nvPr>
            <p:ph type="sldImg"/>
          </p:nvPr>
        </p:nvSpPr>
        <p:spPr>
          <a:xfrm>
            <a:off x="381000" y="685800"/>
            <a:ext cx="6096000" cy="3429000"/>
          </a:xfrm>
          <a:ln/>
        </p:spPr>
      </p:sp>
      <p:sp>
        <p:nvSpPr>
          <p:cNvPr id="12292" name="Rectangle 2"/>
          <p:cNvSpPr>
            <a:spLocks noGrp="1" noChangeArrowheads="1"/>
          </p:cNvSpPr>
          <p:nvPr>
            <p:ph type="body" idx="1"/>
          </p:nvPr>
        </p:nvSpPr>
        <p:spPr>
          <a:xfrm>
            <a:off x="685472" y="4343508"/>
            <a:ext cx="5485961" cy="411501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latin typeface="Times New Roman" pitchFamily="18" charset="0"/>
            </a:endParaRPr>
          </a:p>
        </p:txBody>
      </p:sp>
    </p:spTree>
    <p:extLst>
      <p:ext uri="{BB962C8B-B14F-4D97-AF65-F5344CB8AC3E}">
        <p14:creationId xmlns:p14="http://schemas.microsoft.com/office/powerpoint/2010/main" val="206845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GA on a paper produced within the Dept – as well as improving ability to read paper and summarise, also introduces them to some of the research being done in house.</a:t>
            </a:r>
          </a:p>
          <a:p>
            <a:r>
              <a:rPr lang="en-GB" dirty="0"/>
              <a:t>Initial concern that team-based video would need to be replaced and that no exams would be held. In the end video task was able to go ahead and many modules had open-book exams online. However, by the time that decision was made significant effort had been invested in developing the alternative activity described here.</a:t>
            </a:r>
            <a:r>
              <a:rPr lang="en-GB" sz="1200" i="1" dirty="0">
                <a:latin typeface="Tahoma" pitchFamily="34" charset="0"/>
                <a:cs typeface="Tahoma" pitchFamily="34" charset="0"/>
              </a:rPr>
              <a:t> </a:t>
            </a:r>
          </a:p>
          <a:p>
            <a:r>
              <a:rPr lang="en-GB" sz="1200" i="1" dirty="0">
                <a:latin typeface="Tahoma" pitchFamily="34" charset="0"/>
                <a:cs typeface="Tahoma" pitchFamily="34" charset="0"/>
              </a:rPr>
              <a:t>This will be a warts ‘n all description, this is definitely a task worth considering, however some of the lessons in how to implement it were learnt the hard way.</a:t>
            </a:r>
            <a:endParaRPr lang="en-GB" dirty="0"/>
          </a:p>
        </p:txBody>
      </p:sp>
      <p:sp>
        <p:nvSpPr>
          <p:cNvPr id="4" name="Slide Number Placeholder 3"/>
          <p:cNvSpPr>
            <a:spLocks noGrp="1"/>
          </p:cNvSpPr>
          <p:nvPr>
            <p:ph type="sldNum" sz="quarter" idx="5"/>
          </p:nvPr>
        </p:nvSpPr>
        <p:spPr/>
        <p:txBody>
          <a:bodyPr/>
          <a:lstStyle/>
          <a:p>
            <a:fld id="{7A16A96B-9D6B-4709-A608-998593A7FB51}" type="slidenum">
              <a:rPr lang="en-GB" smtClean="0"/>
              <a:t>2</a:t>
            </a:fld>
            <a:endParaRPr lang="en-GB"/>
          </a:p>
        </p:txBody>
      </p:sp>
    </p:spTree>
    <p:extLst>
      <p:ext uri="{BB962C8B-B14F-4D97-AF65-F5344CB8AC3E}">
        <p14:creationId xmlns:p14="http://schemas.microsoft.com/office/powerpoint/2010/main" val="2142334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Assessment = driver for engagement, only things that are marked considered worthwhile</a:t>
            </a:r>
          </a:p>
        </p:txBody>
      </p:sp>
      <p:sp>
        <p:nvSpPr>
          <p:cNvPr id="4" name="Slide Number Placeholder 3"/>
          <p:cNvSpPr>
            <a:spLocks noGrp="1"/>
          </p:cNvSpPr>
          <p:nvPr>
            <p:ph type="sldNum" sz="quarter" idx="5"/>
          </p:nvPr>
        </p:nvSpPr>
        <p:spPr/>
        <p:txBody>
          <a:bodyPr/>
          <a:lstStyle/>
          <a:p>
            <a:fld id="{7A16A96B-9D6B-4709-A608-998593A7FB51}" type="slidenum">
              <a:rPr lang="en-GB" smtClean="0"/>
              <a:t>4</a:t>
            </a:fld>
            <a:endParaRPr lang="en-GB"/>
          </a:p>
        </p:txBody>
      </p:sp>
    </p:spTree>
    <p:extLst>
      <p:ext uri="{BB962C8B-B14F-4D97-AF65-F5344CB8AC3E}">
        <p14:creationId xmlns:p14="http://schemas.microsoft.com/office/powerpoint/2010/main" val="3689317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16A96B-9D6B-4709-A608-998593A7FB51}" type="slidenum">
              <a:rPr lang="en-GB" smtClean="0"/>
              <a:t>5</a:t>
            </a:fld>
            <a:endParaRPr lang="en-GB"/>
          </a:p>
        </p:txBody>
      </p:sp>
    </p:spTree>
    <p:extLst>
      <p:ext uri="{BB962C8B-B14F-4D97-AF65-F5344CB8AC3E}">
        <p14:creationId xmlns:p14="http://schemas.microsoft.com/office/powerpoint/2010/main" val="3457944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Diversification over time</a:t>
            </a:r>
          </a:p>
          <a:p>
            <a:r>
              <a:rPr lang="en-GB" dirty="0"/>
              <a:t>Initial obsession with ‘bias’ and lack of diagrams in articles faded</a:t>
            </a:r>
          </a:p>
          <a:p>
            <a:r>
              <a:rPr lang="en-GB" dirty="0"/>
              <a:t>Growing awareness that content of paper might have aged badly over time, even if it is highly cited</a:t>
            </a:r>
          </a:p>
        </p:txBody>
      </p:sp>
      <p:sp>
        <p:nvSpPr>
          <p:cNvPr id="4" name="Slide Number Placeholder 3"/>
          <p:cNvSpPr>
            <a:spLocks noGrp="1"/>
          </p:cNvSpPr>
          <p:nvPr>
            <p:ph type="sldNum" sz="quarter" idx="5"/>
          </p:nvPr>
        </p:nvSpPr>
        <p:spPr/>
        <p:txBody>
          <a:bodyPr/>
          <a:lstStyle/>
          <a:p>
            <a:fld id="{7A16A96B-9D6B-4709-A608-998593A7FB51}" type="slidenum">
              <a:rPr lang="en-GB" smtClean="0"/>
              <a:t>17</a:t>
            </a:fld>
            <a:endParaRPr lang="en-GB"/>
          </a:p>
        </p:txBody>
      </p:sp>
    </p:spTree>
    <p:extLst>
      <p:ext uri="{BB962C8B-B14F-4D97-AF65-F5344CB8AC3E}">
        <p14:creationId xmlns:p14="http://schemas.microsoft.com/office/powerpoint/2010/main" val="3318256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 posts just re-iterated/summarised the content, did not review</a:t>
            </a:r>
          </a:p>
          <a:p>
            <a:r>
              <a:rPr lang="en-GB" dirty="0"/>
              <a:t>Some resources were not very relevant and/or had not aged well</a:t>
            </a:r>
          </a:p>
        </p:txBody>
      </p:sp>
      <p:sp>
        <p:nvSpPr>
          <p:cNvPr id="4" name="Slide Number Placeholder 3"/>
          <p:cNvSpPr>
            <a:spLocks noGrp="1"/>
          </p:cNvSpPr>
          <p:nvPr>
            <p:ph type="sldNum" sz="quarter" idx="5"/>
          </p:nvPr>
        </p:nvSpPr>
        <p:spPr/>
        <p:txBody>
          <a:bodyPr/>
          <a:lstStyle/>
          <a:p>
            <a:fld id="{7A16A96B-9D6B-4709-A608-998593A7FB51}" type="slidenum">
              <a:rPr lang="en-GB" smtClean="0"/>
              <a:t>18</a:t>
            </a:fld>
            <a:endParaRPr lang="en-GB"/>
          </a:p>
        </p:txBody>
      </p:sp>
    </p:spTree>
    <p:extLst>
      <p:ext uri="{BB962C8B-B14F-4D97-AF65-F5344CB8AC3E}">
        <p14:creationId xmlns:p14="http://schemas.microsoft.com/office/powerpoint/2010/main" val="1380190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Interactivity (work of </a:t>
            </a:r>
            <a:r>
              <a:rPr lang="en-GB" dirty="0" err="1"/>
              <a:t>Sheizaf</a:t>
            </a:r>
            <a:r>
              <a:rPr lang="en-GB" dirty="0"/>
              <a:t> </a:t>
            </a:r>
            <a:r>
              <a:rPr lang="en-GB" dirty="0" err="1"/>
              <a:t>Rafaeli</a:t>
            </a:r>
            <a:r>
              <a:rPr lang="en-GB" dirty="0"/>
              <a:t> and colleagues at Haifa University)</a:t>
            </a:r>
          </a:p>
        </p:txBody>
      </p:sp>
      <p:sp>
        <p:nvSpPr>
          <p:cNvPr id="4" name="Slide Number Placeholder 3"/>
          <p:cNvSpPr>
            <a:spLocks noGrp="1"/>
          </p:cNvSpPr>
          <p:nvPr>
            <p:ph type="sldNum" sz="quarter" idx="5"/>
          </p:nvPr>
        </p:nvSpPr>
        <p:spPr/>
        <p:txBody>
          <a:bodyPr/>
          <a:lstStyle/>
          <a:p>
            <a:fld id="{7A16A96B-9D6B-4709-A608-998593A7FB51}" type="slidenum">
              <a:rPr lang="en-GB" smtClean="0"/>
              <a:t>20</a:t>
            </a:fld>
            <a:endParaRPr lang="en-GB"/>
          </a:p>
        </p:txBody>
      </p:sp>
    </p:spTree>
    <p:extLst>
      <p:ext uri="{BB962C8B-B14F-4D97-AF65-F5344CB8AC3E}">
        <p14:creationId xmlns:p14="http://schemas.microsoft.com/office/powerpoint/2010/main" val="28125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Poor review of good source, </a:t>
            </a:r>
            <a:r>
              <a:rPr lang="en-GB" dirty="0" err="1"/>
              <a:t>eg</a:t>
            </a:r>
            <a:r>
              <a:rPr lang="en-GB" dirty="0"/>
              <a:t> just restating the contents</a:t>
            </a:r>
          </a:p>
          <a:p>
            <a:r>
              <a:rPr lang="en-GB" dirty="0"/>
              <a:t>Our students were encourage to read feedback on all posts, but many did not – require this?</a:t>
            </a:r>
          </a:p>
        </p:txBody>
      </p:sp>
      <p:sp>
        <p:nvSpPr>
          <p:cNvPr id="4" name="Slide Number Placeholder 3"/>
          <p:cNvSpPr>
            <a:spLocks noGrp="1"/>
          </p:cNvSpPr>
          <p:nvPr>
            <p:ph type="sldNum" sz="quarter" idx="5"/>
          </p:nvPr>
        </p:nvSpPr>
        <p:spPr/>
        <p:txBody>
          <a:bodyPr/>
          <a:lstStyle/>
          <a:p>
            <a:fld id="{7A16A96B-9D6B-4709-A608-998593A7FB51}" type="slidenum">
              <a:rPr lang="en-GB" smtClean="0"/>
              <a:t>25</a:t>
            </a:fld>
            <a:endParaRPr lang="en-GB"/>
          </a:p>
        </p:txBody>
      </p:sp>
    </p:spTree>
    <p:extLst>
      <p:ext uri="{BB962C8B-B14F-4D97-AF65-F5344CB8AC3E}">
        <p14:creationId xmlns:p14="http://schemas.microsoft.com/office/powerpoint/2010/main" val="830428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84970-55B3-4C4F-AD52-0CB8128DF6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8C5C979-A981-496A-8E38-D59378E37D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CD17C48-C59A-4FB4-8914-76FED0D4167B}"/>
              </a:ext>
            </a:extLst>
          </p:cNvPr>
          <p:cNvSpPr>
            <a:spLocks noGrp="1"/>
          </p:cNvSpPr>
          <p:nvPr>
            <p:ph type="dt" sz="half" idx="10"/>
          </p:nvPr>
        </p:nvSpPr>
        <p:spPr/>
        <p:txBody>
          <a:bodyPr/>
          <a:lstStyle/>
          <a:p>
            <a:fld id="{95F19AD9-3A22-48E4-AEDA-E43D802979F9}" type="datetimeFigureOut">
              <a:rPr lang="en-GB" smtClean="0"/>
              <a:t>25/06/2021</a:t>
            </a:fld>
            <a:endParaRPr lang="en-GB"/>
          </a:p>
        </p:txBody>
      </p:sp>
      <p:sp>
        <p:nvSpPr>
          <p:cNvPr id="5" name="Footer Placeholder 4">
            <a:extLst>
              <a:ext uri="{FF2B5EF4-FFF2-40B4-BE49-F238E27FC236}">
                <a16:creationId xmlns:a16="http://schemas.microsoft.com/office/drawing/2014/main" id="{6D266D87-8BE8-44B5-A753-5BEA2EC998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8A8CF2-136E-4D8E-AD48-6996148924FC}"/>
              </a:ext>
            </a:extLst>
          </p:cNvPr>
          <p:cNvSpPr>
            <a:spLocks noGrp="1"/>
          </p:cNvSpPr>
          <p:nvPr>
            <p:ph type="sldNum" sz="quarter" idx="12"/>
          </p:nvPr>
        </p:nvSpPr>
        <p:spPr/>
        <p:txBody>
          <a:bodyPr/>
          <a:lstStyle/>
          <a:p>
            <a:fld id="{8E2E4B4A-DBB3-487E-A40E-F11D8AD78AC4}" type="slidenum">
              <a:rPr lang="en-GB" smtClean="0"/>
              <a:t>‹#›</a:t>
            </a:fld>
            <a:endParaRPr lang="en-GB"/>
          </a:p>
        </p:txBody>
      </p:sp>
    </p:spTree>
    <p:extLst>
      <p:ext uri="{BB962C8B-B14F-4D97-AF65-F5344CB8AC3E}">
        <p14:creationId xmlns:p14="http://schemas.microsoft.com/office/powerpoint/2010/main" val="3022994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49CA7-9449-43CD-B53F-485E8B7FC8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8F6412C-84E0-447A-A2CD-FA174059D6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CA317C-1187-4C42-867D-A78BD54F5716}"/>
              </a:ext>
            </a:extLst>
          </p:cNvPr>
          <p:cNvSpPr>
            <a:spLocks noGrp="1"/>
          </p:cNvSpPr>
          <p:nvPr>
            <p:ph type="dt" sz="half" idx="10"/>
          </p:nvPr>
        </p:nvSpPr>
        <p:spPr/>
        <p:txBody>
          <a:bodyPr/>
          <a:lstStyle/>
          <a:p>
            <a:fld id="{95F19AD9-3A22-48E4-AEDA-E43D802979F9}" type="datetimeFigureOut">
              <a:rPr lang="en-GB" smtClean="0"/>
              <a:t>25/06/2021</a:t>
            </a:fld>
            <a:endParaRPr lang="en-GB"/>
          </a:p>
        </p:txBody>
      </p:sp>
      <p:sp>
        <p:nvSpPr>
          <p:cNvPr id="5" name="Footer Placeholder 4">
            <a:extLst>
              <a:ext uri="{FF2B5EF4-FFF2-40B4-BE49-F238E27FC236}">
                <a16:creationId xmlns:a16="http://schemas.microsoft.com/office/drawing/2014/main" id="{6A8E32F3-36D3-4116-AC8E-B4E8EEBD0B8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2D06DC-9264-4188-B9CA-64EAE28A7F3E}"/>
              </a:ext>
            </a:extLst>
          </p:cNvPr>
          <p:cNvSpPr>
            <a:spLocks noGrp="1"/>
          </p:cNvSpPr>
          <p:nvPr>
            <p:ph type="sldNum" sz="quarter" idx="12"/>
          </p:nvPr>
        </p:nvSpPr>
        <p:spPr/>
        <p:txBody>
          <a:bodyPr/>
          <a:lstStyle/>
          <a:p>
            <a:fld id="{8E2E4B4A-DBB3-487E-A40E-F11D8AD78AC4}" type="slidenum">
              <a:rPr lang="en-GB" smtClean="0"/>
              <a:t>‹#›</a:t>
            </a:fld>
            <a:endParaRPr lang="en-GB"/>
          </a:p>
        </p:txBody>
      </p:sp>
    </p:spTree>
    <p:extLst>
      <p:ext uri="{BB962C8B-B14F-4D97-AF65-F5344CB8AC3E}">
        <p14:creationId xmlns:p14="http://schemas.microsoft.com/office/powerpoint/2010/main" val="2391293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F20F4-68FE-4E5A-A8A5-F4950A7CC4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1977DD0-7DBC-4258-846B-14F5D3E6E0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DC9AD1-F460-4436-B98B-F60C036C30E2}"/>
              </a:ext>
            </a:extLst>
          </p:cNvPr>
          <p:cNvSpPr>
            <a:spLocks noGrp="1"/>
          </p:cNvSpPr>
          <p:nvPr>
            <p:ph type="dt" sz="half" idx="10"/>
          </p:nvPr>
        </p:nvSpPr>
        <p:spPr/>
        <p:txBody>
          <a:bodyPr/>
          <a:lstStyle/>
          <a:p>
            <a:fld id="{95F19AD9-3A22-48E4-AEDA-E43D802979F9}" type="datetimeFigureOut">
              <a:rPr lang="en-GB" smtClean="0"/>
              <a:t>25/06/2021</a:t>
            </a:fld>
            <a:endParaRPr lang="en-GB"/>
          </a:p>
        </p:txBody>
      </p:sp>
      <p:sp>
        <p:nvSpPr>
          <p:cNvPr id="5" name="Footer Placeholder 4">
            <a:extLst>
              <a:ext uri="{FF2B5EF4-FFF2-40B4-BE49-F238E27FC236}">
                <a16:creationId xmlns:a16="http://schemas.microsoft.com/office/drawing/2014/main" id="{FD10F3EA-B37A-443B-BF18-B1FD215DB6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65CA31-2D4D-44D5-B664-85A219D5252F}"/>
              </a:ext>
            </a:extLst>
          </p:cNvPr>
          <p:cNvSpPr>
            <a:spLocks noGrp="1"/>
          </p:cNvSpPr>
          <p:nvPr>
            <p:ph type="sldNum" sz="quarter" idx="12"/>
          </p:nvPr>
        </p:nvSpPr>
        <p:spPr/>
        <p:txBody>
          <a:bodyPr/>
          <a:lstStyle/>
          <a:p>
            <a:fld id="{8E2E4B4A-DBB3-487E-A40E-F11D8AD78AC4}" type="slidenum">
              <a:rPr lang="en-GB" smtClean="0"/>
              <a:t>‹#›</a:t>
            </a:fld>
            <a:endParaRPr lang="en-GB"/>
          </a:p>
        </p:txBody>
      </p:sp>
    </p:spTree>
    <p:extLst>
      <p:ext uri="{BB962C8B-B14F-4D97-AF65-F5344CB8AC3E}">
        <p14:creationId xmlns:p14="http://schemas.microsoft.com/office/powerpoint/2010/main" val="3478764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4D467-A335-4A52-B160-A7A967147D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2BA47B-939D-474E-A3F4-FDE45C6803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32BCE2-FBCC-4330-B33F-7719CC0E01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3BEB919-AB82-4F1C-8B5A-507C0C5C4ACA}"/>
              </a:ext>
            </a:extLst>
          </p:cNvPr>
          <p:cNvSpPr>
            <a:spLocks noGrp="1"/>
          </p:cNvSpPr>
          <p:nvPr>
            <p:ph type="dt" sz="half" idx="10"/>
          </p:nvPr>
        </p:nvSpPr>
        <p:spPr/>
        <p:txBody>
          <a:bodyPr/>
          <a:lstStyle/>
          <a:p>
            <a:fld id="{95F19AD9-3A22-48E4-AEDA-E43D802979F9}" type="datetimeFigureOut">
              <a:rPr lang="en-GB" smtClean="0"/>
              <a:t>25/06/2021</a:t>
            </a:fld>
            <a:endParaRPr lang="en-GB"/>
          </a:p>
        </p:txBody>
      </p:sp>
      <p:sp>
        <p:nvSpPr>
          <p:cNvPr id="6" name="Footer Placeholder 5">
            <a:extLst>
              <a:ext uri="{FF2B5EF4-FFF2-40B4-BE49-F238E27FC236}">
                <a16:creationId xmlns:a16="http://schemas.microsoft.com/office/drawing/2014/main" id="{B5185B00-CB31-4EB5-94DB-C61BB4398C8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B0D5A7-B9DB-4EA2-8899-4E7ED998B972}"/>
              </a:ext>
            </a:extLst>
          </p:cNvPr>
          <p:cNvSpPr>
            <a:spLocks noGrp="1"/>
          </p:cNvSpPr>
          <p:nvPr>
            <p:ph type="sldNum" sz="quarter" idx="12"/>
          </p:nvPr>
        </p:nvSpPr>
        <p:spPr/>
        <p:txBody>
          <a:bodyPr/>
          <a:lstStyle/>
          <a:p>
            <a:fld id="{8E2E4B4A-DBB3-487E-A40E-F11D8AD78AC4}" type="slidenum">
              <a:rPr lang="en-GB" smtClean="0"/>
              <a:t>‹#›</a:t>
            </a:fld>
            <a:endParaRPr lang="en-GB"/>
          </a:p>
        </p:txBody>
      </p:sp>
    </p:spTree>
    <p:extLst>
      <p:ext uri="{BB962C8B-B14F-4D97-AF65-F5344CB8AC3E}">
        <p14:creationId xmlns:p14="http://schemas.microsoft.com/office/powerpoint/2010/main" val="4042488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8A8BD-4AE9-4798-89EC-BC7DAFB8C59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6037F5-D083-4A10-A06F-499B443963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B665FD-A24A-4550-887A-1D197B0BBD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4B953A1-6A62-46B4-939A-0CE404824D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81E012-CACD-457D-8A33-95790F3AE2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72CB286-C2B1-470A-8289-18F71FDE3C42}"/>
              </a:ext>
            </a:extLst>
          </p:cNvPr>
          <p:cNvSpPr>
            <a:spLocks noGrp="1"/>
          </p:cNvSpPr>
          <p:nvPr>
            <p:ph type="dt" sz="half" idx="10"/>
          </p:nvPr>
        </p:nvSpPr>
        <p:spPr/>
        <p:txBody>
          <a:bodyPr/>
          <a:lstStyle/>
          <a:p>
            <a:fld id="{95F19AD9-3A22-48E4-AEDA-E43D802979F9}" type="datetimeFigureOut">
              <a:rPr lang="en-GB" smtClean="0"/>
              <a:t>25/06/2021</a:t>
            </a:fld>
            <a:endParaRPr lang="en-GB"/>
          </a:p>
        </p:txBody>
      </p:sp>
      <p:sp>
        <p:nvSpPr>
          <p:cNvPr id="8" name="Footer Placeholder 7">
            <a:extLst>
              <a:ext uri="{FF2B5EF4-FFF2-40B4-BE49-F238E27FC236}">
                <a16:creationId xmlns:a16="http://schemas.microsoft.com/office/drawing/2014/main" id="{4F43C857-ED18-45BC-A3E7-FB6F81102D4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DE5DB1E-DD31-4C71-81BE-CC914B47FB7F}"/>
              </a:ext>
            </a:extLst>
          </p:cNvPr>
          <p:cNvSpPr>
            <a:spLocks noGrp="1"/>
          </p:cNvSpPr>
          <p:nvPr>
            <p:ph type="sldNum" sz="quarter" idx="12"/>
          </p:nvPr>
        </p:nvSpPr>
        <p:spPr/>
        <p:txBody>
          <a:bodyPr/>
          <a:lstStyle/>
          <a:p>
            <a:fld id="{8E2E4B4A-DBB3-487E-A40E-F11D8AD78AC4}" type="slidenum">
              <a:rPr lang="en-GB" smtClean="0"/>
              <a:t>‹#›</a:t>
            </a:fld>
            <a:endParaRPr lang="en-GB"/>
          </a:p>
        </p:txBody>
      </p:sp>
    </p:spTree>
    <p:extLst>
      <p:ext uri="{BB962C8B-B14F-4D97-AF65-F5344CB8AC3E}">
        <p14:creationId xmlns:p14="http://schemas.microsoft.com/office/powerpoint/2010/main" val="536939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C0238-9F95-4246-AF51-99FB5F3426E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F1F1766-E990-4577-8D4E-DAF1CB1E30C9}"/>
              </a:ext>
            </a:extLst>
          </p:cNvPr>
          <p:cNvSpPr>
            <a:spLocks noGrp="1"/>
          </p:cNvSpPr>
          <p:nvPr>
            <p:ph type="dt" sz="half" idx="10"/>
          </p:nvPr>
        </p:nvSpPr>
        <p:spPr/>
        <p:txBody>
          <a:bodyPr/>
          <a:lstStyle/>
          <a:p>
            <a:fld id="{95F19AD9-3A22-48E4-AEDA-E43D802979F9}" type="datetimeFigureOut">
              <a:rPr lang="en-GB" smtClean="0"/>
              <a:t>25/06/2021</a:t>
            </a:fld>
            <a:endParaRPr lang="en-GB"/>
          </a:p>
        </p:txBody>
      </p:sp>
      <p:sp>
        <p:nvSpPr>
          <p:cNvPr id="4" name="Footer Placeholder 3">
            <a:extLst>
              <a:ext uri="{FF2B5EF4-FFF2-40B4-BE49-F238E27FC236}">
                <a16:creationId xmlns:a16="http://schemas.microsoft.com/office/drawing/2014/main" id="{C01D7017-4FB1-458D-82C7-28E725932D3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4B32271-612E-4762-BD0D-B297A1053D8F}"/>
              </a:ext>
            </a:extLst>
          </p:cNvPr>
          <p:cNvSpPr>
            <a:spLocks noGrp="1"/>
          </p:cNvSpPr>
          <p:nvPr>
            <p:ph type="sldNum" sz="quarter" idx="12"/>
          </p:nvPr>
        </p:nvSpPr>
        <p:spPr/>
        <p:txBody>
          <a:bodyPr/>
          <a:lstStyle/>
          <a:p>
            <a:fld id="{8E2E4B4A-DBB3-487E-A40E-F11D8AD78AC4}" type="slidenum">
              <a:rPr lang="en-GB" smtClean="0"/>
              <a:t>‹#›</a:t>
            </a:fld>
            <a:endParaRPr lang="en-GB"/>
          </a:p>
        </p:txBody>
      </p:sp>
    </p:spTree>
    <p:extLst>
      <p:ext uri="{BB962C8B-B14F-4D97-AF65-F5344CB8AC3E}">
        <p14:creationId xmlns:p14="http://schemas.microsoft.com/office/powerpoint/2010/main" val="2251221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71A8FE-2241-4A80-B347-8FDB2E30A981}"/>
              </a:ext>
            </a:extLst>
          </p:cNvPr>
          <p:cNvSpPr>
            <a:spLocks noGrp="1"/>
          </p:cNvSpPr>
          <p:nvPr>
            <p:ph type="dt" sz="half" idx="10"/>
          </p:nvPr>
        </p:nvSpPr>
        <p:spPr/>
        <p:txBody>
          <a:bodyPr/>
          <a:lstStyle/>
          <a:p>
            <a:fld id="{95F19AD9-3A22-48E4-AEDA-E43D802979F9}" type="datetimeFigureOut">
              <a:rPr lang="en-GB" smtClean="0"/>
              <a:t>25/06/2021</a:t>
            </a:fld>
            <a:endParaRPr lang="en-GB"/>
          </a:p>
        </p:txBody>
      </p:sp>
      <p:sp>
        <p:nvSpPr>
          <p:cNvPr id="3" name="Footer Placeholder 2">
            <a:extLst>
              <a:ext uri="{FF2B5EF4-FFF2-40B4-BE49-F238E27FC236}">
                <a16:creationId xmlns:a16="http://schemas.microsoft.com/office/drawing/2014/main" id="{1BC5D6CF-6785-48F1-8044-85F047E1AA8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66AF235-0EE2-4871-AF89-008B8E23F84F}"/>
              </a:ext>
            </a:extLst>
          </p:cNvPr>
          <p:cNvSpPr>
            <a:spLocks noGrp="1"/>
          </p:cNvSpPr>
          <p:nvPr>
            <p:ph type="sldNum" sz="quarter" idx="12"/>
          </p:nvPr>
        </p:nvSpPr>
        <p:spPr/>
        <p:txBody>
          <a:bodyPr/>
          <a:lstStyle/>
          <a:p>
            <a:fld id="{8E2E4B4A-DBB3-487E-A40E-F11D8AD78AC4}" type="slidenum">
              <a:rPr lang="en-GB" smtClean="0"/>
              <a:t>‹#›</a:t>
            </a:fld>
            <a:endParaRPr lang="en-GB"/>
          </a:p>
        </p:txBody>
      </p:sp>
    </p:spTree>
    <p:extLst>
      <p:ext uri="{BB962C8B-B14F-4D97-AF65-F5344CB8AC3E}">
        <p14:creationId xmlns:p14="http://schemas.microsoft.com/office/powerpoint/2010/main" val="1674271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AE5AA-537E-41DC-B0D7-3A2FEEE0BC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632885F-834A-4B25-9BD0-185D434AC8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AA1D353-2DAF-4EBD-9065-EC6E8AE2B3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18B9F4-55AD-4362-8C22-9BE505C8225F}"/>
              </a:ext>
            </a:extLst>
          </p:cNvPr>
          <p:cNvSpPr>
            <a:spLocks noGrp="1"/>
          </p:cNvSpPr>
          <p:nvPr>
            <p:ph type="dt" sz="half" idx="10"/>
          </p:nvPr>
        </p:nvSpPr>
        <p:spPr/>
        <p:txBody>
          <a:bodyPr/>
          <a:lstStyle/>
          <a:p>
            <a:fld id="{95F19AD9-3A22-48E4-AEDA-E43D802979F9}" type="datetimeFigureOut">
              <a:rPr lang="en-GB" smtClean="0"/>
              <a:t>25/06/2021</a:t>
            </a:fld>
            <a:endParaRPr lang="en-GB"/>
          </a:p>
        </p:txBody>
      </p:sp>
      <p:sp>
        <p:nvSpPr>
          <p:cNvPr id="6" name="Footer Placeholder 5">
            <a:extLst>
              <a:ext uri="{FF2B5EF4-FFF2-40B4-BE49-F238E27FC236}">
                <a16:creationId xmlns:a16="http://schemas.microsoft.com/office/drawing/2014/main" id="{62CC5AB1-C18B-4CEF-A1DA-BEF8B6FAE7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C369BB9-1910-4E7F-B83D-0E76FF26C450}"/>
              </a:ext>
            </a:extLst>
          </p:cNvPr>
          <p:cNvSpPr>
            <a:spLocks noGrp="1"/>
          </p:cNvSpPr>
          <p:nvPr>
            <p:ph type="sldNum" sz="quarter" idx="12"/>
          </p:nvPr>
        </p:nvSpPr>
        <p:spPr/>
        <p:txBody>
          <a:bodyPr/>
          <a:lstStyle/>
          <a:p>
            <a:fld id="{8E2E4B4A-DBB3-487E-A40E-F11D8AD78AC4}" type="slidenum">
              <a:rPr lang="en-GB" smtClean="0"/>
              <a:t>‹#›</a:t>
            </a:fld>
            <a:endParaRPr lang="en-GB"/>
          </a:p>
        </p:txBody>
      </p:sp>
    </p:spTree>
    <p:extLst>
      <p:ext uri="{BB962C8B-B14F-4D97-AF65-F5344CB8AC3E}">
        <p14:creationId xmlns:p14="http://schemas.microsoft.com/office/powerpoint/2010/main" val="2226474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604FC-8E23-4D73-A70F-9E5DF2B437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83F71A4-E3FB-4F6A-81E4-893294B4B0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0589BFB-A4FA-45C2-A14D-5DA30BE4D5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83A557-F308-48A2-91D3-33AAA66A6A02}"/>
              </a:ext>
            </a:extLst>
          </p:cNvPr>
          <p:cNvSpPr>
            <a:spLocks noGrp="1"/>
          </p:cNvSpPr>
          <p:nvPr>
            <p:ph type="dt" sz="half" idx="10"/>
          </p:nvPr>
        </p:nvSpPr>
        <p:spPr/>
        <p:txBody>
          <a:bodyPr/>
          <a:lstStyle/>
          <a:p>
            <a:fld id="{95F19AD9-3A22-48E4-AEDA-E43D802979F9}" type="datetimeFigureOut">
              <a:rPr lang="en-GB" smtClean="0"/>
              <a:t>25/06/2021</a:t>
            </a:fld>
            <a:endParaRPr lang="en-GB"/>
          </a:p>
        </p:txBody>
      </p:sp>
      <p:sp>
        <p:nvSpPr>
          <p:cNvPr id="6" name="Footer Placeholder 5">
            <a:extLst>
              <a:ext uri="{FF2B5EF4-FFF2-40B4-BE49-F238E27FC236}">
                <a16:creationId xmlns:a16="http://schemas.microsoft.com/office/drawing/2014/main" id="{7635D799-12A4-4FDA-A58F-F8EC5E8DA9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BC9F73-84A8-47B3-9113-5DFBB6E5CE62}"/>
              </a:ext>
            </a:extLst>
          </p:cNvPr>
          <p:cNvSpPr>
            <a:spLocks noGrp="1"/>
          </p:cNvSpPr>
          <p:nvPr>
            <p:ph type="sldNum" sz="quarter" idx="12"/>
          </p:nvPr>
        </p:nvSpPr>
        <p:spPr/>
        <p:txBody>
          <a:bodyPr/>
          <a:lstStyle/>
          <a:p>
            <a:fld id="{8E2E4B4A-DBB3-487E-A40E-F11D8AD78AC4}" type="slidenum">
              <a:rPr lang="en-GB" smtClean="0"/>
              <a:t>‹#›</a:t>
            </a:fld>
            <a:endParaRPr lang="en-GB"/>
          </a:p>
        </p:txBody>
      </p:sp>
    </p:spTree>
    <p:extLst>
      <p:ext uri="{BB962C8B-B14F-4D97-AF65-F5344CB8AC3E}">
        <p14:creationId xmlns:p14="http://schemas.microsoft.com/office/powerpoint/2010/main" val="1915980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F7684-C17E-4AEB-91C9-03CC6758EB7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A58BC47-8895-4BAB-9818-F485C4749F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2F3BE8-559A-49D2-A939-4A6F89BC2BA4}"/>
              </a:ext>
            </a:extLst>
          </p:cNvPr>
          <p:cNvSpPr>
            <a:spLocks noGrp="1"/>
          </p:cNvSpPr>
          <p:nvPr>
            <p:ph type="dt" sz="half" idx="10"/>
          </p:nvPr>
        </p:nvSpPr>
        <p:spPr/>
        <p:txBody>
          <a:bodyPr/>
          <a:lstStyle/>
          <a:p>
            <a:fld id="{95F19AD9-3A22-48E4-AEDA-E43D802979F9}" type="datetimeFigureOut">
              <a:rPr lang="en-GB" smtClean="0"/>
              <a:t>25/06/2021</a:t>
            </a:fld>
            <a:endParaRPr lang="en-GB"/>
          </a:p>
        </p:txBody>
      </p:sp>
      <p:sp>
        <p:nvSpPr>
          <p:cNvPr id="5" name="Footer Placeholder 4">
            <a:extLst>
              <a:ext uri="{FF2B5EF4-FFF2-40B4-BE49-F238E27FC236}">
                <a16:creationId xmlns:a16="http://schemas.microsoft.com/office/drawing/2014/main" id="{CA01E46B-0B49-4F6F-A4EE-4C207FC323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3089DC-D73D-4337-92C0-EAD3437D803A}"/>
              </a:ext>
            </a:extLst>
          </p:cNvPr>
          <p:cNvSpPr>
            <a:spLocks noGrp="1"/>
          </p:cNvSpPr>
          <p:nvPr>
            <p:ph type="sldNum" sz="quarter" idx="12"/>
          </p:nvPr>
        </p:nvSpPr>
        <p:spPr/>
        <p:txBody>
          <a:bodyPr/>
          <a:lstStyle/>
          <a:p>
            <a:fld id="{8E2E4B4A-DBB3-487E-A40E-F11D8AD78AC4}" type="slidenum">
              <a:rPr lang="en-GB" smtClean="0"/>
              <a:t>‹#›</a:t>
            </a:fld>
            <a:endParaRPr lang="en-GB"/>
          </a:p>
        </p:txBody>
      </p:sp>
    </p:spTree>
    <p:extLst>
      <p:ext uri="{BB962C8B-B14F-4D97-AF65-F5344CB8AC3E}">
        <p14:creationId xmlns:p14="http://schemas.microsoft.com/office/powerpoint/2010/main" val="1347599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309CE6-4787-4503-B9F3-28206D127C1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169E37-9424-49A6-80CB-A2385D31A6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DA8D7C7-0F28-4F68-A6DF-E93FB9D01D62}"/>
              </a:ext>
            </a:extLst>
          </p:cNvPr>
          <p:cNvSpPr>
            <a:spLocks noGrp="1"/>
          </p:cNvSpPr>
          <p:nvPr>
            <p:ph type="dt" sz="half" idx="10"/>
          </p:nvPr>
        </p:nvSpPr>
        <p:spPr/>
        <p:txBody>
          <a:bodyPr/>
          <a:lstStyle/>
          <a:p>
            <a:fld id="{95F19AD9-3A22-48E4-AEDA-E43D802979F9}" type="datetimeFigureOut">
              <a:rPr lang="en-GB" smtClean="0"/>
              <a:t>25/06/2021</a:t>
            </a:fld>
            <a:endParaRPr lang="en-GB"/>
          </a:p>
        </p:txBody>
      </p:sp>
      <p:sp>
        <p:nvSpPr>
          <p:cNvPr id="5" name="Footer Placeholder 4">
            <a:extLst>
              <a:ext uri="{FF2B5EF4-FFF2-40B4-BE49-F238E27FC236}">
                <a16:creationId xmlns:a16="http://schemas.microsoft.com/office/drawing/2014/main" id="{FECBF9CF-377E-4F1E-A2C6-E34819598B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09219E-00DD-4E6E-A4D0-8491181AAB82}"/>
              </a:ext>
            </a:extLst>
          </p:cNvPr>
          <p:cNvSpPr>
            <a:spLocks noGrp="1"/>
          </p:cNvSpPr>
          <p:nvPr>
            <p:ph type="sldNum" sz="quarter" idx="12"/>
          </p:nvPr>
        </p:nvSpPr>
        <p:spPr/>
        <p:txBody>
          <a:bodyPr/>
          <a:lstStyle/>
          <a:p>
            <a:fld id="{8E2E4B4A-DBB3-487E-A40E-F11D8AD78AC4}" type="slidenum">
              <a:rPr lang="en-GB" smtClean="0"/>
              <a:t>‹#›</a:t>
            </a:fld>
            <a:endParaRPr lang="en-GB"/>
          </a:p>
        </p:txBody>
      </p:sp>
    </p:spTree>
    <p:extLst>
      <p:ext uri="{BB962C8B-B14F-4D97-AF65-F5344CB8AC3E}">
        <p14:creationId xmlns:p14="http://schemas.microsoft.com/office/powerpoint/2010/main" val="399747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DB62E2-F333-4A48-B707-60C2E7476F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ACCEAB-740C-43A2-9043-B3A83053D3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CC9E59-44E8-4736-9E7E-9246EEAF58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F19AD9-3A22-48E4-AEDA-E43D802979F9}" type="datetimeFigureOut">
              <a:rPr lang="en-GB" smtClean="0"/>
              <a:t>25/06/2021</a:t>
            </a:fld>
            <a:endParaRPr lang="en-GB"/>
          </a:p>
        </p:txBody>
      </p:sp>
      <p:sp>
        <p:nvSpPr>
          <p:cNvPr id="5" name="Footer Placeholder 4">
            <a:extLst>
              <a:ext uri="{FF2B5EF4-FFF2-40B4-BE49-F238E27FC236}">
                <a16:creationId xmlns:a16="http://schemas.microsoft.com/office/drawing/2014/main" id="{D9669E48-7AFE-4088-BB0A-907DC51AC4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92F2A3D-01C6-4B19-8334-1B36FCD518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2E4B4A-DBB3-487E-A40E-F11D8AD78AC4}" type="slidenum">
              <a:rPr lang="en-GB" smtClean="0"/>
              <a:t>‹#›</a:t>
            </a:fld>
            <a:endParaRPr lang="en-GB"/>
          </a:p>
        </p:txBody>
      </p:sp>
    </p:spTree>
    <p:extLst>
      <p:ext uri="{BB962C8B-B14F-4D97-AF65-F5344CB8AC3E}">
        <p14:creationId xmlns:p14="http://schemas.microsoft.com/office/powerpoint/2010/main" val="116537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051" name="Text Box 2"/>
          <p:cNvSpPr txBox="1">
            <a:spLocks noChangeArrowheads="1"/>
          </p:cNvSpPr>
          <p:nvPr/>
        </p:nvSpPr>
        <p:spPr bwMode="auto">
          <a:xfrm>
            <a:off x="263352" y="925812"/>
            <a:ext cx="11410488" cy="1941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spcBef>
                <a:spcPts val="8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charset="0"/>
                <a:ea typeface="ＭＳ Ｐゴシック" pitchFamily="1" charset="-128"/>
              </a:defRPr>
            </a:lvl1pPr>
            <a:lvl2pPr eaLnBrk="0" hangingPunct="0">
              <a:spcBef>
                <a:spcPts val="7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ea typeface="ＭＳ Ｐゴシック" pitchFamily="1" charset="-128"/>
              </a:defRPr>
            </a:lvl2pPr>
            <a:lvl3pPr eaLnBrk="0" hangingPunct="0">
              <a:spcBef>
                <a:spcPts val="6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pitchFamily="1" charset="-128"/>
              </a:defRPr>
            </a:lvl3pPr>
            <a:lvl4pPr eaLnBrk="0" hangingPunct="0">
              <a:spcBef>
                <a:spcPts val="5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4pPr>
            <a:lvl5pPr eaLnBrk="0" hangingPunct="0">
              <a:spcBef>
                <a:spcPts val="5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5pPr>
            <a:lvl6pPr marL="2514600" indent="-228600" defTabSz="449263" eaLnBrk="0" fontAlgn="base" hangingPunct="0">
              <a:spcBef>
                <a:spcPts val="500"/>
              </a:spcBef>
              <a:spcAft>
                <a:spcPct val="0"/>
              </a:spcAft>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6pPr>
            <a:lvl7pPr marL="2971800" indent="-228600" defTabSz="449263" eaLnBrk="0" fontAlgn="base" hangingPunct="0">
              <a:spcBef>
                <a:spcPts val="500"/>
              </a:spcBef>
              <a:spcAft>
                <a:spcPct val="0"/>
              </a:spcAft>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7pPr>
            <a:lvl8pPr marL="3429000" indent="-228600" defTabSz="449263" eaLnBrk="0" fontAlgn="base" hangingPunct="0">
              <a:spcBef>
                <a:spcPts val="500"/>
              </a:spcBef>
              <a:spcAft>
                <a:spcPct val="0"/>
              </a:spcAft>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8pPr>
            <a:lvl9pPr marL="3886200" indent="-228600" defTabSz="449263" eaLnBrk="0" fontAlgn="base" hangingPunct="0">
              <a:spcBef>
                <a:spcPts val="500"/>
              </a:spcBef>
              <a:spcAft>
                <a:spcPct val="0"/>
              </a:spcAft>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9pPr>
          </a:lstStyle>
          <a:p>
            <a:pPr eaLnBrk="1" hangingPunct="1">
              <a:spcBef>
                <a:spcPts val="2500"/>
              </a:spcBef>
              <a:buClrTx/>
              <a:buNone/>
            </a:pPr>
            <a:r>
              <a:rPr lang="en-GB" altLang="en-US" sz="4000" b="1" i="1" dirty="0">
                <a:solidFill>
                  <a:srgbClr val="A50832"/>
                </a:solidFill>
                <a:latin typeface="Tahoma" panose="020B0604030504040204" pitchFamily="34" charset="0"/>
                <a:ea typeface="Tahoma" panose="020B0604030504040204" pitchFamily="34" charset="0"/>
                <a:cs typeface="Tahoma" panose="020B0604030504040204" pitchFamily="34" charset="0"/>
              </a:rPr>
              <a:t>”Discussion boards don’t work” </a:t>
            </a:r>
            <a:r>
              <a:rPr lang="en-GB" altLang="en-US" sz="4000" b="1" dirty="0">
                <a:solidFill>
                  <a:srgbClr val="A50832"/>
                </a:solidFill>
                <a:latin typeface="Tahoma" panose="020B0604030504040204" pitchFamily="34" charset="0"/>
                <a:ea typeface="Tahoma" panose="020B0604030504040204" pitchFamily="34" charset="0"/>
                <a:cs typeface="Tahoma" panose="020B0604030504040204" pitchFamily="34" charset="0"/>
              </a:rPr>
              <a:t>:</a:t>
            </a:r>
            <a:r>
              <a:rPr lang="en-GB" altLang="en-US" sz="4000" b="1" i="1" dirty="0">
                <a:solidFill>
                  <a:srgbClr val="A50832"/>
                </a:solidFill>
                <a:latin typeface="Tahoma" panose="020B0604030504040204" pitchFamily="34" charset="0"/>
                <a:ea typeface="Tahoma" panose="020B0604030504040204" pitchFamily="34" charset="0"/>
                <a:cs typeface="Tahoma" panose="020B0604030504040204" pitchFamily="34" charset="0"/>
              </a:rPr>
              <a:t> </a:t>
            </a:r>
            <a:br>
              <a:rPr lang="en-GB" altLang="en-US" sz="4000" b="1" i="1" dirty="0">
                <a:solidFill>
                  <a:srgbClr val="A50832"/>
                </a:solidFill>
                <a:latin typeface="Tahoma" panose="020B0604030504040204" pitchFamily="34" charset="0"/>
                <a:ea typeface="Tahoma" panose="020B0604030504040204" pitchFamily="34" charset="0"/>
                <a:cs typeface="Tahoma" panose="020B0604030504040204" pitchFamily="34" charset="0"/>
              </a:rPr>
            </a:br>
            <a:r>
              <a:rPr lang="en-GB" altLang="en-US" sz="4000" b="1" dirty="0">
                <a:solidFill>
                  <a:srgbClr val="A50832"/>
                </a:solidFill>
                <a:latin typeface="Tahoma" panose="020B0604030504040204" pitchFamily="34" charset="0"/>
                <a:ea typeface="Tahoma" panose="020B0604030504040204" pitchFamily="34" charset="0"/>
                <a:cs typeface="Tahoma" panose="020B0604030504040204" pitchFamily="34" charset="0"/>
              </a:rPr>
              <a:t>Evaluating use of a course blog for teaching Second Year Medical Biochemists</a:t>
            </a:r>
            <a:endParaRPr lang="en-US" altLang="en-US" sz="4000" b="1" dirty="0">
              <a:solidFill>
                <a:srgbClr val="A50832"/>
              </a:solidFill>
              <a:latin typeface="Tahoma" panose="020B0604030504040204" pitchFamily="34" charset="0"/>
              <a:ea typeface="Tahoma" panose="020B0604030504040204" pitchFamily="34" charset="0"/>
              <a:cs typeface="Tahoma" panose="020B0604030504040204" pitchFamily="34" charset="0"/>
            </a:endParaRPr>
          </a:p>
        </p:txBody>
      </p:sp>
      <p:sp>
        <p:nvSpPr>
          <p:cNvPr id="2052" name="Text Box 3"/>
          <p:cNvSpPr txBox="1">
            <a:spLocks noChangeArrowheads="1"/>
          </p:cNvSpPr>
          <p:nvPr/>
        </p:nvSpPr>
        <p:spPr bwMode="auto">
          <a:xfrm>
            <a:off x="263352" y="105919"/>
            <a:ext cx="9723928" cy="107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spcBef>
                <a:spcPts val="8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charset="0"/>
                <a:ea typeface="ＭＳ Ｐゴシック" pitchFamily="1" charset="-128"/>
              </a:defRPr>
            </a:lvl1pPr>
            <a:lvl2pPr eaLnBrk="0" hangingPunct="0">
              <a:spcBef>
                <a:spcPts val="7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ea typeface="ＭＳ Ｐゴシック" pitchFamily="1" charset="-128"/>
              </a:defRPr>
            </a:lvl2pPr>
            <a:lvl3pPr eaLnBrk="0" hangingPunct="0">
              <a:spcBef>
                <a:spcPts val="6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pitchFamily="1" charset="-128"/>
              </a:defRPr>
            </a:lvl3pPr>
            <a:lvl4pPr eaLnBrk="0" hangingPunct="0">
              <a:spcBef>
                <a:spcPts val="5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4pPr>
            <a:lvl5pPr eaLnBrk="0" hangingPunct="0">
              <a:spcBef>
                <a:spcPts val="5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5pPr>
            <a:lvl6pPr marL="2514600" indent="-228600" defTabSz="449263" eaLnBrk="0" fontAlgn="base" hangingPunct="0">
              <a:spcBef>
                <a:spcPts val="500"/>
              </a:spcBef>
              <a:spcAft>
                <a:spcPct val="0"/>
              </a:spcAft>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6pPr>
            <a:lvl7pPr marL="2971800" indent="-228600" defTabSz="449263" eaLnBrk="0" fontAlgn="base" hangingPunct="0">
              <a:spcBef>
                <a:spcPts val="500"/>
              </a:spcBef>
              <a:spcAft>
                <a:spcPct val="0"/>
              </a:spcAft>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7pPr>
            <a:lvl8pPr marL="3429000" indent="-228600" defTabSz="449263" eaLnBrk="0" fontAlgn="base" hangingPunct="0">
              <a:spcBef>
                <a:spcPts val="500"/>
              </a:spcBef>
              <a:spcAft>
                <a:spcPct val="0"/>
              </a:spcAft>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8pPr>
            <a:lvl9pPr marL="3886200" indent="-228600" defTabSz="449263" eaLnBrk="0" fontAlgn="base" hangingPunct="0">
              <a:spcBef>
                <a:spcPts val="500"/>
              </a:spcBef>
              <a:spcAft>
                <a:spcPct val="0"/>
              </a:spcAft>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9pPr>
          </a:lstStyle>
          <a:p>
            <a:pPr eaLnBrk="1" hangingPunct="1">
              <a:spcBef>
                <a:spcPts val="1750"/>
              </a:spcBef>
              <a:buClrTx/>
              <a:buNone/>
            </a:pPr>
            <a:r>
              <a:rPr lang="en-GB" altLang="en-US" b="1" dirty="0">
                <a:solidFill>
                  <a:srgbClr val="7B88AA"/>
                </a:solidFill>
                <a:latin typeface="Rockwell" panose="02060603020205020403" pitchFamily="18" charset="0"/>
              </a:rPr>
              <a:t>Horizons in STEM Higher Education</a:t>
            </a:r>
            <a:br>
              <a:rPr lang="en-GB" altLang="en-US" b="1" dirty="0">
                <a:solidFill>
                  <a:schemeClr val="tx1"/>
                </a:solidFill>
                <a:latin typeface="Rockwell" panose="02060603020205020403" pitchFamily="18" charset="0"/>
              </a:rPr>
            </a:br>
            <a:endParaRPr lang="en-GB" altLang="en-US" b="1" dirty="0">
              <a:solidFill>
                <a:schemeClr val="tx1"/>
              </a:solidFill>
              <a:latin typeface="Rockwell" panose="02060603020205020403" pitchFamily="18" charset="0"/>
            </a:endParaRPr>
          </a:p>
        </p:txBody>
      </p:sp>
      <p:sp>
        <p:nvSpPr>
          <p:cNvPr id="325" name="Text Box 1"/>
          <p:cNvSpPr txBox="1">
            <a:spLocks noChangeArrowheads="1"/>
          </p:cNvSpPr>
          <p:nvPr/>
        </p:nvSpPr>
        <p:spPr bwMode="auto">
          <a:xfrm>
            <a:off x="7713910" y="3306754"/>
            <a:ext cx="4279776" cy="2210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spcBef>
                <a:spcPts val="8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charset="0"/>
                <a:ea typeface="ＭＳ Ｐゴシック" pitchFamily="1" charset="-128"/>
              </a:defRPr>
            </a:lvl1pPr>
            <a:lvl2pPr eaLnBrk="0" hangingPunct="0">
              <a:spcBef>
                <a:spcPts val="7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ea typeface="ＭＳ Ｐゴシック" pitchFamily="1" charset="-128"/>
              </a:defRPr>
            </a:lvl2pPr>
            <a:lvl3pPr eaLnBrk="0" hangingPunct="0">
              <a:spcBef>
                <a:spcPts val="6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ea typeface="ＭＳ Ｐゴシック" pitchFamily="1" charset="-128"/>
              </a:defRPr>
            </a:lvl3pPr>
            <a:lvl4pPr eaLnBrk="0" hangingPunct="0">
              <a:spcBef>
                <a:spcPts val="5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4pPr>
            <a:lvl5pPr eaLnBrk="0" hangingPunct="0">
              <a:spcBef>
                <a:spcPts val="500"/>
              </a:spcBef>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5pPr>
            <a:lvl6pPr marL="2514600" indent="-228600" defTabSz="449263" eaLnBrk="0" fontAlgn="base" hangingPunct="0">
              <a:spcBef>
                <a:spcPts val="500"/>
              </a:spcBef>
              <a:spcAft>
                <a:spcPct val="0"/>
              </a:spcAft>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6pPr>
            <a:lvl7pPr marL="2971800" indent="-228600" defTabSz="449263" eaLnBrk="0" fontAlgn="base" hangingPunct="0">
              <a:spcBef>
                <a:spcPts val="500"/>
              </a:spcBef>
              <a:spcAft>
                <a:spcPct val="0"/>
              </a:spcAft>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7pPr>
            <a:lvl8pPr marL="3429000" indent="-228600" defTabSz="449263" eaLnBrk="0" fontAlgn="base" hangingPunct="0">
              <a:spcBef>
                <a:spcPts val="500"/>
              </a:spcBef>
              <a:spcAft>
                <a:spcPct val="0"/>
              </a:spcAft>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8pPr>
            <a:lvl9pPr marL="3886200" indent="-228600" defTabSz="449263" eaLnBrk="0" fontAlgn="base" hangingPunct="0">
              <a:spcBef>
                <a:spcPts val="500"/>
              </a:spcBef>
              <a:spcAft>
                <a:spcPct val="0"/>
              </a:spcAft>
              <a:buClr>
                <a:srgbClr val="000000"/>
              </a:buClr>
              <a:buSzPct val="100000"/>
              <a:buFont typeface="Times New Roman"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ea typeface="ＭＳ Ｐゴシック" pitchFamily="1" charset="-128"/>
              </a:defRPr>
            </a:lvl9pPr>
          </a:lstStyle>
          <a:p>
            <a:pPr algn="r" eaLnBrk="1" hangingPunct="1">
              <a:spcBef>
                <a:spcPts val="1750"/>
              </a:spcBef>
              <a:spcAft>
                <a:spcPts val="300"/>
              </a:spcAft>
              <a:buClrTx/>
              <a:buNone/>
            </a:pPr>
            <a:r>
              <a:rPr lang="en-GB" altLang="en-US" sz="2400" b="1" dirty="0">
                <a:solidFill>
                  <a:schemeClr val="tx1"/>
                </a:solidFill>
                <a:latin typeface="Rockwell" panose="02060603020205020403" pitchFamily="18" charset="0"/>
              </a:rPr>
              <a:t>Dr Chris Willmott</a:t>
            </a:r>
            <a:br>
              <a:rPr lang="en-GB" altLang="en-US" sz="2400" b="1" dirty="0">
                <a:solidFill>
                  <a:schemeClr val="tx1"/>
                </a:solidFill>
                <a:latin typeface="Rockwell" panose="02060603020205020403" pitchFamily="18" charset="0"/>
              </a:rPr>
            </a:br>
            <a:r>
              <a:rPr lang="en-GB" altLang="en-US" sz="2400" b="1" dirty="0" err="1">
                <a:solidFill>
                  <a:schemeClr val="tx1"/>
                </a:solidFill>
                <a:latin typeface="Rockwell" panose="02060603020205020403" pitchFamily="18" charset="0"/>
              </a:rPr>
              <a:t>Dept</a:t>
            </a:r>
            <a:r>
              <a:rPr lang="en-GB" altLang="en-US" sz="2400" b="1" dirty="0">
                <a:solidFill>
                  <a:schemeClr val="tx1"/>
                </a:solidFill>
                <a:latin typeface="Rockwell" panose="02060603020205020403" pitchFamily="18" charset="0"/>
              </a:rPr>
              <a:t> of Molecular</a:t>
            </a:r>
            <a:br>
              <a:rPr lang="en-GB" altLang="en-US" sz="2400" b="1" dirty="0">
                <a:solidFill>
                  <a:schemeClr val="tx1"/>
                </a:solidFill>
                <a:latin typeface="Rockwell" panose="02060603020205020403" pitchFamily="18" charset="0"/>
              </a:rPr>
            </a:br>
            <a:r>
              <a:rPr lang="en-GB" altLang="en-US" sz="2400" b="1" dirty="0">
                <a:solidFill>
                  <a:schemeClr val="tx1"/>
                </a:solidFill>
                <a:latin typeface="Rockwell" panose="02060603020205020403" pitchFamily="18" charset="0"/>
              </a:rPr>
              <a:t>and Cell Biology</a:t>
            </a:r>
            <a:br>
              <a:rPr lang="en-GB" altLang="en-US" sz="2400" b="1" dirty="0">
                <a:solidFill>
                  <a:schemeClr val="tx1"/>
                </a:solidFill>
                <a:latin typeface="Rockwell" panose="02060603020205020403" pitchFamily="18" charset="0"/>
              </a:rPr>
            </a:br>
            <a:r>
              <a:rPr lang="en-GB" altLang="en-US" sz="2400" b="1" dirty="0">
                <a:solidFill>
                  <a:schemeClr val="tx1"/>
                </a:solidFill>
                <a:latin typeface="Rockwell" panose="02060603020205020403" pitchFamily="18" charset="0"/>
              </a:rPr>
              <a:t>University of Leicester</a:t>
            </a:r>
          </a:p>
          <a:p>
            <a:pPr algn="r" eaLnBrk="1" hangingPunct="1">
              <a:spcBef>
                <a:spcPts val="1750"/>
              </a:spcBef>
              <a:spcAft>
                <a:spcPts val="300"/>
              </a:spcAft>
              <a:buClrTx/>
              <a:buNone/>
            </a:pPr>
            <a:r>
              <a:rPr lang="en-GB" altLang="en-US" sz="2400" b="1" dirty="0">
                <a:solidFill>
                  <a:schemeClr val="tx1"/>
                </a:solidFill>
                <a:latin typeface="Rockwell" panose="02060603020205020403" pitchFamily="18" charset="0"/>
              </a:rPr>
              <a:t>cjrw2@le.ac.uk</a:t>
            </a:r>
          </a:p>
        </p:txBody>
      </p:sp>
      <p:pic>
        <p:nvPicPr>
          <p:cNvPr id="326" name="Picture 3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006" y="5661248"/>
            <a:ext cx="3422650" cy="1079500"/>
          </a:xfrm>
          <a:prstGeom prst="rect">
            <a:avLst/>
          </a:prstGeom>
        </p:spPr>
      </p:pic>
      <p:pic>
        <p:nvPicPr>
          <p:cNvPr id="5" name="Picture 4" descr="A photo of Dr Chris Willmott">
            <a:extLst>
              <a:ext uri="{FF2B5EF4-FFF2-40B4-BE49-F238E27FC236}">
                <a16:creationId xmlns:a16="http://schemas.microsoft.com/office/drawing/2014/main" id="{32DB2374-751B-4257-B553-6F556CBE37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671" y="3496705"/>
            <a:ext cx="3219323" cy="3227931"/>
          </a:xfrm>
          <a:prstGeom prst="rect">
            <a:avLst/>
          </a:prstGeom>
        </p:spPr>
      </p:pic>
    </p:spTree>
    <p:extLst>
      <p:ext uri="{BB962C8B-B14F-4D97-AF65-F5344CB8AC3E}">
        <p14:creationId xmlns:p14="http://schemas.microsoft.com/office/powerpoint/2010/main" val="384240458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831528" cy="4616648"/>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Second year core module for Medical Biochemists (n=34)</a:t>
            </a:r>
          </a:p>
          <a:p>
            <a:pPr>
              <a:spcBef>
                <a:spcPct val="50000"/>
              </a:spcBef>
            </a:pPr>
            <a:r>
              <a:rPr lang="en-GB" sz="2800" dirty="0">
                <a:latin typeface="Tahoma" pitchFamily="34" charset="0"/>
                <a:cs typeface="Tahoma" pitchFamily="34" charset="0"/>
              </a:rPr>
              <a:t>Usually three assignments:	- Video on a bioethics topic (30%)</a:t>
            </a:r>
            <a:br>
              <a:rPr lang="en-GB" sz="2800" dirty="0">
                <a:latin typeface="Tahoma" pitchFamily="34" charset="0"/>
                <a:cs typeface="Tahoma" pitchFamily="34" charset="0"/>
              </a:rPr>
            </a:br>
            <a:r>
              <a:rPr lang="en-GB" sz="2800" dirty="0">
                <a:latin typeface="Tahoma" pitchFamily="34" charset="0"/>
                <a:cs typeface="Tahoma" pitchFamily="34" charset="0"/>
              </a:rPr>
              <a:t>					- Graphical abstract (30%)</a:t>
            </a:r>
            <a:br>
              <a:rPr lang="en-GB" sz="2800" dirty="0">
                <a:latin typeface="Tahoma" pitchFamily="34" charset="0"/>
                <a:cs typeface="Tahoma" pitchFamily="34" charset="0"/>
              </a:rPr>
            </a:br>
            <a:r>
              <a:rPr lang="en-GB" sz="2800" dirty="0">
                <a:latin typeface="Tahoma" pitchFamily="34" charset="0"/>
                <a:cs typeface="Tahoma" pitchFamily="34" charset="0"/>
              </a:rPr>
              <a:t>					- End of module SAQ paper (75 mins, 40%)</a:t>
            </a:r>
          </a:p>
          <a:p>
            <a:pPr>
              <a:spcBef>
                <a:spcPct val="50000"/>
              </a:spcBef>
            </a:pPr>
            <a:br>
              <a:rPr lang="en-GB" sz="2800" b="1" dirty="0">
                <a:latin typeface="Tahoma" pitchFamily="34" charset="0"/>
                <a:cs typeface="Tahoma" pitchFamily="34" charset="0"/>
              </a:rPr>
            </a:br>
            <a:r>
              <a:rPr lang="en-GB" sz="2800" b="1" dirty="0">
                <a:latin typeface="Tahoma" pitchFamily="34" charset="0"/>
                <a:cs typeface="Tahoma" pitchFamily="34" charset="0"/>
              </a:rPr>
              <a:t>This year</a:t>
            </a:r>
            <a:r>
              <a:rPr lang="en-GB" sz="2800" dirty="0">
                <a:latin typeface="Tahoma" pitchFamily="34" charset="0"/>
                <a:cs typeface="Tahoma" pitchFamily="34" charset="0"/>
              </a:rPr>
              <a:t>: End of module exam replaced by </a:t>
            </a:r>
            <a:br>
              <a:rPr lang="en-GB" sz="2800" dirty="0">
                <a:latin typeface="Tahoma" pitchFamily="34" charset="0"/>
                <a:cs typeface="Tahoma" pitchFamily="34" charset="0"/>
              </a:rPr>
            </a:br>
            <a:r>
              <a:rPr lang="en-GB" sz="2800" dirty="0">
                <a:latin typeface="Tahoma" pitchFamily="34" charset="0"/>
                <a:cs typeface="Tahoma" pitchFamily="34" charset="0"/>
              </a:rPr>
              <a:t>development of a Shared Resource Collection</a:t>
            </a:r>
            <a:br>
              <a:rPr lang="en-GB" sz="2800" dirty="0">
                <a:latin typeface="Tahoma" pitchFamily="34" charset="0"/>
                <a:cs typeface="Tahoma" pitchFamily="34" charset="0"/>
              </a:rPr>
            </a:br>
            <a:endParaRPr lang="en-GB" sz="2800" dirty="0">
              <a:latin typeface="Tahoma" pitchFamily="34" charset="0"/>
              <a:cs typeface="Tahoma" pitchFamily="34" charset="0"/>
            </a:endParaRPr>
          </a:p>
          <a:p>
            <a:pPr>
              <a:spcBef>
                <a:spcPct val="50000"/>
              </a:spcBef>
            </a:pPr>
            <a:r>
              <a:rPr lang="en-GB" sz="2800" b="1" i="1" dirty="0">
                <a:latin typeface="Tahoma" pitchFamily="34" charset="0"/>
                <a:cs typeface="Tahoma" pitchFamily="34" charset="0"/>
              </a:rPr>
              <a:t>Spoiler</a:t>
            </a:r>
            <a:r>
              <a:rPr lang="en-GB" sz="2800" i="1" dirty="0">
                <a:latin typeface="Tahoma" pitchFamily="34" charset="0"/>
                <a:cs typeface="Tahoma" pitchFamily="34" charset="0"/>
              </a:rPr>
              <a:t>: This will be a warts ‘n all description</a:t>
            </a:r>
          </a:p>
        </p:txBody>
      </p:sp>
      <p:sp>
        <p:nvSpPr>
          <p:cNvPr id="2" name="Text Box 1">
            <a:extLst>
              <a:ext uri="{FF2B5EF4-FFF2-40B4-BE49-F238E27FC236}">
                <a16:creationId xmlns:a16="http://schemas.microsoft.com/office/drawing/2014/main" id="{47E4A1FF-1FC1-4A9E-9EC2-ADB3D1FBA4AD}"/>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Context</a:t>
            </a:r>
          </a:p>
        </p:txBody>
      </p:sp>
      <p:pic>
        <p:nvPicPr>
          <p:cNvPr id="1026" name="Picture 2" descr="Oliver Cromwell Warts n All painting">
            <a:extLst>
              <a:ext uri="{FF2B5EF4-FFF2-40B4-BE49-F238E27FC236}">
                <a16:creationId xmlns:a16="http://schemas.microsoft.com/office/drawing/2014/main" id="{B9AD43AA-6ECD-4867-86B2-F33D208B3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9524" y="3441436"/>
            <a:ext cx="4381500" cy="26289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C4CD098-CA1E-4871-8BAC-CD4787B9B966}"/>
              </a:ext>
            </a:extLst>
          </p:cNvPr>
          <p:cNvSpPr txBox="1"/>
          <p:nvPr/>
        </p:nvSpPr>
        <p:spPr>
          <a:xfrm>
            <a:off x="9263651" y="6076063"/>
            <a:ext cx="2794475" cy="307777"/>
          </a:xfrm>
          <a:prstGeom prst="rect">
            <a:avLst/>
          </a:prstGeom>
          <a:noFill/>
        </p:spPr>
        <p:txBody>
          <a:bodyPr wrap="square" rtlCol="0">
            <a:spAutoFit/>
          </a:bodyPr>
          <a:lstStyle/>
          <a:p>
            <a:pPr algn="r"/>
            <a:r>
              <a:rPr lang="en-GB" sz="1400" dirty="0"/>
              <a:t>https://tinyurl.com/CromwellWarts</a:t>
            </a:r>
          </a:p>
        </p:txBody>
      </p:sp>
    </p:spTree>
    <p:extLst>
      <p:ext uri="{BB962C8B-B14F-4D97-AF65-F5344CB8AC3E}">
        <p14:creationId xmlns:p14="http://schemas.microsoft.com/office/powerpoint/2010/main" val="23517046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47E4A1FF-1FC1-4A9E-9EC2-ADB3D1FBA4AD}"/>
              </a:ext>
            </a:extLst>
          </p:cNvPr>
          <p:cNvSpPr txBox="1">
            <a:spLocks noChangeArrowheads="1"/>
          </p:cNvSpPr>
          <p:nvPr/>
        </p:nvSpPr>
        <p:spPr bwMode="auto">
          <a:xfrm>
            <a:off x="119336" y="152401"/>
            <a:ext cx="10833144"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Content of module </a:t>
            </a:r>
          </a:p>
        </p:txBody>
      </p:sp>
      <p:sp>
        <p:nvSpPr>
          <p:cNvPr id="3" name="Text Box 2">
            <a:extLst>
              <a:ext uri="{FF2B5EF4-FFF2-40B4-BE49-F238E27FC236}">
                <a16:creationId xmlns:a16="http://schemas.microsoft.com/office/drawing/2014/main" id="{F8F712C0-206B-443A-A0A5-604FA0FA586C}"/>
              </a:ext>
            </a:extLst>
          </p:cNvPr>
          <p:cNvSpPr txBox="1">
            <a:spLocks noChangeArrowheads="1"/>
          </p:cNvSpPr>
          <p:nvPr/>
        </p:nvSpPr>
        <p:spPr bwMode="auto">
          <a:xfrm>
            <a:off x="3015638" y="1283372"/>
            <a:ext cx="5943600" cy="95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GB" altLang="en-US" sz="2800">
                <a:latin typeface="Tahoma" panose="020B0604030504040204" pitchFamily="34" charset="0"/>
              </a:rPr>
              <a:t>MB2050: Applications of </a:t>
            </a:r>
            <a:br>
              <a:rPr lang="en-GB" altLang="en-US" sz="2800">
                <a:latin typeface="Tahoma" panose="020B0604030504040204" pitchFamily="34" charset="0"/>
              </a:rPr>
            </a:br>
            <a:r>
              <a:rPr lang="en-GB" altLang="en-US" sz="2800">
                <a:latin typeface="Tahoma" panose="020B0604030504040204" pitchFamily="34" charset="0"/>
              </a:rPr>
              <a:t>Medical Biochemistry</a:t>
            </a:r>
          </a:p>
        </p:txBody>
      </p:sp>
      <p:sp>
        <p:nvSpPr>
          <p:cNvPr id="5" name="Text Box 3">
            <a:extLst>
              <a:ext uri="{FF2B5EF4-FFF2-40B4-BE49-F238E27FC236}">
                <a16:creationId xmlns:a16="http://schemas.microsoft.com/office/drawing/2014/main" id="{E4D9B025-192F-479B-97AB-037809B5BB2B}"/>
              </a:ext>
            </a:extLst>
          </p:cNvPr>
          <p:cNvSpPr txBox="1">
            <a:spLocks noChangeArrowheads="1"/>
          </p:cNvSpPr>
          <p:nvPr/>
        </p:nvSpPr>
        <p:spPr bwMode="auto">
          <a:xfrm>
            <a:off x="1216066" y="3524922"/>
            <a:ext cx="2895600" cy="7302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GB" altLang="en-US" sz="2000">
                <a:latin typeface="Tahoma" panose="020B0604030504040204" pitchFamily="34" charset="0"/>
              </a:rPr>
              <a:t>Molecular techniques in </a:t>
            </a:r>
            <a:br>
              <a:rPr lang="en-GB" altLang="en-US" sz="2000">
                <a:latin typeface="Tahoma" panose="020B0604030504040204" pitchFamily="34" charset="0"/>
              </a:rPr>
            </a:br>
            <a:r>
              <a:rPr lang="en-GB" altLang="en-US" sz="2000">
                <a:latin typeface="Tahoma" panose="020B0604030504040204" pitchFamily="34" charset="0"/>
              </a:rPr>
              <a:t>medicine and research</a:t>
            </a:r>
          </a:p>
        </p:txBody>
      </p:sp>
      <p:sp>
        <p:nvSpPr>
          <p:cNvPr id="7" name="Text Box 6">
            <a:extLst>
              <a:ext uri="{FF2B5EF4-FFF2-40B4-BE49-F238E27FC236}">
                <a16:creationId xmlns:a16="http://schemas.microsoft.com/office/drawing/2014/main" id="{9A23102C-AB0D-4B76-930C-0C18EB186305}"/>
              </a:ext>
            </a:extLst>
          </p:cNvPr>
          <p:cNvSpPr txBox="1">
            <a:spLocks noChangeArrowheads="1"/>
          </p:cNvSpPr>
          <p:nvPr/>
        </p:nvSpPr>
        <p:spPr bwMode="auto">
          <a:xfrm>
            <a:off x="4539638" y="3509047"/>
            <a:ext cx="2895600" cy="7302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GB" altLang="en-US" sz="2000">
                <a:latin typeface="Tahoma" panose="020B0604030504040204" pitchFamily="34" charset="0"/>
              </a:rPr>
              <a:t>Drug design and development</a:t>
            </a:r>
          </a:p>
        </p:txBody>
      </p:sp>
      <p:sp>
        <p:nvSpPr>
          <p:cNvPr id="9" name="Text Box 7">
            <a:extLst>
              <a:ext uri="{FF2B5EF4-FFF2-40B4-BE49-F238E27FC236}">
                <a16:creationId xmlns:a16="http://schemas.microsoft.com/office/drawing/2014/main" id="{B0B37615-EEB2-4E3F-A70E-F5A5A268DC4C}"/>
              </a:ext>
            </a:extLst>
          </p:cNvPr>
          <p:cNvSpPr txBox="1">
            <a:spLocks noChangeArrowheads="1"/>
          </p:cNvSpPr>
          <p:nvPr/>
        </p:nvSpPr>
        <p:spPr bwMode="auto">
          <a:xfrm>
            <a:off x="7862166" y="3493172"/>
            <a:ext cx="2895600" cy="7302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GB" altLang="en-US" sz="2000">
                <a:latin typeface="Tahoma" panose="020B0604030504040204" pitchFamily="34" charset="0"/>
              </a:rPr>
              <a:t>Bioethics</a:t>
            </a:r>
            <a:br>
              <a:rPr lang="en-GB" altLang="en-US" sz="2000">
                <a:latin typeface="Tahoma" panose="020B0604030504040204" pitchFamily="34" charset="0"/>
              </a:rPr>
            </a:br>
            <a:endParaRPr lang="en-GB" altLang="en-US" sz="2000">
              <a:latin typeface="Tahoma" panose="020B0604030504040204" pitchFamily="34" charset="0"/>
            </a:endParaRPr>
          </a:p>
        </p:txBody>
      </p:sp>
      <p:sp>
        <p:nvSpPr>
          <p:cNvPr id="11" name="Text Box 9">
            <a:extLst>
              <a:ext uri="{FF2B5EF4-FFF2-40B4-BE49-F238E27FC236}">
                <a16:creationId xmlns:a16="http://schemas.microsoft.com/office/drawing/2014/main" id="{46408EDF-3937-4BE1-A679-3866009305A6}"/>
              </a:ext>
            </a:extLst>
          </p:cNvPr>
          <p:cNvSpPr txBox="1">
            <a:spLocks noChangeArrowheads="1"/>
          </p:cNvSpPr>
          <p:nvPr/>
        </p:nvSpPr>
        <p:spPr bwMode="auto">
          <a:xfrm>
            <a:off x="1216066" y="4474247"/>
            <a:ext cx="2895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r>
              <a:rPr lang="en-GB" altLang="en-US" sz="1400" dirty="0">
                <a:latin typeface="Tahoma" panose="020B0604030504040204" pitchFamily="34" charset="0"/>
              </a:rPr>
              <a:t> Nucleic acid hybridisation</a:t>
            </a:r>
          </a:p>
          <a:p>
            <a:pPr eaLnBrk="1" hangingPunct="1">
              <a:spcBef>
                <a:spcPct val="50000"/>
              </a:spcBef>
            </a:pPr>
            <a:r>
              <a:rPr lang="en-GB" altLang="en-US" sz="1400" dirty="0">
                <a:latin typeface="Tahoma" panose="020B0604030504040204" pitchFamily="34" charset="0"/>
              </a:rPr>
              <a:t> Protein expression</a:t>
            </a:r>
          </a:p>
          <a:p>
            <a:pPr eaLnBrk="1" hangingPunct="1">
              <a:spcBef>
                <a:spcPct val="50000"/>
              </a:spcBef>
            </a:pPr>
            <a:r>
              <a:rPr lang="en-GB" altLang="en-US" sz="1400" dirty="0">
                <a:latin typeface="Tahoma" panose="020B0604030504040204" pitchFamily="34" charset="0"/>
              </a:rPr>
              <a:t> CRISPR &amp; Genome editing</a:t>
            </a:r>
          </a:p>
          <a:p>
            <a:pPr eaLnBrk="1" hangingPunct="1">
              <a:spcBef>
                <a:spcPct val="50000"/>
              </a:spcBef>
            </a:pPr>
            <a:r>
              <a:rPr lang="en-GB" altLang="en-US" sz="1400" dirty="0">
                <a:latin typeface="Tahoma" panose="020B0604030504040204" pitchFamily="34" charset="0"/>
              </a:rPr>
              <a:t> Monoclonal antibodies</a:t>
            </a:r>
          </a:p>
          <a:p>
            <a:pPr eaLnBrk="1" hangingPunct="1">
              <a:spcBef>
                <a:spcPct val="50000"/>
              </a:spcBef>
            </a:pPr>
            <a:r>
              <a:rPr lang="en-GB" altLang="en-US" sz="1400" dirty="0">
                <a:latin typeface="Tahoma" panose="020B0604030504040204" pitchFamily="34" charset="0"/>
              </a:rPr>
              <a:t> Antibody-based assays</a:t>
            </a:r>
          </a:p>
        </p:txBody>
      </p:sp>
      <p:sp>
        <p:nvSpPr>
          <p:cNvPr id="13" name="Text Box 10">
            <a:extLst>
              <a:ext uri="{FF2B5EF4-FFF2-40B4-BE49-F238E27FC236}">
                <a16:creationId xmlns:a16="http://schemas.microsoft.com/office/drawing/2014/main" id="{9856F109-AAA1-4285-964E-0C502E8102D3}"/>
              </a:ext>
            </a:extLst>
          </p:cNvPr>
          <p:cNvSpPr txBox="1">
            <a:spLocks noChangeArrowheads="1"/>
          </p:cNvSpPr>
          <p:nvPr/>
        </p:nvSpPr>
        <p:spPr bwMode="auto">
          <a:xfrm>
            <a:off x="4539638" y="4474247"/>
            <a:ext cx="32480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r>
              <a:rPr lang="en-GB" altLang="en-US" sz="1400" dirty="0">
                <a:latin typeface="Tahoma" panose="020B0604030504040204" pitchFamily="34" charset="0"/>
              </a:rPr>
              <a:t> Genomics</a:t>
            </a:r>
          </a:p>
          <a:p>
            <a:pPr eaLnBrk="1" hangingPunct="1">
              <a:spcBef>
                <a:spcPct val="50000"/>
              </a:spcBef>
            </a:pPr>
            <a:r>
              <a:rPr lang="en-GB" altLang="en-US" sz="1400" dirty="0">
                <a:latin typeface="Tahoma" panose="020B0604030504040204" pitchFamily="34" charset="0"/>
              </a:rPr>
              <a:t> Scientific principles</a:t>
            </a:r>
          </a:p>
          <a:p>
            <a:pPr eaLnBrk="1" hangingPunct="1">
              <a:spcBef>
                <a:spcPct val="50000"/>
              </a:spcBef>
            </a:pPr>
            <a:r>
              <a:rPr lang="en-GB" altLang="en-US" sz="1400" dirty="0">
                <a:latin typeface="Tahoma" panose="020B0604030504040204" pitchFamily="34" charset="0"/>
              </a:rPr>
              <a:t> Therapeutic inhibitors</a:t>
            </a:r>
          </a:p>
          <a:p>
            <a:pPr eaLnBrk="1" hangingPunct="1">
              <a:spcBef>
                <a:spcPct val="50000"/>
              </a:spcBef>
            </a:pPr>
            <a:r>
              <a:rPr lang="en-GB" altLang="en-US" sz="1400" dirty="0">
                <a:latin typeface="Tahoma" panose="020B0604030504040204" pitchFamily="34" charset="0"/>
              </a:rPr>
              <a:t> Developing </a:t>
            </a:r>
            <a:r>
              <a:rPr lang="en-GB" altLang="en-US" sz="1400" dirty="0" err="1">
                <a:latin typeface="Tahoma" panose="020B0604030504040204" pitchFamily="34" charset="0"/>
              </a:rPr>
              <a:t>antibacterials</a:t>
            </a:r>
            <a:endParaRPr lang="en-GB" altLang="en-US" sz="1400" dirty="0">
              <a:latin typeface="Tahoma" panose="020B0604030504040204" pitchFamily="34" charset="0"/>
            </a:endParaRPr>
          </a:p>
          <a:p>
            <a:pPr eaLnBrk="1" hangingPunct="1">
              <a:spcBef>
                <a:spcPct val="50000"/>
              </a:spcBef>
            </a:pPr>
            <a:r>
              <a:rPr lang="en-GB" altLang="en-US" sz="1400" dirty="0">
                <a:latin typeface="Tahoma" panose="020B0604030504040204" pitchFamily="34" charset="0"/>
              </a:rPr>
              <a:t> Structure-modelling exercise</a:t>
            </a:r>
          </a:p>
        </p:txBody>
      </p:sp>
      <p:sp>
        <p:nvSpPr>
          <p:cNvPr id="15" name="Text Box 11">
            <a:extLst>
              <a:ext uri="{FF2B5EF4-FFF2-40B4-BE49-F238E27FC236}">
                <a16:creationId xmlns:a16="http://schemas.microsoft.com/office/drawing/2014/main" id="{D998E6A5-A9E4-45B0-BDCC-FD98341CF315}"/>
              </a:ext>
            </a:extLst>
          </p:cNvPr>
          <p:cNvSpPr txBox="1">
            <a:spLocks noChangeArrowheads="1"/>
          </p:cNvSpPr>
          <p:nvPr/>
        </p:nvSpPr>
        <p:spPr bwMode="auto">
          <a:xfrm>
            <a:off x="7862166" y="4483772"/>
            <a:ext cx="2971800"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r>
              <a:rPr lang="en-GB" altLang="en-US" sz="1400" dirty="0">
                <a:latin typeface="Tahoma" panose="020B0604030504040204" pitchFamily="34" charset="0"/>
              </a:rPr>
              <a:t> Video project</a:t>
            </a:r>
          </a:p>
          <a:p>
            <a:pPr eaLnBrk="1" hangingPunct="1">
              <a:spcBef>
                <a:spcPct val="50000"/>
              </a:spcBef>
            </a:pPr>
            <a:r>
              <a:rPr lang="en-GB" altLang="en-US" sz="1400" dirty="0">
                <a:latin typeface="Tahoma" panose="020B0604030504040204" pitchFamily="34" charset="0"/>
              </a:rPr>
              <a:t> </a:t>
            </a:r>
            <a:r>
              <a:rPr lang="en-GB" altLang="en-US" sz="1400" i="1" dirty="0">
                <a:latin typeface="Tahoma" panose="020B0604030504040204" pitchFamily="34" charset="0"/>
              </a:rPr>
              <a:t>(Dovetails with bioethics content </a:t>
            </a:r>
            <a:br>
              <a:rPr lang="en-GB" altLang="en-US" sz="1400" i="1" dirty="0">
                <a:latin typeface="Tahoma" panose="020B0604030504040204" pitchFamily="34" charset="0"/>
              </a:rPr>
            </a:br>
            <a:r>
              <a:rPr lang="en-GB" altLang="en-US" sz="1400" i="1" dirty="0">
                <a:latin typeface="Tahoma" panose="020B0604030504040204" pitchFamily="34" charset="0"/>
              </a:rPr>
              <a:t>   in BS2000)</a:t>
            </a:r>
          </a:p>
        </p:txBody>
      </p:sp>
      <p:sp>
        <p:nvSpPr>
          <p:cNvPr id="17" name="Line 12">
            <a:extLst>
              <a:ext uri="{FF2B5EF4-FFF2-40B4-BE49-F238E27FC236}">
                <a16:creationId xmlns:a16="http://schemas.microsoft.com/office/drawing/2014/main" id="{CB8698E6-D6F1-46F8-AFE2-962EE0F51CF2}"/>
              </a:ext>
            </a:extLst>
          </p:cNvPr>
          <p:cNvSpPr>
            <a:spLocks noChangeShapeType="1"/>
          </p:cNvSpPr>
          <p:nvPr/>
        </p:nvSpPr>
        <p:spPr bwMode="auto">
          <a:xfrm>
            <a:off x="5987438" y="2502572"/>
            <a:ext cx="0" cy="762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9" name="Line 13">
            <a:extLst>
              <a:ext uri="{FF2B5EF4-FFF2-40B4-BE49-F238E27FC236}">
                <a16:creationId xmlns:a16="http://schemas.microsoft.com/office/drawing/2014/main" id="{35DF8DAE-C53A-4868-BB2B-5DFB427DF64B}"/>
              </a:ext>
            </a:extLst>
          </p:cNvPr>
          <p:cNvSpPr>
            <a:spLocks noChangeShapeType="1"/>
          </p:cNvSpPr>
          <p:nvPr/>
        </p:nvSpPr>
        <p:spPr bwMode="auto">
          <a:xfrm flipH="1">
            <a:off x="3244238" y="2502572"/>
            <a:ext cx="2438400" cy="762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21" name="Line 15">
            <a:extLst>
              <a:ext uri="{FF2B5EF4-FFF2-40B4-BE49-F238E27FC236}">
                <a16:creationId xmlns:a16="http://schemas.microsoft.com/office/drawing/2014/main" id="{3E0B3297-42E0-4471-B7D6-81D0EE43EB37}"/>
              </a:ext>
            </a:extLst>
          </p:cNvPr>
          <p:cNvSpPr>
            <a:spLocks noChangeShapeType="1"/>
          </p:cNvSpPr>
          <p:nvPr/>
        </p:nvSpPr>
        <p:spPr bwMode="auto">
          <a:xfrm>
            <a:off x="6292238" y="2502572"/>
            <a:ext cx="2438400" cy="762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Tree>
    <p:extLst>
      <p:ext uri="{BB962C8B-B14F-4D97-AF65-F5344CB8AC3E}">
        <p14:creationId xmlns:p14="http://schemas.microsoft.com/office/powerpoint/2010/main" val="370260693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484664" cy="4185761"/>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Assessment = driver for engagement</a:t>
            </a:r>
          </a:p>
          <a:p>
            <a:pPr>
              <a:spcBef>
                <a:spcPct val="50000"/>
              </a:spcBef>
            </a:pPr>
            <a:r>
              <a:rPr lang="en-GB" sz="2800" dirty="0">
                <a:latin typeface="Tahoma" pitchFamily="34" charset="0"/>
                <a:cs typeface="Tahoma" pitchFamily="34" charset="0"/>
              </a:rPr>
              <a:t>Previously: exam only assignment in module that re-visited breadth of the lecture programme</a:t>
            </a:r>
          </a:p>
          <a:p>
            <a:pPr>
              <a:spcBef>
                <a:spcPct val="50000"/>
              </a:spcBef>
            </a:pPr>
            <a:r>
              <a:rPr lang="en-GB" sz="2800" dirty="0">
                <a:latin typeface="Tahoma" pitchFamily="34" charset="0"/>
                <a:cs typeface="Tahoma" pitchFamily="34" charset="0"/>
              </a:rPr>
              <a:t>Looking for replacement that would require students to reflect on multiple topics within the module</a:t>
            </a:r>
          </a:p>
          <a:p>
            <a:pPr>
              <a:spcBef>
                <a:spcPct val="50000"/>
              </a:spcBef>
            </a:pPr>
            <a:r>
              <a:rPr lang="en-GB" sz="2800" dirty="0">
                <a:latin typeface="Tahoma" pitchFamily="34" charset="0"/>
                <a:cs typeface="Tahoma" pitchFamily="34" charset="0"/>
              </a:rPr>
              <a:t>Decided to Shared Resource Collection</a:t>
            </a:r>
            <a:br>
              <a:rPr lang="en-GB" sz="2800" dirty="0">
                <a:latin typeface="Tahoma" pitchFamily="34" charset="0"/>
                <a:cs typeface="Tahoma" pitchFamily="34" charset="0"/>
              </a:rPr>
            </a:br>
            <a:r>
              <a:rPr lang="en-GB" sz="2800" dirty="0">
                <a:latin typeface="Tahoma" pitchFamily="34" charset="0"/>
                <a:cs typeface="Tahoma" pitchFamily="34" charset="0"/>
              </a:rPr>
              <a:t>	- Submitted as blog posts and comments, using integrated </a:t>
            </a:r>
            <a:br>
              <a:rPr lang="en-GB" sz="2800" dirty="0">
                <a:latin typeface="Tahoma" pitchFamily="34" charset="0"/>
                <a:cs typeface="Tahoma" pitchFamily="34" charset="0"/>
              </a:rPr>
            </a:br>
            <a:r>
              <a:rPr lang="en-GB" sz="2800" dirty="0">
                <a:latin typeface="Tahoma" pitchFamily="34" charset="0"/>
                <a:cs typeface="Tahoma" pitchFamily="34" charset="0"/>
              </a:rPr>
              <a:t> 	  Blackboard tool</a:t>
            </a:r>
          </a:p>
        </p:txBody>
      </p:sp>
      <p:sp>
        <p:nvSpPr>
          <p:cNvPr id="2" name="Text Box 1">
            <a:extLst>
              <a:ext uri="{FF2B5EF4-FFF2-40B4-BE49-F238E27FC236}">
                <a16:creationId xmlns:a16="http://schemas.microsoft.com/office/drawing/2014/main" id="{47E4A1FF-1FC1-4A9E-9EC2-ADB3D1FBA4AD}"/>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Rationale for assignment</a:t>
            </a:r>
          </a:p>
        </p:txBody>
      </p:sp>
    </p:spTree>
    <p:extLst>
      <p:ext uri="{BB962C8B-B14F-4D97-AF65-F5344CB8AC3E}">
        <p14:creationId xmlns:p14="http://schemas.microsoft.com/office/powerpoint/2010/main" val="262355914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47E4A1FF-1FC1-4A9E-9EC2-ADB3D1FBA4AD}"/>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Shared Resource Collection assignment</a:t>
            </a:r>
          </a:p>
        </p:txBody>
      </p:sp>
      <p:sp>
        <p:nvSpPr>
          <p:cNvPr id="4" name="Text Box 3">
            <a:extLst>
              <a:ext uri="{FF2B5EF4-FFF2-40B4-BE49-F238E27FC236}">
                <a16:creationId xmlns:a16="http://schemas.microsoft.com/office/drawing/2014/main" id="{A4B865D7-0EE5-4F26-815E-5ECED6C503C0}"/>
              </a:ext>
            </a:extLst>
          </p:cNvPr>
          <p:cNvSpPr txBox="1">
            <a:spLocks noChangeArrowheads="1"/>
          </p:cNvSpPr>
          <p:nvPr/>
        </p:nvSpPr>
        <p:spPr bwMode="auto">
          <a:xfrm>
            <a:off x="205146" y="1206944"/>
            <a:ext cx="5816830" cy="2654573"/>
          </a:xfrm>
          <a:prstGeom prst="rect">
            <a:avLst/>
          </a:prstGeom>
          <a:noFill/>
          <a:ln w="9525">
            <a:noFill/>
            <a:miter lim="800000"/>
            <a:headEnd/>
            <a:tailEnd/>
          </a:ln>
        </p:spPr>
        <p:txBody>
          <a:bodyPr wrap="square">
            <a:spAutoFit/>
          </a:bodyPr>
          <a:lstStyle/>
          <a:p>
            <a:pPr>
              <a:spcBef>
                <a:spcPts val="30"/>
              </a:spcBef>
            </a:pPr>
            <a:r>
              <a:rPr lang="en-GB" b="1" dirty="0">
                <a:latin typeface="Tahoma" pitchFamily="34" charset="0"/>
                <a:cs typeface="Tahoma" pitchFamily="34" charset="0"/>
              </a:rPr>
              <a:t> 		</a:t>
            </a:r>
            <a:r>
              <a:rPr lang="en-GB" sz="2400" b="1" dirty="0">
                <a:latin typeface="Tahoma" pitchFamily="34" charset="0"/>
                <a:cs typeface="Tahoma" pitchFamily="34" charset="0"/>
              </a:rPr>
              <a:t>Basket 1</a:t>
            </a:r>
          </a:p>
          <a:p>
            <a:pPr>
              <a:spcBef>
                <a:spcPts val="300"/>
              </a:spcBef>
            </a:pPr>
            <a:r>
              <a:rPr lang="en-GB" sz="2000" dirty="0">
                <a:latin typeface="Tahoma" pitchFamily="34" charset="0"/>
                <a:cs typeface="Tahoma" pitchFamily="34" charset="0"/>
              </a:rPr>
              <a:t>Scientific Principles in Drug Design </a:t>
            </a:r>
          </a:p>
          <a:p>
            <a:pPr>
              <a:spcBef>
                <a:spcPct val="50000"/>
              </a:spcBef>
            </a:pPr>
            <a:r>
              <a:rPr lang="en-GB" sz="2000" dirty="0">
                <a:latin typeface="Tahoma" pitchFamily="34" charset="0"/>
                <a:cs typeface="Tahoma" pitchFamily="34" charset="0"/>
              </a:rPr>
              <a:t>Nucleic Acid Hybridisation techniques </a:t>
            </a:r>
          </a:p>
          <a:p>
            <a:pPr>
              <a:spcBef>
                <a:spcPct val="50000"/>
              </a:spcBef>
            </a:pPr>
            <a:r>
              <a:rPr lang="en-GB" sz="2000" dirty="0">
                <a:latin typeface="Tahoma" pitchFamily="34" charset="0"/>
                <a:cs typeface="Tahoma" pitchFamily="34" charset="0"/>
              </a:rPr>
              <a:t>Therapeutically Useful Antibodies</a:t>
            </a:r>
          </a:p>
          <a:p>
            <a:pPr>
              <a:spcBef>
                <a:spcPct val="50000"/>
              </a:spcBef>
            </a:pPr>
            <a:r>
              <a:rPr lang="en-GB" sz="2000" dirty="0">
                <a:latin typeface="Tahoma" pitchFamily="34" charset="0"/>
                <a:cs typeface="Tahoma" pitchFamily="34" charset="0"/>
              </a:rPr>
              <a:t>Plasmid Structure and Protein Expression</a:t>
            </a:r>
          </a:p>
          <a:p>
            <a:pPr>
              <a:spcBef>
                <a:spcPct val="50000"/>
              </a:spcBef>
            </a:pPr>
            <a:r>
              <a:rPr lang="en-GB" sz="2000" dirty="0">
                <a:latin typeface="Tahoma" pitchFamily="34" charset="0"/>
                <a:cs typeface="Tahoma" pitchFamily="34" charset="0"/>
              </a:rPr>
              <a:t>Functional Genomics </a:t>
            </a:r>
          </a:p>
        </p:txBody>
      </p:sp>
      <p:sp>
        <p:nvSpPr>
          <p:cNvPr id="5" name="Text Box 3">
            <a:extLst>
              <a:ext uri="{FF2B5EF4-FFF2-40B4-BE49-F238E27FC236}">
                <a16:creationId xmlns:a16="http://schemas.microsoft.com/office/drawing/2014/main" id="{FCA3F47B-407B-4941-ADB7-8163D39E05D5}"/>
              </a:ext>
            </a:extLst>
          </p:cNvPr>
          <p:cNvSpPr txBox="1">
            <a:spLocks noChangeArrowheads="1"/>
          </p:cNvSpPr>
          <p:nvPr/>
        </p:nvSpPr>
        <p:spPr bwMode="auto">
          <a:xfrm>
            <a:off x="6274985" y="1206944"/>
            <a:ext cx="5816830" cy="3693319"/>
          </a:xfrm>
          <a:prstGeom prst="rect">
            <a:avLst/>
          </a:prstGeom>
          <a:noFill/>
          <a:ln w="9525">
            <a:noFill/>
            <a:miter lim="800000"/>
            <a:headEnd/>
            <a:tailEnd/>
          </a:ln>
        </p:spPr>
        <p:txBody>
          <a:bodyPr wrap="square">
            <a:spAutoFit/>
          </a:bodyPr>
          <a:lstStyle/>
          <a:p>
            <a:pPr>
              <a:spcBef>
                <a:spcPct val="50000"/>
              </a:spcBef>
            </a:pPr>
            <a:r>
              <a:rPr lang="en-GB" b="1" dirty="0">
                <a:latin typeface="Tahoma" pitchFamily="34" charset="0"/>
                <a:cs typeface="Tahoma" pitchFamily="34" charset="0"/>
              </a:rPr>
              <a:t> 		</a:t>
            </a:r>
            <a:r>
              <a:rPr lang="en-GB" sz="2400" b="1" dirty="0">
                <a:latin typeface="Tahoma" pitchFamily="34" charset="0"/>
                <a:cs typeface="Tahoma" pitchFamily="34" charset="0"/>
              </a:rPr>
              <a:t>Basket 2</a:t>
            </a:r>
          </a:p>
          <a:p>
            <a:pPr>
              <a:spcBef>
                <a:spcPts val="300"/>
              </a:spcBef>
            </a:pPr>
            <a:r>
              <a:rPr lang="en-GB" sz="2000" dirty="0">
                <a:latin typeface="Tahoma" pitchFamily="34" charset="0"/>
                <a:cs typeface="Tahoma" pitchFamily="34" charset="0"/>
              </a:rPr>
              <a:t>Structure-Activity Relationships</a:t>
            </a:r>
          </a:p>
          <a:p>
            <a:pPr>
              <a:spcBef>
                <a:spcPct val="50000"/>
              </a:spcBef>
            </a:pPr>
            <a:r>
              <a:rPr lang="en-GB" sz="2000" dirty="0">
                <a:latin typeface="Tahoma" pitchFamily="34" charset="0"/>
                <a:cs typeface="Tahoma" pitchFamily="34" charset="0"/>
              </a:rPr>
              <a:t>Developing a Pharmaceutical/ Antibiotics</a:t>
            </a:r>
          </a:p>
          <a:p>
            <a:pPr>
              <a:spcBef>
                <a:spcPct val="50000"/>
              </a:spcBef>
            </a:pPr>
            <a:r>
              <a:rPr lang="en-GB" sz="2000" dirty="0">
                <a:latin typeface="Tahoma" pitchFamily="34" charset="0"/>
                <a:cs typeface="Tahoma" pitchFamily="34" charset="0"/>
              </a:rPr>
              <a:t>Molecular Visualisation/ Enzyme inhibitors</a:t>
            </a:r>
          </a:p>
          <a:p>
            <a:pPr>
              <a:spcBef>
                <a:spcPct val="50000"/>
              </a:spcBef>
            </a:pPr>
            <a:r>
              <a:rPr lang="en-GB" sz="2000" dirty="0">
                <a:latin typeface="Tahoma" pitchFamily="34" charset="0"/>
                <a:cs typeface="Tahoma" pitchFamily="34" charset="0"/>
              </a:rPr>
              <a:t>CRISPR and Genome Editing </a:t>
            </a:r>
          </a:p>
          <a:p>
            <a:pPr>
              <a:spcBef>
                <a:spcPct val="50000"/>
              </a:spcBef>
            </a:pPr>
            <a:r>
              <a:rPr lang="en-GB" sz="2000" dirty="0">
                <a:latin typeface="Tahoma" pitchFamily="34" charset="0"/>
                <a:cs typeface="Tahoma" pitchFamily="34" charset="0"/>
              </a:rPr>
              <a:t>Immunity and Antibodies </a:t>
            </a:r>
          </a:p>
          <a:p>
            <a:pPr>
              <a:spcBef>
                <a:spcPct val="50000"/>
              </a:spcBef>
            </a:pPr>
            <a:r>
              <a:rPr lang="en-GB" sz="2000" dirty="0">
                <a:latin typeface="Tahoma" pitchFamily="34" charset="0"/>
                <a:cs typeface="Tahoma" pitchFamily="34" charset="0"/>
              </a:rPr>
              <a:t>Monoclonal Antibodies/ Antibodies in Research </a:t>
            </a:r>
          </a:p>
          <a:p>
            <a:pPr>
              <a:spcBef>
                <a:spcPct val="50000"/>
              </a:spcBef>
            </a:pPr>
            <a:r>
              <a:rPr lang="en-GB" sz="2000" dirty="0">
                <a:latin typeface="Tahoma" pitchFamily="34" charset="0"/>
                <a:cs typeface="Tahoma" pitchFamily="34" charset="0"/>
              </a:rPr>
              <a:t>T cells and Transplantation</a:t>
            </a:r>
          </a:p>
        </p:txBody>
      </p:sp>
      <p:sp>
        <p:nvSpPr>
          <p:cNvPr id="6" name="Rectangle 5">
            <a:extLst>
              <a:ext uri="{FF2B5EF4-FFF2-40B4-BE49-F238E27FC236}">
                <a16:creationId xmlns:a16="http://schemas.microsoft.com/office/drawing/2014/main" id="{053E0C3E-83C9-4AFD-A915-7938F02E1E68}"/>
              </a:ext>
            </a:extLst>
          </p:cNvPr>
          <p:cNvSpPr/>
          <p:nvPr/>
        </p:nvSpPr>
        <p:spPr>
          <a:xfrm>
            <a:off x="6198326" y="1058099"/>
            <a:ext cx="5788528" cy="3899263"/>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8CE5D790-DBF0-42D1-96DD-6DF8736D3150}"/>
              </a:ext>
            </a:extLst>
          </p:cNvPr>
          <p:cNvSpPr/>
          <p:nvPr/>
        </p:nvSpPr>
        <p:spPr>
          <a:xfrm>
            <a:off x="165490" y="1060286"/>
            <a:ext cx="5788528" cy="3899263"/>
          </a:xfrm>
          <a:prstGeom prst="rect">
            <a:avLst/>
          </a:prstGeom>
          <a:noFill/>
          <a:ln w="57150">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254F6C3-0FCD-445F-BCD7-3760346188AD}"/>
              </a:ext>
            </a:extLst>
          </p:cNvPr>
          <p:cNvSpPr/>
          <p:nvPr/>
        </p:nvSpPr>
        <p:spPr>
          <a:xfrm>
            <a:off x="677120" y="5551695"/>
            <a:ext cx="1974636" cy="1018911"/>
          </a:xfrm>
          <a:prstGeom prst="rect">
            <a:avLst/>
          </a:prstGeom>
          <a:noFill/>
          <a:ln w="57150">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Box 3">
            <a:extLst>
              <a:ext uri="{FF2B5EF4-FFF2-40B4-BE49-F238E27FC236}">
                <a16:creationId xmlns:a16="http://schemas.microsoft.com/office/drawing/2014/main" id="{5B16F7ED-A470-400F-9E52-50E01D14A91A}"/>
              </a:ext>
            </a:extLst>
          </p:cNvPr>
          <p:cNvSpPr txBox="1">
            <a:spLocks noChangeArrowheads="1"/>
          </p:cNvSpPr>
          <p:nvPr/>
        </p:nvSpPr>
        <p:spPr bwMode="auto">
          <a:xfrm>
            <a:off x="811248" y="5624338"/>
            <a:ext cx="1706380" cy="784830"/>
          </a:xfrm>
          <a:prstGeom prst="rect">
            <a:avLst/>
          </a:prstGeom>
          <a:noFill/>
          <a:ln w="9525">
            <a:noFill/>
            <a:miter lim="800000"/>
            <a:headEnd/>
            <a:tailEnd/>
          </a:ln>
        </p:spPr>
        <p:txBody>
          <a:bodyPr wrap="square">
            <a:spAutoFit/>
          </a:bodyPr>
          <a:lstStyle/>
          <a:p>
            <a:pPr algn="ctr">
              <a:spcBef>
                <a:spcPct val="50000"/>
              </a:spcBef>
            </a:pPr>
            <a:r>
              <a:rPr lang="en-GB" b="1" dirty="0">
                <a:latin typeface="Tahoma" pitchFamily="34" charset="0"/>
                <a:cs typeface="Tahoma" pitchFamily="34" charset="0"/>
              </a:rPr>
              <a:t>Window 1</a:t>
            </a:r>
          </a:p>
          <a:p>
            <a:pPr algn="ctr">
              <a:spcBef>
                <a:spcPct val="50000"/>
              </a:spcBef>
            </a:pPr>
            <a:r>
              <a:rPr lang="en-GB" dirty="0">
                <a:latin typeface="Tahoma" pitchFamily="34" charset="0"/>
                <a:cs typeface="Tahoma" pitchFamily="34" charset="0"/>
              </a:rPr>
              <a:t>29</a:t>
            </a:r>
            <a:r>
              <a:rPr lang="en-GB" baseline="30000" dirty="0">
                <a:latin typeface="Tahoma" pitchFamily="34" charset="0"/>
                <a:cs typeface="Tahoma" pitchFamily="34" charset="0"/>
              </a:rPr>
              <a:t>th</a:t>
            </a:r>
            <a:r>
              <a:rPr lang="en-GB" dirty="0">
                <a:latin typeface="Tahoma" pitchFamily="34" charset="0"/>
                <a:cs typeface="Tahoma" pitchFamily="34" charset="0"/>
              </a:rPr>
              <a:t> October</a:t>
            </a:r>
          </a:p>
        </p:txBody>
      </p:sp>
      <p:sp>
        <p:nvSpPr>
          <p:cNvPr id="11" name="Rectangle 10">
            <a:extLst>
              <a:ext uri="{FF2B5EF4-FFF2-40B4-BE49-F238E27FC236}">
                <a16:creationId xmlns:a16="http://schemas.microsoft.com/office/drawing/2014/main" id="{D2C2BB7E-97B2-42C5-ACDF-484B03E4113B}"/>
              </a:ext>
            </a:extLst>
          </p:cNvPr>
          <p:cNvSpPr/>
          <p:nvPr/>
        </p:nvSpPr>
        <p:spPr>
          <a:xfrm>
            <a:off x="3598840" y="5566942"/>
            <a:ext cx="1974636" cy="1018911"/>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Box 3">
            <a:extLst>
              <a:ext uri="{FF2B5EF4-FFF2-40B4-BE49-F238E27FC236}">
                <a16:creationId xmlns:a16="http://schemas.microsoft.com/office/drawing/2014/main" id="{E73D4E5C-583F-4CDF-ADA8-27AB05CDCC28}"/>
              </a:ext>
            </a:extLst>
          </p:cNvPr>
          <p:cNvSpPr txBox="1">
            <a:spLocks noChangeArrowheads="1"/>
          </p:cNvSpPr>
          <p:nvPr/>
        </p:nvSpPr>
        <p:spPr bwMode="auto">
          <a:xfrm>
            <a:off x="3602346" y="5624338"/>
            <a:ext cx="1903653" cy="784830"/>
          </a:xfrm>
          <a:prstGeom prst="rect">
            <a:avLst/>
          </a:prstGeom>
          <a:noFill/>
          <a:ln w="9525">
            <a:noFill/>
            <a:miter lim="800000"/>
            <a:headEnd/>
            <a:tailEnd/>
          </a:ln>
        </p:spPr>
        <p:txBody>
          <a:bodyPr wrap="square">
            <a:spAutoFit/>
          </a:bodyPr>
          <a:lstStyle/>
          <a:p>
            <a:pPr algn="ctr">
              <a:spcBef>
                <a:spcPct val="50000"/>
              </a:spcBef>
            </a:pPr>
            <a:r>
              <a:rPr lang="en-GB" b="1" dirty="0">
                <a:latin typeface="Tahoma" pitchFamily="34" charset="0"/>
                <a:cs typeface="Tahoma" pitchFamily="34" charset="0"/>
              </a:rPr>
              <a:t>Window 2</a:t>
            </a:r>
          </a:p>
          <a:p>
            <a:pPr algn="ctr">
              <a:spcBef>
                <a:spcPct val="50000"/>
              </a:spcBef>
            </a:pPr>
            <a:r>
              <a:rPr lang="en-GB" dirty="0">
                <a:latin typeface="Tahoma" pitchFamily="34" charset="0"/>
                <a:cs typeface="Tahoma" pitchFamily="34" charset="0"/>
              </a:rPr>
              <a:t>17</a:t>
            </a:r>
            <a:r>
              <a:rPr lang="en-GB" baseline="30000" dirty="0">
                <a:latin typeface="Tahoma" pitchFamily="34" charset="0"/>
                <a:cs typeface="Tahoma" pitchFamily="34" charset="0"/>
              </a:rPr>
              <a:t>th</a:t>
            </a:r>
            <a:r>
              <a:rPr lang="en-GB" dirty="0">
                <a:latin typeface="Tahoma" pitchFamily="34" charset="0"/>
                <a:cs typeface="Tahoma" pitchFamily="34" charset="0"/>
              </a:rPr>
              <a:t> November</a:t>
            </a:r>
          </a:p>
        </p:txBody>
      </p:sp>
      <p:sp>
        <p:nvSpPr>
          <p:cNvPr id="13" name="Rectangle 12">
            <a:extLst>
              <a:ext uri="{FF2B5EF4-FFF2-40B4-BE49-F238E27FC236}">
                <a16:creationId xmlns:a16="http://schemas.microsoft.com/office/drawing/2014/main" id="{F72262DD-C3BF-4552-A717-656892ADA5FF}"/>
              </a:ext>
            </a:extLst>
          </p:cNvPr>
          <p:cNvSpPr/>
          <p:nvPr/>
        </p:nvSpPr>
        <p:spPr>
          <a:xfrm>
            <a:off x="6638123" y="5571276"/>
            <a:ext cx="1974636" cy="1018911"/>
          </a:xfrm>
          <a:prstGeom prst="rect">
            <a:avLst/>
          </a:prstGeom>
          <a:noFill/>
          <a:ln w="57150">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Box 3">
            <a:extLst>
              <a:ext uri="{FF2B5EF4-FFF2-40B4-BE49-F238E27FC236}">
                <a16:creationId xmlns:a16="http://schemas.microsoft.com/office/drawing/2014/main" id="{47334529-AC38-4950-B098-388C7054A91A}"/>
              </a:ext>
            </a:extLst>
          </p:cNvPr>
          <p:cNvSpPr txBox="1">
            <a:spLocks noChangeArrowheads="1"/>
          </p:cNvSpPr>
          <p:nvPr/>
        </p:nvSpPr>
        <p:spPr bwMode="auto">
          <a:xfrm>
            <a:off x="6772250" y="5624338"/>
            <a:ext cx="1757793" cy="784830"/>
          </a:xfrm>
          <a:prstGeom prst="rect">
            <a:avLst/>
          </a:prstGeom>
          <a:noFill/>
          <a:ln w="9525">
            <a:noFill/>
            <a:miter lim="800000"/>
            <a:headEnd/>
            <a:tailEnd/>
          </a:ln>
        </p:spPr>
        <p:txBody>
          <a:bodyPr wrap="square">
            <a:spAutoFit/>
          </a:bodyPr>
          <a:lstStyle/>
          <a:p>
            <a:pPr algn="ctr">
              <a:spcBef>
                <a:spcPct val="50000"/>
              </a:spcBef>
            </a:pPr>
            <a:r>
              <a:rPr lang="en-GB" b="1" dirty="0">
                <a:latin typeface="Tahoma" pitchFamily="34" charset="0"/>
                <a:cs typeface="Tahoma" pitchFamily="34" charset="0"/>
              </a:rPr>
              <a:t>Window 3</a:t>
            </a:r>
          </a:p>
          <a:p>
            <a:pPr algn="ctr">
              <a:spcBef>
                <a:spcPct val="50000"/>
              </a:spcBef>
            </a:pPr>
            <a:r>
              <a:rPr lang="en-GB" dirty="0">
                <a:latin typeface="Tahoma" pitchFamily="34" charset="0"/>
                <a:cs typeface="Tahoma" pitchFamily="34" charset="0"/>
              </a:rPr>
              <a:t>3</a:t>
            </a:r>
            <a:r>
              <a:rPr lang="en-GB" baseline="30000" dirty="0">
                <a:latin typeface="Tahoma" pitchFamily="34" charset="0"/>
                <a:cs typeface="Tahoma" pitchFamily="34" charset="0"/>
              </a:rPr>
              <a:t>rd</a:t>
            </a:r>
            <a:r>
              <a:rPr lang="en-GB" dirty="0">
                <a:latin typeface="Tahoma" pitchFamily="34" charset="0"/>
                <a:cs typeface="Tahoma" pitchFamily="34" charset="0"/>
              </a:rPr>
              <a:t> December</a:t>
            </a:r>
          </a:p>
        </p:txBody>
      </p:sp>
      <p:sp>
        <p:nvSpPr>
          <p:cNvPr id="15" name="Rectangle 14">
            <a:extLst>
              <a:ext uri="{FF2B5EF4-FFF2-40B4-BE49-F238E27FC236}">
                <a16:creationId xmlns:a16="http://schemas.microsoft.com/office/drawing/2014/main" id="{4EAC027F-E4FD-4FF9-8AEE-454E019E41DF}"/>
              </a:ext>
            </a:extLst>
          </p:cNvPr>
          <p:cNvSpPr/>
          <p:nvPr/>
        </p:nvSpPr>
        <p:spPr>
          <a:xfrm>
            <a:off x="9618628" y="5571276"/>
            <a:ext cx="1974636" cy="1018911"/>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 Box 3">
            <a:extLst>
              <a:ext uri="{FF2B5EF4-FFF2-40B4-BE49-F238E27FC236}">
                <a16:creationId xmlns:a16="http://schemas.microsoft.com/office/drawing/2014/main" id="{2F22D696-7A0F-448F-AA10-74DD53D1FDAF}"/>
              </a:ext>
            </a:extLst>
          </p:cNvPr>
          <p:cNvSpPr txBox="1">
            <a:spLocks noChangeArrowheads="1"/>
          </p:cNvSpPr>
          <p:nvPr/>
        </p:nvSpPr>
        <p:spPr bwMode="auto">
          <a:xfrm>
            <a:off x="9596002" y="5624338"/>
            <a:ext cx="1974636" cy="784830"/>
          </a:xfrm>
          <a:prstGeom prst="rect">
            <a:avLst/>
          </a:prstGeom>
          <a:noFill/>
          <a:ln w="9525">
            <a:noFill/>
            <a:miter lim="800000"/>
            <a:headEnd/>
            <a:tailEnd/>
          </a:ln>
        </p:spPr>
        <p:txBody>
          <a:bodyPr wrap="square">
            <a:spAutoFit/>
          </a:bodyPr>
          <a:lstStyle/>
          <a:p>
            <a:pPr algn="ctr">
              <a:spcBef>
                <a:spcPct val="50000"/>
              </a:spcBef>
            </a:pPr>
            <a:r>
              <a:rPr lang="en-GB" b="1" dirty="0">
                <a:latin typeface="Tahoma" pitchFamily="34" charset="0"/>
                <a:cs typeface="Tahoma" pitchFamily="34" charset="0"/>
              </a:rPr>
              <a:t>Window 4</a:t>
            </a:r>
          </a:p>
          <a:p>
            <a:pPr algn="ctr">
              <a:spcBef>
                <a:spcPct val="50000"/>
              </a:spcBef>
            </a:pPr>
            <a:r>
              <a:rPr lang="en-GB" dirty="0">
                <a:latin typeface="Tahoma" pitchFamily="34" charset="0"/>
                <a:cs typeface="Tahoma" pitchFamily="34" charset="0"/>
              </a:rPr>
              <a:t>11</a:t>
            </a:r>
            <a:r>
              <a:rPr lang="en-GB" baseline="30000" dirty="0">
                <a:latin typeface="Tahoma" pitchFamily="34" charset="0"/>
                <a:cs typeface="Tahoma" pitchFamily="34" charset="0"/>
              </a:rPr>
              <a:t>th</a:t>
            </a:r>
            <a:r>
              <a:rPr lang="en-GB" dirty="0">
                <a:latin typeface="Tahoma" pitchFamily="34" charset="0"/>
                <a:cs typeface="Tahoma" pitchFamily="34" charset="0"/>
              </a:rPr>
              <a:t> January 21</a:t>
            </a:r>
          </a:p>
        </p:txBody>
      </p:sp>
      <p:cxnSp>
        <p:nvCxnSpPr>
          <p:cNvPr id="17" name="Straight Connector 16">
            <a:extLst>
              <a:ext uri="{FF2B5EF4-FFF2-40B4-BE49-F238E27FC236}">
                <a16:creationId xmlns:a16="http://schemas.microsoft.com/office/drawing/2014/main" id="{1584E292-C8F9-48DF-81ED-7AAA4F8BFB2C}"/>
              </a:ext>
            </a:extLst>
          </p:cNvPr>
          <p:cNvCxnSpPr>
            <a:stCxn id="8" idx="2"/>
            <a:endCxn id="9" idx="0"/>
          </p:cNvCxnSpPr>
          <p:nvPr/>
        </p:nvCxnSpPr>
        <p:spPr>
          <a:xfrm flipH="1">
            <a:off x="1664438" y="4959549"/>
            <a:ext cx="1395316" cy="592146"/>
          </a:xfrm>
          <a:prstGeom prst="line">
            <a:avLst/>
          </a:prstGeom>
          <a:ln w="76200">
            <a:solidFill>
              <a:srgbClr val="0033CC"/>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FFB9D4B-9729-448E-B7CA-9FA93ED55F11}"/>
              </a:ext>
            </a:extLst>
          </p:cNvPr>
          <p:cNvCxnSpPr>
            <a:cxnSpLocks/>
            <a:stCxn id="8" idx="2"/>
            <a:endCxn id="13" idx="0"/>
          </p:cNvCxnSpPr>
          <p:nvPr/>
        </p:nvCxnSpPr>
        <p:spPr>
          <a:xfrm>
            <a:off x="3059754" y="4959549"/>
            <a:ext cx="4565687" cy="611727"/>
          </a:xfrm>
          <a:prstGeom prst="line">
            <a:avLst/>
          </a:prstGeom>
          <a:ln w="76200">
            <a:solidFill>
              <a:srgbClr val="0033CC"/>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DFCEA8-5874-425D-AF56-3E4F9EE2618C}"/>
              </a:ext>
            </a:extLst>
          </p:cNvPr>
          <p:cNvCxnSpPr>
            <a:stCxn id="6" idx="2"/>
            <a:endCxn id="11" idx="0"/>
          </p:cNvCxnSpPr>
          <p:nvPr/>
        </p:nvCxnSpPr>
        <p:spPr>
          <a:xfrm flipH="1">
            <a:off x="4586158" y="4957362"/>
            <a:ext cx="4506432" cy="609580"/>
          </a:xfrm>
          <a:prstGeom prst="line">
            <a:avLst/>
          </a:prstGeom>
          <a:ln w="762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ECD864E-CC33-4AFC-8134-DEA91618F24C}"/>
              </a:ext>
            </a:extLst>
          </p:cNvPr>
          <p:cNvCxnSpPr>
            <a:stCxn id="6" idx="2"/>
            <a:endCxn id="15" idx="0"/>
          </p:cNvCxnSpPr>
          <p:nvPr/>
        </p:nvCxnSpPr>
        <p:spPr>
          <a:xfrm>
            <a:off x="9092590" y="4957362"/>
            <a:ext cx="1513356" cy="613914"/>
          </a:xfrm>
          <a:prstGeom prst="line">
            <a:avLst/>
          </a:prstGeom>
          <a:ln w="762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 name="Isosceles Triangle 2">
            <a:extLst>
              <a:ext uri="{FF2B5EF4-FFF2-40B4-BE49-F238E27FC236}">
                <a16:creationId xmlns:a16="http://schemas.microsoft.com/office/drawing/2014/main" id="{3A7E43AD-D57B-4BBE-9CA2-786D8974930B}"/>
              </a:ext>
            </a:extLst>
          </p:cNvPr>
          <p:cNvSpPr/>
          <p:nvPr/>
        </p:nvSpPr>
        <p:spPr>
          <a:xfrm rot="2678940">
            <a:off x="11444549" y="-404726"/>
            <a:ext cx="1256232" cy="96501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4103848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484664" cy="4832092"/>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Replaces exam in module</a:t>
            </a:r>
          </a:p>
          <a:p>
            <a:pPr>
              <a:spcBef>
                <a:spcPct val="50000"/>
              </a:spcBef>
            </a:pPr>
            <a:r>
              <a:rPr lang="en-GB" sz="2800" dirty="0">
                <a:latin typeface="Tahoma" pitchFamily="34" charset="0"/>
                <a:cs typeface="Tahoma" pitchFamily="34" charset="0"/>
              </a:rPr>
              <a:t>Benefits:</a:t>
            </a:r>
            <a:br>
              <a:rPr lang="en-GB" sz="2800" dirty="0">
                <a:latin typeface="Tahoma" pitchFamily="34" charset="0"/>
                <a:cs typeface="Tahoma" pitchFamily="34" charset="0"/>
              </a:rPr>
            </a:br>
            <a:r>
              <a:rPr lang="en-GB" sz="2800" dirty="0">
                <a:latin typeface="Tahoma" pitchFamily="34" charset="0"/>
                <a:cs typeface="Tahoma" pitchFamily="34" charset="0"/>
              </a:rPr>
              <a:t>	- developing resource location and critical evaluation skills</a:t>
            </a:r>
            <a:br>
              <a:rPr lang="en-GB" sz="2800" dirty="0">
                <a:latin typeface="Tahoma" pitchFamily="34" charset="0"/>
                <a:cs typeface="Tahoma" pitchFamily="34" charset="0"/>
              </a:rPr>
            </a:br>
            <a:r>
              <a:rPr lang="en-GB" sz="2800" dirty="0">
                <a:latin typeface="Tahoma" pitchFamily="34" charset="0"/>
                <a:cs typeface="Tahoma" pitchFamily="34" charset="0"/>
              </a:rPr>
              <a:t> 	  important for </a:t>
            </a:r>
            <a:r>
              <a:rPr lang="en-GB" sz="2800" dirty="0" err="1">
                <a:latin typeface="Tahoma" pitchFamily="34" charset="0"/>
                <a:cs typeface="Tahoma" pitchFamily="34" charset="0"/>
              </a:rPr>
              <a:t>yr</a:t>
            </a:r>
            <a:r>
              <a:rPr lang="en-GB" sz="2800" dirty="0">
                <a:latin typeface="Tahoma" pitchFamily="34" charset="0"/>
                <a:cs typeface="Tahoma" pitchFamily="34" charset="0"/>
              </a:rPr>
              <a:t> 2 and </a:t>
            </a:r>
            <a:r>
              <a:rPr lang="en-GB" sz="2800" dirty="0" err="1">
                <a:latin typeface="Tahoma" pitchFamily="34" charset="0"/>
                <a:cs typeface="Tahoma" pitchFamily="34" charset="0"/>
              </a:rPr>
              <a:t>yr</a:t>
            </a:r>
            <a:r>
              <a:rPr lang="en-GB" sz="2800" dirty="0">
                <a:latin typeface="Tahoma" pitchFamily="34" charset="0"/>
                <a:cs typeface="Tahoma" pitchFamily="34" charset="0"/>
              </a:rPr>
              <a:t> 3, especially for your project</a:t>
            </a:r>
          </a:p>
          <a:p>
            <a:pPr>
              <a:spcBef>
                <a:spcPct val="50000"/>
              </a:spcBef>
            </a:pPr>
            <a:r>
              <a:rPr lang="en-GB" sz="2800" dirty="0">
                <a:latin typeface="Tahoma" pitchFamily="34" charset="0"/>
                <a:cs typeface="Tahoma" pitchFamily="34" charset="0"/>
              </a:rPr>
              <a:t>	- “</a:t>
            </a:r>
            <a:r>
              <a:rPr lang="en-GB" sz="2800" i="1" dirty="0">
                <a:latin typeface="Tahoma" pitchFamily="34" charset="0"/>
                <a:cs typeface="Tahoma" pitchFamily="34" charset="0"/>
              </a:rPr>
              <a:t>evidence of outside reading and/or originality of thought and </a:t>
            </a:r>
            <a:br>
              <a:rPr lang="en-GB" sz="2800" i="1" dirty="0">
                <a:latin typeface="Tahoma" pitchFamily="34" charset="0"/>
                <a:cs typeface="Tahoma" pitchFamily="34" charset="0"/>
              </a:rPr>
            </a:br>
            <a:r>
              <a:rPr lang="en-GB" sz="2800" i="1" dirty="0">
                <a:latin typeface="Tahoma" pitchFamily="34" charset="0"/>
                <a:cs typeface="Tahoma" pitchFamily="34" charset="0"/>
              </a:rPr>
              <a:t>	  analytical skill </a:t>
            </a:r>
            <a:r>
              <a:rPr lang="en-GB" sz="2800" dirty="0">
                <a:latin typeface="Tahoma" pitchFamily="34" charset="0"/>
                <a:cs typeface="Tahoma" pitchFamily="34" charset="0"/>
              </a:rPr>
              <a:t>” needed for access to highest coursework marks</a:t>
            </a:r>
          </a:p>
          <a:p>
            <a:pPr>
              <a:spcBef>
                <a:spcPct val="50000"/>
              </a:spcBef>
            </a:pPr>
            <a:r>
              <a:rPr lang="en-GB" sz="2800" dirty="0">
                <a:latin typeface="Tahoma" pitchFamily="34" charset="0"/>
                <a:cs typeface="Tahoma" pitchFamily="34" charset="0"/>
              </a:rPr>
              <a:t>	- no revision for this module over Christmas</a:t>
            </a:r>
          </a:p>
          <a:p>
            <a:pPr>
              <a:spcBef>
                <a:spcPct val="50000"/>
              </a:spcBef>
            </a:pPr>
            <a:r>
              <a:rPr lang="en-GB" sz="2800" dirty="0">
                <a:latin typeface="Tahoma" pitchFamily="34" charset="0"/>
                <a:cs typeface="Tahoma" pitchFamily="34" charset="0"/>
              </a:rPr>
              <a:t>	- anticipate most people will achieve higher marks in this task </a:t>
            </a:r>
            <a:br>
              <a:rPr lang="en-GB" sz="2800" dirty="0">
                <a:latin typeface="Tahoma" pitchFamily="34" charset="0"/>
                <a:cs typeface="Tahoma" pitchFamily="34" charset="0"/>
              </a:rPr>
            </a:br>
            <a:r>
              <a:rPr lang="en-GB" sz="2800" dirty="0">
                <a:latin typeface="Tahoma" pitchFamily="34" charset="0"/>
                <a:cs typeface="Tahoma" pitchFamily="34" charset="0"/>
              </a:rPr>
              <a:t>       	  than they would for exam</a:t>
            </a:r>
          </a:p>
        </p:txBody>
      </p:sp>
      <p:sp>
        <p:nvSpPr>
          <p:cNvPr id="2" name="Text Box 1">
            <a:extLst>
              <a:ext uri="{FF2B5EF4-FFF2-40B4-BE49-F238E27FC236}">
                <a16:creationId xmlns:a16="http://schemas.microsoft.com/office/drawing/2014/main" id="{47E4A1FF-1FC1-4A9E-9EC2-ADB3D1FBA4AD}"/>
              </a:ext>
            </a:extLst>
          </p:cNvPr>
          <p:cNvSpPr txBox="1">
            <a:spLocks noChangeArrowheads="1"/>
          </p:cNvSpPr>
          <p:nvPr/>
        </p:nvSpPr>
        <p:spPr bwMode="auto">
          <a:xfrm>
            <a:off x="119335" y="152401"/>
            <a:ext cx="11725136"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Benefits of SRC assignment</a:t>
            </a:r>
          </a:p>
        </p:txBody>
      </p:sp>
      <p:sp>
        <p:nvSpPr>
          <p:cNvPr id="4" name="Isosceles Triangle 3">
            <a:extLst>
              <a:ext uri="{FF2B5EF4-FFF2-40B4-BE49-F238E27FC236}">
                <a16:creationId xmlns:a16="http://schemas.microsoft.com/office/drawing/2014/main" id="{2938C68E-51C1-4DB6-B222-C75494CE96C6}"/>
              </a:ext>
            </a:extLst>
          </p:cNvPr>
          <p:cNvSpPr/>
          <p:nvPr/>
        </p:nvSpPr>
        <p:spPr>
          <a:xfrm rot="2678940">
            <a:off x="11444549" y="-404726"/>
            <a:ext cx="1256232" cy="96501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6280207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484664" cy="4401205"/>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Students must submit (at least) </a:t>
            </a:r>
            <a:r>
              <a:rPr lang="en-GB" sz="2800" b="1" dirty="0">
                <a:latin typeface="Tahoma" pitchFamily="34" charset="0"/>
                <a:cs typeface="Tahoma" pitchFamily="34" charset="0"/>
              </a:rPr>
              <a:t>one review </a:t>
            </a:r>
            <a:r>
              <a:rPr lang="en-GB" sz="2800" dirty="0">
                <a:latin typeface="Tahoma" pitchFamily="34" charset="0"/>
                <a:cs typeface="Tahoma" pitchFamily="34" charset="0"/>
              </a:rPr>
              <a:t>in each window</a:t>
            </a:r>
          </a:p>
          <a:p>
            <a:pPr>
              <a:spcBef>
                <a:spcPct val="50000"/>
              </a:spcBef>
            </a:pPr>
            <a:r>
              <a:rPr lang="en-GB" sz="2800" dirty="0">
                <a:latin typeface="Tahoma" pitchFamily="34" charset="0"/>
                <a:cs typeface="Tahoma" pitchFamily="34" charset="0"/>
              </a:rPr>
              <a:t>Submissions </a:t>
            </a:r>
            <a:r>
              <a:rPr lang="en-GB" sz="2800" i="1" dirty="0">
                <a:latin typeface="Tahoma" pitchFamily="34" charset="0"/>
                <a:cs typeface="Tahoma" pitchFamily="34" charset="0"/>
              </a:rPr>
              <a:t>must have </a:t>
            </a:r>
            <a:r>
              <a:rPr lang="en-GB" sz="2800" dirty="0">
                <a:latin typeface="Tahoma" pitchFamily="34" charset="0"/>
                <a:cs typeface="Tahoma" pitchFamily="34" charset="0"/>
              </a:rPr>
              <a:t>standard format:</a:t>
            </a:r>
          </a:p>
          <a:p>
            <a:pPr marL="1371600" lvl="2" indent="-457200">
              <a:spcBef>
                <a:spcPct val="50000"/>
              </a:spcBef>
              <a:buFont typeface="Arial" panose="020B0604020202020204" pitchFamily="34" charset="0"/>
              <a:buChar char="•"/>
            </a:pPr>
            <a:r>
              <a:rPr lang="en-GB" sz="2800" dirty="0">
                <a:latin typeface="Tahoma" pitchFamily="34" charset="0"/>
                <a:cs typeface="Tahoma" pitchFamily="34" charset="0"/>
              </a:rPr>
              <a:t>Name of resource (including link, if applicable)</a:t>
            </a:r>
          </a:p>
          <a:p>
            <a:pPr marL="1371600" lvl="2" indent="-457200">
              <a:spcBef>
                <a:spcPct val="50000"/>
              </a:spcBef>
              <a:buFont typeface="Arial" panose="020B0604020202020204" pitchFamily="34" charset="0"/>
              <a:buChar char="•"/>
            </a:pPr>
            <a:r>
              <a:rPr lang="en-GB" sz="2800" dirty="0">
                <a:latin typeface="Tahoma" pitchFamily="34" charset="0"/>
                <a:cs typeface="Tahoma" pitchFamily="34" charset="0"/>
              </a:rPr>
              <a:t>The review (max 300 words)</a:t>
            </a:r>
          </a:p>
          <a:p>
            <a:pPr marL="1371600" lvl="2" indent="-457200">
              <a:spcBef>
                <a:spcPct val="50000"/>
              </a:spcBef>
              <a:buFont typeface="Arial" panose="020B0604020202020204" pitchFamily="34" charset="0"/>
              <a:buChar char="•"/>
            </a:pPr>
            <a:r>
              <a:rPr lang="en-GB" sz="2800" dirty="0">
                <a:latin typeface="Tahoma" pitchFamily="34" charset="0"/>
                <a:cs typeface="Tahoma" pitchFamily="34" charset="0"/>
              </a:rPr>
              <a:t>Date of review</a:t>
            </a:r>
          </a:p>
          <a:p>
            <a:pPr marL="1371600" lvl="2" indent="-457200">
              <a:spcBef>
                <a:spcPct val="50000"/>
              </a:spcBef>
              <a:buFont typeface="Arial" panose="020B0604020202020204" pitchFamily="34" charset="0"/>
              <a:buChar char="•"/>
            </a:pPr>
            <a:r>
              <a:rPr lang="en-GB" sz="2800" dirty="0">
                <a:latin typeface="Tahoma" pitchFamily="34" charset="0"/>
                <a:cs typeface="Tahoma" pitchFamily="34" charset="0"/>
              </a:rPr>
              <a:t>Author’s name</a:t>
            </a:r>
          </a:p>
          <a:p>
            <a:pPr marL="1371600" lvl="2" indent="-457200">
              <a:spcBef>
                <a:spcPct val="50000"/>
              </a:spcBef>
              <a:buFont typeface="Arial" panose="020B0604020202020204" pitchFamily="34" charset="0"/>
              <a:buChar char="•"/>
            </a:pPr>
            <a:r>
              <a:rPr lang="en-GB" sz="2800" dirty="0">
                <a:latin typeface="Tahoma" pitchFamily="34" charset="0"/>
                <a:cs typeface="Tahoma" pitchFamily="34" charset="0"/>
              </a:rPr>
              <a:t>Name of lecture block with which the review fits </a:t>
            </a:r>
          </a:p>
        </p:txBody>
      </p:sp>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Shared Resource Collection assignment</a:t>
            </a:r>
          </a:p>
        </p:txBody>
      </p:sp>
      <p:sp>
        <p:nvSpPr>
          <p:cNvPr id="4" name="Isosceles Triangle 3">
            <a:extLst>
              <a:ext uri="{FF2B5EF4-FFF2-40B4-BE49-F238E27FC236}">
                <a16:creationId xmlns:a16="http://schemas.microsoft.com/office/drawing/2014/main" id="{185FE36F-5EF0-49E6-8C50-9F1E5CEFF1BB}"/>
              </a:ext>
            </a:extLst>
          </p:cNvPr>
          <p:cNvSpPr/>
          <p:nvPr/>
        </p:nvSpPr>
        <p:spPr>
          <a:xfrm rot="2678940">
            <a:off x="11444549" y="-404726"/>
            <a:ext cx="1256232" cy="96501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2064746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484664" cy="3970318"/>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Students could earn up to </a:t>
            </a:r>
            <a:r>
              <a:rPr lang="en-GB" sz="2800" b="1" dirty="0">
                <a:latin typeface="Tahoma" pitchFamily="34" charset="0"/>
                <a:cs typeface="Tahoma" pitchFamily="34" charset="0"/>
              </a:rPr>
              <a:t>10 credits </a:t>
            </a:r>
            <a:r>
              <a:rPr lang="en-GB" sz="2800" dirty="0">
                <a:latin typeface="Tahoma" pitchFamily="34" charset="0"/>
                <a:cs typeface="Tahoma" pitchFamily="34" charset="0"/>
              </a:rPr>
              <a:t>per window</a:t>
            </a:r>
          </a:p>
          <a:p>
            <a:pPr>
              <a:spcBef>
                <a:spcPct val="50000"/>
              </a:spcBef>
            </a:pPr>
            <a:r>
              <a:rPr lang="en-GB" sz="2800" dirty="0">
                <a:latin typeface="Tahoma" pitchFamily="34" charset="0"/>
                <a:cs typeface="Tahoma" pitchFamily="34" charset="0"/>
              </a:rPr>
              <a:t>Four windows = 4 x 10 = </a:t>
            </a:r>
            <a:r>
              <a:rPr lang="en-GB" sz="2800" b="1" dirty="0">
                <a:latin typeface="Tahoma" pitchFamily="34" charset="0"/>
                <a:cs typeface="Tahoma" pitchFamily="34" charset="0"/>
              </a:rPr>
              <a:t>40%</a:t>
            </a:r>
            <a:r>
              <a:rPr lang="en-GB" sz="2800" dirty="0">
                <a:latin typeface="Tahoma" pitchFamily="34" charset="0"/>
                <a:cs typeface="Tahoma" pitchFamily="34" charset="0"/>
              </a:rPr>
              <a:t> of mark for module</a:t>
            </a:r>
          </a:p>
          <a:p>
            <a:pPr>
              <a:spcBef>
                <a:spcPct val="50000"/>
              </a:spcBef>
            </a:pPr>
            <a:r>
              <a:rPr lang="en-GB" sz="2800" dirty="0">
                <a:latin typeface="Tahoma" pitchFamily="34" charset="0"/>
                <a:cs typeface="Tahoma" pitchFamily="34" charset="0"/>
              </a:rPr>
              <a:t>Students </a:t>
            </a:r>
            <a:r>
              <a:rPr lang="en-GB" sz="2800" b="1" u="sng" dirty="0">
                <a:latin typeface="Tahoma" pitchFamily="34" charset="0"/>
                <a:cs typeface="Tahoma" pitchFamily="34" charset="0"/>
              </a:rPr>
              <a:t>must</a:t>
            </a:r>
            <a:r>
              <a:rPr lang="en-GB" sz="2800" dirty="0">
                <a:latin typeface="Tahoma" pitchFamily="34" charset="0"/>
                <a:cs typeface="Tahoma" pitchFamily="34" charset="0"/>
              </a:rPr>
              <a:t> submit one post per window, but not limited to one</a:t>
            </a:r>
          </a:p>
          <a:p>
            <a:pPr>
              <a:spcBef>
                <a:spcPct val="50000"/>
              </a:spcBef>
            </a:pPr>
            <a:r>
              <a:rPr lang="en-GB" sz="2800" dirty="0">
                <a:latin typeface="Tahoma" pitchFamily="34" charset="0"/>
                <a:cs typeface="Tahoma" pitchFamily="34" charset="0"/>
              </a:rPr>
              <a:t>Additional posts, and appropriate comments on other people’s posts, could also receive credit</a:t>
            </a:r>
          </a:p>
          <a:p>
            <a:pPr>
              <a:spcBef>
                <a:spcPct val="50000"/>
              </a:spcBef>
            </a:pPr>
            <a:r>
              <a:rPr lang="en-GB" sz="2800" dirty="0">
                <a:latin typeface="Tahoma" pitchFamily="34" charset="0"/>
                <a:cs typeface="Tahoma" pitchFamily="34" charset="0"/>
              </a:rPr>
              <a:t>Additional posts/comments can earn </a:t>
            </a:r>
            <a:r>
              <a:rPr lang="en-GB" sz="2800" i="1" dirty="0">
                <a:latin typeface="Tahoma" pitchFamily="34" charset="0"/>
                <a:cs typeface="Tahoma" pitchFamily="34" charset="0"/>
              </a:rPr>
              <a:t>no more than 4 credits </a:t>
            </a:r>
            <a:r>
              <a:rPr lang="en-GB" sz="2800" dirty="0">
                <a:latin typeface="Tahoma" pitchFamily="34" charset="0"/>
                <a:cs typeface="Tahoma" pitchFamily="34" charset="0"/>
              </a:rPr>
              <a:t>in any window</a:t>
            </a:r>
          </a:p>
        </p:txBody>
      </p:sp>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Shared Resource Collection assignment</a:t>
            </a:r>
          </a:p>
        </p:txBody>
      </p:sp>
      <p:sp>
        <p:nvSpPr>
          <p:cNvPr id="4" name="Isosceles Triangle 3">
            <a:extLst>
              <a:ext uri="{FF2B5EF4-FFF2-40B4-BE49-F238E27FC236}">
                <a16:creationId xmlns:a16="http://schemas.microsoft.com/office/drawing/2014/main" id="{DEE09D6C-2EC5-4CDE-BF7E-CD2C485E9949}"/>
              </a:ext>
            </a:extLst>
          </p:cNvPr>
          <p:cNvSpPr/>
          <p:nvPr/>
        </p:nvSpPr>
        <p:spPr>
          <a:xfrm rot="2678940">
            <a:off x="11444549" y="-404726"/>
            <a:ext cx="1256232" cy="96501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5912514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484664" cy="5478423"/>
          </a:xfrm>
          <a:prstGeom prst="rect">
            <a:avLst/>
          </a:prstGeom>
          <a:noFill/>
          <a:ln w="9525">
            <a:noFill/>
            <a:miter lim="800000"/>
            <a:headEnd/>
            <a:tailEnd/>
          </a:ln>
        </p:spPr>
        <p:txBody>
          <a:bodyPr wrap="square">
            <a:spAutoFit/>
          </a:bodyPr>
          <a:lstStyle/>
          <a:p>
            <a:pPr>
              <a:spcBef>
                <a:spcPct val="50000"/>
              </a:spcBef>
            </a:pPr>
            <a:r>
              <a:rPr lang="en-GB" sz="2800" b="1" dirty="0">
                <a:solidFill>
                  <a:srgbClr val="0033CC"/>
                </a:solidFill>
                <a:latin typeface="Tahoma" pitchFamily="34" charset="0"/>
                <a:cs typeface="Tahoma" pitchFamily="34" charset="0"/>
              </a:rPr>
              <a:t>Alex</a:t>
            </a:r>
            <a:r>
              <a:rPr lang="en-GB" sz="2800" dirty="0">
                <a:latin typeface="Tahoma" pitchFamily="34" charset="0"/>
                <a:cs typeface="Tahoma" pitchFamily="34" charset="0"/>
              </a:rPr>
              <a:t> submits one post worth </a:t>
            </a:r>
            <a:r>
              <a:rPr lang="en-GB" sz="2800" i="1" dirty="0">
                <a:latin typeface="Tahoma" pitchFamily="34" charset="0"/>
                <a:cs typeface="Tahoma" pitchFamily="34" charset="0"/>
              </a:rPr>
              <a:t>9 marks </a:t>
            </a:r>
            <a:r>
              <a:rPr lang="en-GB" sz="2800" dirty="0">
                <a:latin typeface="Tahoma" pitchFamily="34" charset="0"/>
                <a:cs typeface="Tahoma" pitchFamily="34" charset="0"/>
              </a:rPr>
              <a:t>with no supplementary post in that window or comments on other people’s posts </a:t>
            </a:r>
            <a:br>
              <a:rPr lang="en-GB" sz="2800" dirty="0">
                <a:latin typeface="Tahoma" pitchFamily="34" charset="0"/>
                <a:cs typeface="Tahoma" pitchFamily="34" charset="0"/>
              </a:rPr>
            </a:br>
            <a:r>
              <a:rPr lang="en-GB" sz="2800" b="1" dirty="0">
                <a:latin typeface="Tahoma" pitchFamily="34" charset="0"/>
                <a:cs typeface="Tahoma" pitchFamily="34" charset="0"/>
              </a:rPr>
              <a:t>Total mark = 9</a:t>
            </a:r>
          </a:p>
          <a:p>
            <a:pPr>
              <a:spcBef>
                <a:spcPct val="50000"/>
              </a:spcBef>
            </a:pPr>
            <a:r>
              <a:rPr lang="en-GB" sz="2800" b="1" dirty="0">
                <a:solidFill>
                  <a:srgbClr val="0033CC"/>
                </a:solidFill>
                <a:latin typeface="Tahoma" pitchFamily="34" charset="0"/>
                <a:cs typeface="Tahoma" pitchFamily="34" charset="0"/>
              </a:rPr>
              <a:t>Bindu</a:t>
            </a:r>
            <a:r>
              <a:rPr lang="en-GB" sz="2800" dirty="0">
                <a:latin typeface="Tahoma" pitchFamily="34" charset="0"/>
                <a:cs typeface="Tahoma" pitchFamily="34" charset="0"/>
              </a:rPr>
              <a:t> submits one post worth </a:t>
            </a:r>
            <a:r>
              <a:rPr lang="en-GB" sz="2800" i="1" dirty="0">
                <a:latin typeface="Tahoma" pitchFamily="34" charset="0"/>
                <a:cs typeface="Tahoma" pitchFamily="34" charset="0"/>
              </a:rPr>
              <a:t>8 marks</a:t>
            </a:r>
            <a:r>
              <a:rPr lang="en-GB" sz="2800" dirty="0">
                <a:latin typeface="Tahoma" pitchFamily="34" charset="0"/>
                <a:cs typeface="Tahoma" pitchFamily="34" charset="0"/>
              </a:rPr>
              <a:t>, plus two additional supplementary posts and comments on other people’s posts which are considered worthy of the full </a:t>
            </a:r>
            <a:r>
              <a:rPr lang="en-GB" sz="2800" i="1" dirty="0">
                <a:latin typeface="Tahoma" pitchFamily="34" charset="0"/>
                <a:cs typeface="Tahoma" pitchFamily="34" charset="0"/>
              </a:rPr>
              <a:t>4 additional marks</a:t>
            </a:r>
            <a:r>
              <a:rPr lang="en-GB" sz="2800" dirty="0">
                <a:latin typeface="Tahoma" pitchFamily="34" charset="0"/>
                <a:cs typeface="Tahoma" pitchFamily="34" charset="0"/>
              </a:rPr>
              <a:t> </a:t>
            </a:r>
            <a:br>
              <a:rPr lang="en-GB" sz="2800" dirty="0">
                <a:latin typeface="Tahoma" pitchFamily="34" charset="0"/>
                <a:cs typeface="Tahoma" pitchFamily="34" charset="0"/>
              </a:rPr>
            </a:br>
            <a:r>
              <a:rPr lang="en-GB" sz="2800" b="1" dirty="0">
                <a:latin typeface="Tahoma" pitchFamily="34" charset="0"/>
                <a:cs typeface="Tahoma" pitchFamily="34" charset="0"/>
              </a:rPr>
              <a:t>Total mark = 10 </a:t>
            </a:r>
            <a:r>
              <a:rPr lang="en-GB" sz="2800" dirty="0">
                <a:latin typeface="Tahoma" pitchFamily="34" charset="0"/>
                <a:cs typeface="Tahoma" pitchFamily="34" charset="0"/>
              </a:rPr>
              <a:t>(you cannot exceed 10 marks per window)</a:t>
            </a:r>
          </a:p>
          <a:p>
            <a:pPr>
              <a:spcBef>
                <a:spcPct val="50000"/>
              </a:spcBef>
            </a:pPr>
            <a:r>
              <a:rPr lang="en-GB" sz="2800" b="1" dirty="0">
                <a:solidFill>
                  <a:srgbClr val="0033CC"/>
                </a:solidFill>
                <a:latin typeface="Tahoma" pitchFamily="34" charset="0"/>
                <a:cs typeface="Tahoma" pitchFamily="34" charset="0"/>
              </a:rPr>
              <a:t>Charlie</a:t>
            </a:r>
            <a:r>
              <a:rPr lang="en-GB" sz="2800" dirty="0">
                <a:latin typeface="Tahoma" pitchFamily="34" charset="0"/>
                <a:cs typeface="Tahoma" pitchFamily="34" charset="0"/>
              </a:rPr>
              <a:t> submits one post worth </a:t>
            </a:r>
            <a:r>
              <a:rPr lang="en-GB" sz="2800" i="1" dirty="0">
                <a:latin typeface="Tahoma" pitchFamily="34" charset="0"/>
                <a:cs typeface="Tahoma" pitchFamily="34" charset="0"/>
              </a:rPr>
              <a:t>7 marks</a:t>
            </a:r>
            <a:r>
              <a:rPr lang="en-GB" sz="2800" dirty="0">
                <a:latin typeface="Tahoma" pitchFamily="34" charset="0"/>
                <a:cs typeface="Tahoma" pitchFamily="34" charset="0"/>
              </a:rPr>
              <a:t>, plus a additional supplementary posts considered worthy of </a:t>
            </a:r>
            <a:r>
              <a:rPr lang="en-GB" sz="2800" i="1" dirty="0">
                <a:latin typeface="Tahoma" pitchFamily="34" charset="0"/>
                <a:cs typeface="Tahoma" pitchFamily="34" charset="0"/>
              </a:rPr>
              <a:t>3 additional marks</a:t>
            </a:r>
            <a:r>
              <a:rPr lang="en-GB" sz="2800" dirty="0">
                <a:latin typeface="Tahoma" pitchFamily="34" charset="0"/>
                <a:cs typeface="Tahoma" pitchFamily="34" charset="0"/>
              </a:rPr>
              <a:t>. </a:t>
            </a:r>
            <a:br>
              <a:rPr lang="en-GB" sz="2800" dirty="0">
                <a:latin typeface="Tahoma" pitchFamily="34" charset="0"/>
                <a:cs typeface="Tahoma" pitchFamily="34" charset="0"/>
              </a:rPr>
            </a:br>
            <a:r>
              <a:rPr lang="en-GB" sz="2800" b="1" dirty="0">
                <a:latin typeface="Tahoma" pitchFamily="34" charset="0"/>
                <a:cs typeface="Tahoma" pitchFamily="34" charset="0"/>
              </a:rPr>
              <a:t>Total mark = 10</a:t>
            </a:r>
          </a:p>
          <a:p>
            <a:pPr>
              <a:spcBef>
                <a:spcPct val="50000"/>
              </a:spcBef>
            </a:pPr>
            <a:endParaRPr lang="en-GB" sz="2800" dirty="0">
              <a:latin typeface="Tahoma" pitchFamily="34" charset="0"/>
              <a:cs typeface="Tahoma" pitchFamily="34" charset="0"/>
            </a:endParaRPr>
          </a:p>
        </p:txBody>
      </p:sp>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Example marking scenarios</a:t>
            </a:r>
          </a:p>
        </p:txBody>
      </p:sp>
      <p:sp>
        <p:nvSpPr>
          <p:cNvPr id="4" name="Isosceles Triangle 3">
            <a:extLst>
              <a:ext uri="{FF2B5EF4-FFF2-40B4-BE49-F238E27FC236}">
                <a16:creationId xmlns:a16="http://schemas.microsoft.com/office/drawing/2014/main" id="{9B0ADF86-B9EC-4BC8-9917-C884D61E42F1}"/>
              </a:ext>
            </a:extLst>
          </p:cNvPr>
          <p:cNvSpPr/>
          <p:nvPr/>
        </p:nvSpPr>
        <p:spPr>
          <a:xfrm rot="2678940">
            <a:off x="11444549" y="-404726"/>
            <a:ext cx="1256232" cy="96501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8566417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484664" cy="4832092"/>
          </a:xfrm>
          <a:prstGeom prst="rect">
            <a:avLst/>
          </a:prstGeom>
          <a:noFill/>
          <a:ln w="9525">
            <a:noFill/>
            <a:miter lim="800000"/>
            <a:headEnd/>
            <a:tailEnd/>
          </a:ln>
        </p:spPr>
        <p:txBody>
          <a:bodyPr wrap="square">
            <a:spAutoFit/>
          </a:bodyPr>
          <a:lstStyle/>
          <a:p>
            <a:pPr>
              <a:spcBef>
                <a:spcPct val="50000"/>
              </a:spcBef>
            </a:pPr>
            <a:r>
              <a:rPr lang="en-GB" sz="2800" b="1" dirty="0">
                <a:solidFill>
                  <a:srgbClr val="0033CC"/>
                </a:solidFill>
                <a:latin typeface="Tahoma" pitchFamily="34" charset="0"/>
                <a:cs typeface="Tahoma" pitchFamily="34" charset="0"/>
              </a:rPr>
              <a:t>Dina</a:t>
            </a:r>
            <a:r>
              <a:rPr lang="en-GB" sz="2800" dirty="0">
                <a:latin typeface="Tahoma" pitchFamily="34" charset="0"/>
                <a:cs typeface="Tahoma" pitchFamily="34" charset="0"/>
              </a:rPr>
              <a:t> submits one post worth </a:t>
            </a:r>
            <a:r>
              <a:rPr lang="en-GB" sz="2800" i="1" dirty="0">
                <a:latin typeface="Tahoma" pitchFamily="34" charset="0"/>
                <a:cs typeface="Tahoma" pitchFamily="34" charset="0"/>
              </a:rPr>
              <a:t>5 marks</a:t>
            </a:r>
            <a:r>
              <a:rPr lang="en-GB" sz="2800" dirty="0">
                <a:latin typeface="Tahoma" pitchFamily="34" charset="0"/>
                <a:cs typeface="Tahoma" pitchFamily="34" charset="0"/>
              </a:rPr>
              <a:t>, plus two additional supplementary posts and comments on other people’s posts which are considered worthy of the </a:t>
            </a:r>
            <a:r>
              <a:rPr lang="en-GB" sz="2800" i="1" dirty="0">
                <a:latin typeface="Tahoma" pitchFamily="34" charset="0"/>
                <a:cs typeface="Tahoma" pitchFamily="34" charset="0"/>
              </a:rPr>
              <a:t>full 4 additional marks</a:t>
            </a:r>
            <a:r>
              <a:rPr lang="en-GB" sz="2800" dirty="0">
                <a:latin typeface="Tahoma" pitchFamily="34" charset="0"/>
                <a:cs typeface="Tahoma" pitchFamily="34" charset="0"/>
              </a:rPr>
              <a:t> </a:t>
            </a:r>
            <a:br>
              <a:rPr lang="en-GB" sz="2800" dirty="0">
                <a:latin typeface="Tahoma" pitchFamily="34" charset="0"/>
                <a:cs typeface="Tahoma" pitchFamily="34" charset="0"/>
              </a:rPr>
            </a:br>
            <a:r>
              <a:rPr lang="en-GB" sz="2800" b="1" dirty="0">
                <a:latin typeface="Tahoma" pitchFamily="34" charset="0"/>
                <a:cs typeface="Tahoma" pitchFamily="34" charset="0"/>
              </a:rPr>
              <a:t>Total mark = 9 </a:t>
            </a:r>
            <a:r>
              <a:rPr lang="en-GB" sz="2800" dirty="0">
                <a:latin typeface="Tahoma" pitchFamily="34" charset="0"/>
                <a:cs typeface="Tahoma" pitchFamily="34" charset="0"/>
              </a:rPr>
              <a:t>(you cannot boost mark for principal post by &gt;4)</a:t>
            </a:r>
          </a:p>
          <a:p>
            <a:pPr>
              <a:spcBef>
                <a:spcPct val="50000"/>
              </a:spcBef>
            </a:pPr>
            <a:r>
              <a:rPr lang="en-GB" sz="2800" b="1" dirty="0">
                <a:solidFill>
                  <a:srgbClr val="0033CC"/>
                </a:solidFill>
                <a:latin typeface="Tahoma" pitchFamily="34" charset="0"/>
                <a:cs typeface="Tahoma" pitchFamily="34" charset="0"/>
              </a:rPr>
              <a:t>Edgar</a:t>
            </a:r>
            <a:r>
              <a:rPr lang="en-GB" sz="2800" dirty="0">
                <a:latin typeface="Tahoma" pitchFamily="34" charset="0"/>
                <a:cs typeface="Tahoma" pitchFamily="34" charset="0"/>
              </a:rPr>
              <a:t> makes comments on other people’s posts that would have been worthy of </a:t>
            </a:r>
            <a:r>
              <a:rPr lang="en-GB" sz="2800" i="1" dirty="0">
                <a:latin typeface="Tahoma" pitchFamily="34" charset="0"/>
                <a:cs typeface="Tahoma" pitchFamily="34" charset="0"/>
              </a:rPr>
              <a:t>2 marks</a:t>
            </a:r>
            <a:r>
              <a:rPr lang="en-GB" sz="2800" dirty="0">
                <a:latin typeface="Tahoma" pitchFamily="34" charset="0"/>
                <a:cs typeface="Tahoma" pitchFamily="34" charset="0"/>
              </a:rPr>
              <a:t>, but fails to submit </a:t>
            </a:r>
            <a:r>
              <a:rPr lang="en-GB" sz="2800" u="sng" dirty="0">
                <a:latin typeface="Tahoma" pitchFamily="34" charset="0"/>
                <a:cs typeface="Tahoma" pitchFamily="34" charset="0"/>
              </a:rPr>
              <a:t>any</a:t>
            </a:r>
            <a:r>
              <a:rPr lang="en-GB" sz="2800" dirty="0">
                <a:latin typeface="Tahoma" pitchFamily="34" charset="0"/>
                <a:cs typeface="Tahoma" pitchFamily="34" charset="0"/>
              </a:rPr>
              <a:t> post of their own during a relevant window </a:t>
            </a:r>
            <a:br>
              <a:rPr lang="en-GB" sz="2800" dirty="0">
                <a:latin typeface="Tahoma" pitchFamily="34" charset="0"/>
                <a:cs typeface="Tahoma" pitchFamily="34" charset="0"/>
              </a:rPr>
            </a:br>
            <a:r>
              <a:rPr lang="en-GB" sz="2800" b="1" dirty="0">
                <a:latin typeface="Tahoma" pitchFamily="34" charset="0"/>
                <a:cs typeface="Tahoma" pitchFamily="34" charset="0"/>
              </a:rPr>
              <a:t>Total mark = 0 </a:t>
            </a:r>
            <a:r>
              <a:rPr lang="en-GB" sz="2800" dirty="0">
                <a:latin typeface="Tahoma" pitchFamily="34" charset="0"/>
                <a:cs typeface="Tahoma" pitchFamily="34" charset="0"/>
              </a:rPr>
              <a:t>(submitting your own work is a necessary threshold to achieve any marks in a given window)</a:t>
            </a:r>
          </a:p>
          <a:p>
            <a:pPr>
              <a:spcBef>
                <a:spcPct val="50000"/>
              </a:spcBef>
            </a:pPr>
            <a:endParaRPr lang="en-GB" sz="2800" dirty="0">
              <a:latin typeface="Tahoma" pitchFamily="34" charset="0"/>
              <a:cs typeface="Tahoma" pitchFamily="34" charset="0"/>
            </a:endParaRPr>
          </a:p>
        </p:txBody>
      </p:sp>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Example marking scenarios (continued)</a:t>
            </a:r>
          </a:p>
        </p:txBody>
      </p:sp>
      <p:sp>
        <p:nvSpPr>
          <p:cNvPr id="4" name="Isosceles Triangle 3">
            <a:extLst>
              <a:ext uri="{FF2B5EF4-FFF2-40B4-BE49-F238E27FC236}">
                <a16:creationId xmlns:a16="http://schemas.microsoft.com/office/drawing/2014/main" id="{5BAB9F34-A2F4-4BE1-BA13-0FEF7CFE2A4A}"/>
              </a:ext>
            </a:extLst>
          </p:cNvPr>
          <p:cNvSpPr/>
          <p:nvPr/>
        </p:nvSpPr>
        <p:spPr>
          <a:xfrm rot="2678940">
            <a:off x="11444549" y="-404726"/>
            <a:ext cx="1256232" cy="96501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292753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941329"/>
            <a:ext cx="11484664" cy="6032421"/>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Flexible = following list is not exhaustive </a:t>
            </a:r>
            <a:br>
              <a:rPr lang="en-GB" sz="2800" dirty="0">
                <a:latin typeface="Tahoma" pitchFamily="34" charset="0"/>
                <a:cs typeface="Tahoma" pitchFamily="34" charset="0"/>
              </a:rPr>
            </a:br>
            <a:r>
              <a:rPr lang="en-GB" sz="2800" dirty="0">
                <a:latin typeface="Tahoma" pitchFamily="34" charset="0"/>
                <a:cs typeface="Tahoma" pitchFamily="34" charset="0"/>
              </a:rPr>
              <a:t>(if in doubt, please check applicability before posting review)</a:t>
            </a:r>
          </a:p>
          <a:p>
            <a:pPr lvl="2">
              <a:spcBef>
                <a:spcPts val="1200"/>
              </a:spcBef>
            </a:pPr>
            <a:r>
              <a:rPr lang="en-GB" sz="2800" dirty="0">
                <a:latin typeface="Tahoma" pitchFamily="34" charset="0"/>
                <a:cs typeface="Tahoma" pitchFamily="34" charset="0"/>
              </a:rPr>
              <a:t>• Books</a:t>
            </a:r>
          </a:p>
          <a:p>
            <a:pPr lvl="2">
              <a:spcBef>
                <a:spcPts val="1200"/>
              </a:spcBef>
            </a:pPr>
            <a:r>
              <a:rPr lang="en-GB" sz="2800" dirty="0">
                <a:latin typeface="Tahoma" pitchFamily="34" charset="0"/>
                <a:cs typeface="Tahoma" pitchFamily="34" charset="0"/>
              </a:rPr>
              <a:t>• Primary research papers</a:t>
            </a:r>
          </a:p>
          <a:p>
            <a:pPr lvl="2">
              <a:spcBef>
                <a:spcPts val="1200"/>
              </a:spcBef>
            </a:pPr>
            <a:r>
              <a:rPr lang="en-GB" sz="2800" dirty="0">
                <a:latin typeface="Tahoma" pitchFamily="34" charset="0"/>
                <a:cs typeface="Tahoma" pitchFamily="34" charset="0"/>
              </a:rPr>
              <a:t>• Review articles</a:t>
            </a:r>
          </a:p>
          <a:p>
            <a:pPr lvl="2">
              <a:spcBef>
                <a:spcPts val="1200"/>
              </a:spcBef>
            </a:pPr>
            <a:r>
              <a:rPr lang="en-GB" sz="2800" dirty="0">
                <a:latin typeface="Tahoma" pitchFamily="34" charset="0"/>
                <a:cs typeface="Tahoma" pitchFamily="34" charset="0"/>
              </a:rPr>
              <a:t>• Websites (authoritative)</a:t>
            </a:r>
          </a:p>
          <a:p>
            <a:pPr lvl="2">
              <a:spcBef>
                <a:spcPts val="1200"/>
              </a:spcBef>
            </a:pPr>
            <a:r>
              <a:rPr lang="en-GB" sz="2800" dirty="0">
                <a:latin typeface="Tahoma" pitchFamily="34" charset="0"/>
                <a:cs typeface="Tahoma" pitchFamily="34" charset="0"/>
              </a:rPr>
              <a:t>• Multimedia resources: Podcasts, TV and radio programmes, </a:t>
            </a:r>
            <a:br>
              <a:rPr lang="en-GB" sz="2800" dirty="0">
                <a:latin typeface="Tahoma" pitchFamily="34" charset="0"/>
                <a:cs typeface="Tahoma" pitchFamily="34" charset="0"/>
              </a:rPr>
            </a:br>
            <a:r>
              <a:rPr lang="en-GB" sz="2800" dirty="0">
                <a:latin typeface="Tahoma" pitchFamily="34" charset="0"/>
                <a:cs typeface="Tahoma" pitchFamily="34" charset="0"/>
              </a:rPr>
              <a:t>   YouTube videos, etc</a:t>
            </a:r>
          </a:p>
          <a:p>
            <a:pPr>
              <a:spcBef>
                <a:spcPct val="50000"/>
              </a:spcBef>
            </a:pPr>
            <a:r>
              <a:rPr lang="en-GB" sz="2800" dirty="0">
                <a:latin typeface="Tahoma" pitchFamily="34" charset="0"/>
                <a:cs typeface="Tahoma" pitchFamily="34" charset="0"/>
              </a:rPr>
              <a:t>NB You may </a:t>
            </a:r>
            <a:r>
              <a:rPr lang="en-GB" sz="2800" u="sng" dirty="0">
                <a:latin typeface="Tahoma" pitchFamily="34" charset="0"/>
                <a:cs typeface="Tahoma" pitchFamily="34" charset="0"/>
              </a:rPr>
              <a:t>not</a:t>
            </a:r>
            <a:r>
              <a:rPr lang="en-GB" sz="2800" dirty="0">
                <a:latin typeface="Tahoma" pitchFamily="34" charset="0"/>
                <a:cs typeface="Tahoma" pitchFamily="34" charset="0"/>
              </a:rPr>
              <a:t> write reviews of any of papers provided for the Graphical Abstract task, nor any that fit theme of your bioethics video</a:t>
            </a:r>
          </a:p>
          <a:p>
            <a:pPr>
              <a:spcBef>
                <a:spcPct val="50000"/>
              </a:spcBef>
            </a:pPr>
            <a:r>
              <a:rPr lang="en-GB" sz="2800" dirty="0">
                <a:latin typeface="Tahoma" pitchFamily="34" charset="0"/>
                <a:cs typeface="Tahoma" pitchFamily="34" charset="0"/>
              </a:rPr>
              <a:t>  </a:t>
            </a:r>
          </a:p>
        </p:txBody>
      </p:sp>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What types of resources?</a:t>
            </a:r>
          </a:p>
        </p:txBody>
      </p:sp>
      <p:sp>
        <p:nvSpPr>
          <p:cNvPr id="4" name="Isosceles Triangle 3">
            <a:extLst>
              <a:ext uri="{FF2B5EF4-FFF2-40B4-BE49-F238E27FC236}">
                <a16:creationId xmlns:a16="http://schemas.microsoft.com/office/drawing/2014/main" id="{2859A1FC-D047-4568-9669-FFB6B47A99B8}"/>
              </a:ext>
            </a:extLst>
          </p:cNvPr>
          <p:cNvSpPr/>
          <p:nvPr/>
        </p:nvSpPr>
        <p:spPr>
          <a:xfrm rot="2678940">
            <a:off x="11444549" y="-404726"/>
            <a:ext cx="1256232" cy="96501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1799403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484664" cy="5047536"/>
          </a:xfrm>
          <a:prstGeom prst="rect">
            <a:avLst/>
          </a:prstGeom>
          <a:noFill/>
          <a:ln w="9525">
            <a:noFill/>
            <a:miter lim="800000"/>
            <a:headEnd/>
            <a:tailEnd/>
          </a:ln>
        </p:spPr>
        <p:txBody>
          <a:bodyPr wrap="square">
            <a:spAutoFit/>
          </a:bodyPr>
          <a:lstStyle/>
          <a:p>
            <a:pPr>
              <a:spcBef>
                <a:spcPct val="50000"/>
              </a:spcBef>
            </a:pPr>
            <a:r>
              <a:rPr lang="en-GB" sz="2800" b="1" dirty="0">
                <a:latin typeface="Tahoma" pitchFamily="34" charset="0"/>
                <a:cs typeface="Tahoma" pitchFamily="34" charset="0"/>
              </a:rPr>
              <a:t>Relevance to taught course </a:t>
            </a:r>
            <a:r>
              <a:rPr lang="en-GB" sz="2800" dirty="0">
                <a:latin typeface="Tahoma" pitchFamily="34" charset="0"/>
                <a:cs typeface="Tahoma" pitchFamily="34" charset="0"/>
              </a:rPr>
              <a:t>– how well does it </a:t>
            </a:r>
            <a:r>
              <a:rPr lang="en-GB" sz="2800" i="1" dirty="0">
                <a:latin typeface="Tahoma" pitchFamily="34" charset="0"/>
                <a:cs typeface="Tahoma" pitchFamily="34" charset="0"/>
              </a:rPr>
              <a:t>fit with the lecture </a:t>
            </a:r>
            <a:r>
              <a:rPr lang="en-GB" sz="2800" dirty="0">
                <a:latin typeface="Tahoma" pitchFamily="34" charset="0"/>
                <a:cs typeface="Tahoma" pitchFamily="34" charset="0"/>
              </a:rPr>
              <a:t>block you have identified?</a:t>
            </a:r>
          </a:p>
          <a:p>
            <a:pPr>
              <a:spcBef>
                <a:spcPct val="50000"/>
              </a:spcBef>
            </a:pPr>
            <a:r>
              <a:rPr lang="en-GB" sz="2800" b="1" dirty="0">
                <a:latin typeface="Tahoma" pitchFamily="34" charset="0"/>
                <a:cs typeface="Tahoma" pitchFamily="34" charset="0"/>
              </a:rPr>
              <a:t>Quality of reflection/thought</a:t>
            </a:r>
            <a:r>
              <a:rPr lang="en-GB" sz="2800" dirty="0">
                <a:latin typeface="Tahoma" pitchFamily="34" charset="0"/>
                <a:cs typeface="Tahoma" pitchFamily="34" charset="0"/>
              </a:rPr>
              <a:t> – posts must do more than just summarise content. Offer </a:t>
            </a:r>
            <a:r>
              <a:rPr lang="en-GB" sz="2800" i="1" dirty="0">
                <a:latin typeface="Tahoma" pitchFamily="34" charset="0"/>
                <a:cs typeface="Tahoma" pitchFamily="34" charset="0"/>
              </a:rPr>
              <a:t>reflection or critical thinking </a:t>
            </a:r>
            <a:r>
              <a:rPr lang="en-GB" sz="2800" dirty="0">
                <a:latin typeface="Tahoma" pitchFamily="34" charset="0"/>
                <a:cs typeface="Tahoma" pitchFamily="34" charset="0"/>
              </a:rPr>
              <a:t>about resource [note: this is good training for next year’s project].</a:t>
            </a:r>
          </a:p>
          <a:p>
            <a:pPr>
              <a:spcBef>
                <a:spcPct val="50000"/>
              </a:spcBef>
            </a:pPr>
            <a:r>
              <a:rPr lang="en-GB" sz="2800" b="1" dirty="0">
                <a:latin typeface="Tahoma" pitchFamily="34" charset="0"/>
                <a:cs typeface="Tahoma" pitchFamily="34" charset="0"/>
              </a:rPr>
              <a:t>Quality of writing </a:t>
            </a:r>
            <a:r>
              <a:rPr lang="en-GB" sz="2800" dirty="0">
                <a:latin typeface="Tahoma" pitchFamily="34" charset="0"/>
                <a:cs typeface="Tahoma" pitchFamily="34" charset="0"/>
              </a:rPr>
              <a:t>– is review well written and free from errors?</a:t>
            </a:r>
          </a:p>
          <a:p>
            <a:pPr>
              <a:spcBef>
                <a:spcPct val="50000"/>
              </a:spcBef>
            </a:pPr>
            <a:r>
              <a:rPr lang="en-GB" sz="2800" b="1" dirty="0">
                <a:latin typeface="Tahoma" pitchFamily="34" charset="0"/>
                <a:cs typeface="Tahoma" pitchFamily="34" charset="0"/>
              </a:rPr>
              <a:t>Originality</a:t>
            </a:r>
            <a:r>
              <a:rPr lang="en-GB" sz="2800" dirty="0">
                <a:latin typeface="Tahoma" pitchFamily="34" charset="0"/>
                <a:cs typeface="Tahoma" pitchFamily="34" charset="0"/>
              </a:rPr>
              <a:t> – a post will be valid if someone else has also reviewed it, provided review is entirely different. Intentional contrasting of perspective is welcomed. Repeated selection of same resources reviewed by others will be penalised. </a:t>
            </a:r>
          </a:p>
        </p:txBody>
      </p:sp>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Marking criteria</a:t>
            </a:r>
          </a:p>
        </p:txBody>
      </p:sp>
      <p:sp>
        <p:nvSpPr>
          <p:cNvPr id="4" name="Isosceles Triangle 3">
            <a:extLst>
              <a:ext uri="{FF2B5EF4-FFF2-40B4-BE49-F238E27FC236}">
                <a16:creationId xmlns:a16="http://schemas.microsoft.com/office/drawing/2014/main" id="{79F09455-EC47-4EFF-8997-46348CD1BCB2}"/>
              </a:ext>
            </a:extLst>
          </p:cNvPr>
          <p:cNvSpPr/>
          <p:nvPr/>
        </p:nvSpPr>
        <p:spPr>
          <a:xfrm rot="2678940">
            <a:off x="11444549" y="-404726"/>
            <a:ext cx="1256232" cy="96501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0389042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612390" cy="3970318"/>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To be eligible for credit, comments must demonstrate </a:t>
            </a:r>
            <a:r>
              <a:rPr lang="en-GB" sz="2800" b="1" dirty="0">
                <a:latin typeface="Tahoma" pitchFamily="34" charset="0"/>
                <a:cs typeface="Tahoma" pitchFamily="34" charset="0"/>
              </a:rPr>
              <a:t>critical thinking</a:t>
            </a:r>
          </a:p>
          <a:p>
            <a:pPr lvl="2">
              <a:spcBef>
                <a:spcPct val="50000"/>
              </a:spcBef>
            </a:pPr>
            <a:r>
              <a:rPr lang="en-GB" sz="2800" dirty="0">
                <a:latin typeface="Tahoma" pitchFamily="34" charset="0"/>
                <a:cs typeface="Tahoma" pitchFamily="34" charset="0"/>
              </a:rPr>
              <a:t>“</a:t>
            </a:r>
            <a:r>
              <a:rPr lang="en-GB" sz="2800" i="1" dirty="0">
                <a:latin typeface="Tahoma" pitchFamily="34" charset="0"/>
                <a:cs typeface="Tahoma" pitchFamily="34" charset="0"/>
              </a:rPr>
              <a:t>Great post </a:t>
            </a:r>
            <a:r>
              <a:rPr lang="en-GB" sz="2800" dirty="0">
                <a:latin typeface="Tahoma" pitchFamily="34" charset="0"/>
                <a:cs typeface="Tahoma" pitchFamily="34" charset="0"/>
              </a:rPr>
              <a:t>” </a:t>
            </a:r>
          </a:p>
          <a:p>
            <a:pPr lvl="2">
              <a:spcBef>
                <a:spcPct val="50000"/>
              </a:spcBef>
            </a:pPr>
            <a:r>
              <a:rPr lang="en-GB" sz="2800" dirty="0">
                <a:latin typeface="Tahoma" pitchFamily="34" charset="0"/>
                <a:cs typeface="Tahoma" pitchFamily="34" charset="0"/>
              </a:rPr>
              <a:t>“</a:t>
            </a:r>
            <a:r>
              <a:rPr lang="en-GB" sz="2800" i="1" dirty="0">
                <a:latin typeface="Tahoma" pitchFamily="34" charset="0"/>
                <a:cs typeface="Tahoma" pitchFamily="34" charset="0"/>
              </a:rPr>
              <a:t>This resource/review was rubbish </a:t>
            </a:r>
            <a:r>
              <a:rPr lang="en-GB" sz="2800" dirty="0">
                <a:latin typeface="Tahoma" pitchFamily="34" charset="0"/>
                <a:cs typeface="Tahoma" pitchFamily="34" charset="0"/>
              </a:rPr>
              <a:t>”</a:t>
            </a:r>
          </a:p>
          <a:p>
            <a:pPr lvl="2">
              <a:spcBef>
                <a:spcPct val="50000"/>
              </a:spcBef>
            </a:pPr>
            <a:r>
              <a:rPr lang="en-GB" sz="2800" i="1" dirty="0">
                <a:latin typeface="Tahoma" pitchFamily="34" charset="0"/>
                <a:cs typeface="Tahoma" pitchFamily="34" charset="0"/>
              </a:rPr>
              <a:t>“Thank you for your interesting observations on the programme. I didn’t find it quite as helpful as you appeared to, because…”</a:t>
            </a:r>
          </a:p>
          <a:p>
            <a:pPr lvl="2">
              <a:spcBef>
                <a:spcPct val="50000"/>
              </a:spcBef>
            </a:pPr>
            <a:r>
              <a:rPr lang="en-GB" sz="2800" i="1" dirty="0">
                <a:latin typeface="Tahoma" pitchFamily="34" charset="0"/>
                <a:cs typeface="Tahoma" pitchFamily="34" charset="0"/>
              </a:rPr>
              <a:t>“Additional to the valuable points you’ve already made, I also thought this was an excellent resource because…”</a:t>
            </a:r>
          </a:p>
        </p:txBody>
      </p:sp>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Comments</a:t>
            </a:r>
          </a:p>
        </p:txBody>
      </p:sp>
      <p:sp>
        <p:nvSpPr>
          <p:cNvPr id="3" name="TextBox 2">
            <a:extLst>
              <a:ext uri="{FF2B5EF4-FFF2-40B4-BE49-F238E27FC236}">
                <a16:creationId xmlns:a16="http://schemas.microsoft.com/office/drawing/2014/main" id="{5F147539-FB7E-4D66-9814-F74AE1D2326A}"/>
              </a:ext>
            </a:extLst>
          </p:cNvPr>
          <p:cNvSpPr txBox="1"/>
          <p:nvPr/>
        </p:nvSpPr>
        <p:spPr>
          <a:xfrm>
            <a:off x="250771" y="1371600"/>
            <a:ext cx="825500" cy="1107996"/>
          </a:xfrm>
          <a:prstGeom prst="rect">
            <a:avLst/>
          </a:prstGeom>
          <a:noFill/>
        </p:spPr>
        <p:txBody>
          <a:bodyPr wrap="square" rtlCol="0">
            <a:spAutoFit/>
          </a:bodyPr>
          <a:lstStyle/>
          <a:p>
            <a:r>
              <a:rPr lang="en-GB" sz="6600" b="1" dirty="0">
                <a:solidFill>
                  <a:srgbClr val="FF0000"/>
                </a:solidFill>
                <a:latin typeface="Wingdings 2" panose="05020102010507070707" pitchFamily="18" charset="2"/>
                <a:sym typeface="Wingdings 2" panose="05020102010507070707" pitchFamily="18" charset="2"/>
              </a:rPr>
              <a:t></a:t>
            </a:r>
            <a:endParaRPr lang="en-GB" sz="6600" b="1" dirty="0">
              <a:solidFill>
                <a:srgbClr val="FF0000"/>
              </a:solidFill>
              <a:latin typeface="Wingdings 2" panose="05020102010507070707" pitchFamily="18" charset="2"/>
            </a:endParaRPr>
          </a:p>
        </p:txBody>
      </p:sp>
      <p:sp>
        <p:nvSpPr>
          <p:cNvPr id="6" name="TextBox 5">
            <a:extLst>
              <a:ext uri="{FF2B5EF4-FFF2-40B4-BE49-F238E27FC236}">
                <a16:creationId xmlns:a16="http://schemas.microsoft.com/office/drawing/2014/main" id="{3F3AEB3A-C404-4520-98DA-079F70989FB1}"/>
              </a:ext>
            </a:extLst>
          </p:cNvPr>
          <p:cNvSpPr txBox="1"/>
          <p:nvPr/>
        </p:nvSpPr>
        <p:spPr>
          <a:xfrm>
            <a:off x="219021" y="2875002"/>
            <a:ext cx="889000" cy="1107996"/>
          </a:xfrm>
          <a:prstGeom prst="rect">
            <a:avLst/>
          </a:prstGeom>
          <a:noFill/>
        </p:spPr>
        <p:txBody>
          <a:bodyPr wrap="square" rtlCol="0">
            <a:spAutoFit/>
          </a:bodyPr>
          <a:lstStyle/>
          <a:p>
            <a:r>
              <a:rPr lang="en-GB" sz="6600" b="1" dirty="0">
                <a:solidFill>
                  <a:srgbClr val="00B050"/>
                </a:solidFill>
                <a:latin typeface="Wingdings 2" panose="05020102010507070707" pitchFamily="18" charset="2"/>
                <a:sym typeface="Wingdings 2" panose="05020102010507070707" pitchFamily="18" charset="2"/>
              </a:rPr>
              <a:t></a:t>
            </a:r>
            <a:endParaRPr lang="en-GB" sz="6600" b="1" dirty="0">
              <a:solidFill>
                <a:srgbClr val="00B050"/>
              </a:solidFill>
              <a:latin typeface="Wingdings 2" panose="05020102010507070707" pitchFamily="18" charset="2"/>
            </a:endParaRPr>
          </a:p>
        </p:txBody>
      </p:sp>
      <p:sp>
        <p:nvSpPr>
          <p:cNvPr id="7" name="TextBox 6">
            <a:extLst>
              <a:ext uri="{FF2B5EF4-FFF2-40B4-BE49-F238E27FC236}">
                <a16:creationId xmlns:a16="http://schemas.microsoft.com/office/drawing/2014/main" id="{EF43BE4A-8B6E-4EC8-81B3-568EA7CE769F}"/>
              </a:ext>
            </a:extLst>
          </p:cNvPr>
          <p:cNvSpPr txBox="1"/>
          <p:nvPr/>
        </p:nvSpPr>
        <p:spPr>
          <a:xfrm>
            <a:off x="250771" y="2063750"/>
            <a:ext cx="825500" cy="1107996"/>
          </a:xfrm>
          <a:prstGeom prst="rect">
            <a:avLst/>
          </a:prstGeom>
          <a:noFill/>
        </p:spPr>
        <p:txBody>
          <a:bodyPr wrap="square" rtlCol="0">
            <a:spAutoFit/>
          </a:bodyPr>
          <a:lstStyle/>
          <a:p>
            <a:r>
              <a:rPr lang="en-GB" sz="6600" b="1" dirty="0">
                <a:solidFill>
                  <a:srgbClr val="FF0000"/>
                </a:solidFill>
                <a:latin typeface="Wingdings 2" panose="05020102010507070707" pitchFamily="18" charset="2"/>
                <a:sym typeface="Wingdings 2" panose="05020102010507070707" pitchFamily="18" charset="2"/>
              </a:rPr>
              <a:t></a:t>
            </a:r>
            <a:endParaRPr lang="en-GB" sz="6600" b="1" dirty="0">
              <a:solidFill>
                <a:srgbClr val="FF0000"/>
              </a:solidFill>
              <a:latin typeface="Wingdings 2" panose="05020102010507070707" pitchFamily="18" charset="2"/>
            </a:endParaRPr>
          </a:p>
        </p:txBody>
      </p:sp>
      <p:sp>
        <p:nvSpPr>
          <p:cNvPr id="8" name="TextBox 7">
            <a:extLst>
              <a:ext uri="{FF2B5EF4-FFF2-40B4-BE49-F238E27FC236}">
                <a16:creationId xmlns:a16="http://schemas.microsoft.com/office/drawing/2014/main" id="{0679262C-072F-49C9-B468-A32BBE45A858}"/>
              </a:ext>
            </a:extLst>
          </p:cNvPr>
          <p:cNvSpPr txBox="1"/>
          <p:nvPr/>
        </p:nvSpPr>
        <p:spPr>
          <a:xfrm>
            <a:off x="219021" y="3929102"/>
            <a:ext cx="889000" cy="1107996"/>
          </a:xfrm>
          <a:prstGeom prst="rect">
            <a:avLst/>
          </a:prstGeom>
          <a:noFill/>
        </p:spPr>
        <p:txBody>
          <a:bodyPr wrap="square" rtlCol="0">
            <a:spAutoFit/>
          </a:bodyPr>
          <a:lstStyle/>
          <a:p>
            <a:r>
              <a:rPr lang="en-GB" sz="6600" b="1" dirty="0">
                <a:solidFill>
                  <a:srgbClr val="00B050"/>
                </a:solidFill>
                <a:latin typeface="Wingdings 2" panose="05020102010507070707" pitchFamily="18" charset="2"/>
                <a:sym typeface="Wingdings 2" panose="05020102010507070707" pitchFamily="18" charset="2"/>
              </a:rPr>
              <a:t></a:t>
            </a:r>
            <a:endParaRPr lang="en-GB" sz="6600" b="1" dirty="0">
              <a:solidFill>
                <a:srgbClr val="00B050"/>
              </a:solidFill>
              <a:latin typeface="Wingdings 2" panose="05020102010507070707" pitchFamily="18" charset="2"/>
            </a:endParaRPr>
          </a:p>
        </p:txBody>
      </p:sp>
      <p:sp>
        <p:nvSpPr>
          <p:cNvPr id="9" name="Isosceles Triangle 8">
            <a:extLst>
              <a:ext uri="{FF2B5EF4-FFF2-40B4-BE49-F238E27FC236}">
                <a16:creationId xmlns:a16="http://schemas.microsoft.com/office/drawing/2014/main" id="{3D4039CD-B555-4BB8-A61F-9758DFD4E8F9}"/>
              </a:ext>
            </a:extLst>
          </p:cNvPr>
          <p:cNvSpPr/>
          <p:nvPr/>
        </p:nvSpPr>
        <p:spPr>
          <a:xfrm rot="2678940">
            <a:off x="11444549" y="-404726"/>
            <a:ext cx="1256232" cy="96501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315913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612390" cy="523220"/>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Was my colleague right?</a:t>
            </a:r>
          </a:p>
        </p:txBody>
      </p:sp>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35308"/>
            <a:ext cx="11702551"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i="1" dirty="0">
                <a:solidFill>
                  <a:srgbClr val="A50832"/>
                </a:solidFill>
                <a:latin typeface="Rockwell" panose="02060603020205020403" pitchFamily="18" charset="0"/>
              </a:rPr>
              <a:t>“Discussion boards don’t work”?</a:t>
            </a:r>
          </a:p>
        </p:txBody>
      </p:sp>
    </p:spTree>
    <p:extLst>
      <p:ext uri="{BB962C8B-B14F-4D97-AF65-F5344CB8AC3E}">
        <p14:creationId xmlns:p14="http://schemas.microsoft.com/office/powerpoint/2010/main" val="382154566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612390" cy="3108543"/>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Was my colleague right?</a:t>
            </a:r>
          </a:p>
          <a:p>
            <a:pPr>
              <a:spcBef>
                <a:spcPct val="50000"/>
              </a:spcBef>
            </a:pPr>
            <a:r>
              <a:rPr lang="en-GB" sz="2800" b="1" dirty="0">
                <a:latin typeface="Tahoma" pitchFamily="34" charset="0"/>
                <a:cs typeface="Tahoma" pitchFamily="34" charset="0"/>
              </a:rPr>
              <a:t>No</a:t>
            </a:r>
            <a:r>
              <a:rPr lang="en-GB" sz="2800" dirty="0">
                <a:latin typeface="Tahoma" pitchFamily="34" charset="0"/>
                <a:cs typeface="Tahoma" pitchFamily="34" charset="0"/>
              </a:rPr>
              <a:t>:	- Quality of some of the shared resources was excellent</a:t>
            </a:r>
          </a:p>
          <a:p>
            <a:pPr>
              <a:spcBef>
                <a:spcPct val="50000"/>
              </a:spcBef>
            </a:pPr>
            <a:r>
              <a:rPr lang="en-GB" sz="2800" dirty="0">
                <a:latin typeface="Tahoma" pitchFamily="34" charset="0"/>
                <a:cs typeface="Tahoma" pitchFamily="34" charset="0"/>
              </a:rPr>
              <a:t>	- Students enjoyed the assignment</a:t>
            </a:r>
          </a:p>
          <a:p>
            <a:pPr>
              <a:spcBef>
                <a:spcPct val="50000"/>
              </a:spcBef>
            </a:pPr>
            <a:r>
              <a:rPr lang="en-GB" sz="2800" dirty="0">
                <a:latin typeface="Tahoma" pitchFamily="34" charset="0"/>
                <a:cs typeface="Tahoma" pitchFamily="34" charset="0"/>
              </a:rPr>
              <a:t>	- Students recognised acquisition of skills &amp; knowledge via task</a:t>
            </a:r>
          </a:p>
          <a:p>
            <a:pPr>
              <a:spcBef>
                <a:spcPct val="50000"/>
              </a:spcBef>
            </a:pPr>
            <a:r>
              <a:rPr lang="en-GB" sz="2800" dirty="0">
                <a:latin typeface="Tahoma" pitchFamily="34" charset="0"/>
                <a:cs typeface="Tahoma" pitchFamily="34" charset="0"/>
              </a:rPr>
              <a:t>	- Some aspects of reviews improved</a:t>
            </a:r>
          </a:p>
        </p:txBody>
      </p:sp>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35308"/>
            <a:ext cx="11702551"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i="1" dirty="0">
                <a:solidFill>
                  <a:srgbClr val="A50832"/>
                </a:solidFill>
                <a:latin typeface="Rockwell" panose="02060603020205020403" pitchFamily="18" charset="0"/>
              </a:rPr>
              <a:t>“Discussion boards don’t work”?</a:t>
            </a:r>
          </a:p>
        </p:txBody>
      </p:sp>
    </p:spTree>
    <p:extLst>
      <p:ext uri="{BB962C8B-B14F-4D97-AF65-F5344CB8AC3E}">
        <p14:creationId xmlns:p14="http://schemas.microsoft.com/office/powerpoint/2010/main" val="348561103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612390" cy="5047536"/>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Was my colleague right?</a:t>
            </a:r>
          </a:p>
          <a:p>
            <a:pPr>
              <a:spcBef>
                <a:spcPct val="50000"/>
              </a:spcBef>
            </a:pPr>
            <a:r>
              <a:rPr lang="en-GB" sz="2800" b="1" dirty="0">
                <a:latin typeface="Tahoma" pitchFamily="34" charset="0"/>
                <a:cs typeface="Tahoma" pitchFamily="34" charset="0"/>
              </a:rPr>
              <a:t>No</a:t>
            </a:r>
            <a:r>
              <a:rPr lang="en-GB" sz="2800" dirty="0">
                <a:latin typeface="Tahoma" pitchFamily="34" charset="0"/>
                <a:cs typeface="Tahoma" pitchFamily="34" charset="0"/>
              </a:rPr>
              <a:t>:	- Quality of some of the shared resources was excellent</a:t>
            </a:r>
          </a:p>
          <a:p>
            <a:pPr>
              <a:spcBef>
                <a:spcPct val="50000"/>
              </a:spcBef>
            </a:pPr>
            <a:r>
              <a:rPr lang="en-GB" sz="2800" dirty="0">
                <a:latin typeface="Tahoma" pitchFamily="34" charset="0"/>
                <a:cs typeface="Tahoma" pitchFamily="34" charset="0"/>
              </a:rPr>
              <a:t>	- Students enjoyed the assignment</a:t>
            </a:r>
          </a:p>
          <a:p>
            <a:pPr>
              <a:spcBef>
                <a:spcPct val="50000"/>
              </a:spcBef>
            </a:pPr>
            <a:r>
              <a:rPr lang="en-GB" sz="2800" dirty="0">
                <a:latin typeface="Tahoma" pitchFamily="34" charset="0"/>
                <a:cs typeface="Tahoma" pitchFamily="34" charset="0"/>
              </a:rPr>
              <a:t>	- Students recognised acquisition of skills &amp; knowledge via task</a:t>
            </a:r>
          </a:p>
          <a:p>
            <a:pPr>
              <a:spcBef>
                <a:spcPct val="50000"/>
              </a:spcBef>
            </a:pPr>
            <a:r>
              <a:rPr lang="en-GB" sz="2800" dirty="0">
                <a:latin typeface="Tahoma" pitchFamily="34" charset="0"/>
                <a:cs typeface="Tahoma" pitchFamily="34" charset="0"/>
              </a:rPr>
              <a:t>	- Some aspects of reviews improved</a:t>
            </a:r>
          </a:p>
          <a:p>
            <a:pPr>
              <a:spcBef>
                <a:spcPct val="50000"/>
              </a:spcBef>
            </a:pPr>
            <a:r>
              <a:rPr lang="en-GB" sz="2800" b="1" dirty="0">
                <a:latin typeface="Tahoma" pitchFamily="34" charset="0"/>
                <a:cs typeface="Tahoma" pitchFamily="34" charset="0"/>
              </a:rPr>
              <a:t>Yes</a:t>
            </a:r>
            <a:r>
              <a:rPr lang="en-GB" sz="2800" dirty="0">
                <a:latin typeface="Tahoma" pitchFamily="34" charset="0"/>
                <a:cs typeface="Tahoma" pitchFamily="34" charset="0"/>
              </a:rPr>
              <a:t>:	- Blog post marks did not improve across windows</a:t>
            </a:r>
          </a:p>
          <a:p>
            <a:pPr>
              <a:spcBef>
                <a:spcPct val="50000"/>
              </a:spcBef>
            </a:pPr>
            <a:r>
              <a:rPr lang="en-GB" sz="2800" dirty="0">
                <a:latin typeface="Tahoma" pitchFamily="34" charset="0"/>
                <a:cs typeface="Tahoma" pitchFamily="34" charset="0"/>
              </a:rPr>
              <a:t>	- Posts did not elicit interactivity in way we hoped</a:t>
            </a:r>
          </a:p>
          <a:p>
            <a:pPr>
              <a:spcBef>
                <a:spcPct val="50000"/>
              </a:spcBef>
            </a:pPr>
            <a:endParaRPr lang="en-GB" sz="2800" dirty="0">
              <a:latin typeface="Tahoma" pitchFamily="34" charset="0"/>
              <a:cs typeface="Tahoma" pitchFamily="34" charset="0"/>
            </a:endParaRPr>
          </a:p>
        </p:txBody>
      </p:sp>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35308"/>
            <a:ext cx="11702551"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i="1" dirty="0">
                <a:solidFill>
                  <a:srgbClr val="A50832"/>
                </a:solidFill>
                <a:latin typeface="Rockwell" panose="02060603020205020403" pitchFamily="18" charset="0"/>
              </a:rPr>
              <a:t>“Discussion boards don’t work”?</a:t>
            </a:r>
          </a:p>
        </p:txBody>
      </p:sp>
    </p:spTree>
    <p:extLst>
      <p:ext uri="{BB962C8B-B14F-4D97-AF65-F5344CB8AC3E}">
        <p14:creationId xmlns:p14="http://schemas.microsoft.com/office/powerpoint/2010/main" val="21646550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52400"/>
            <a:ext cx="11863169"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Some shared resources were excellent</a:t>
            </a:r>
          </a:p>
        </p:txBody>
      </p:sp>
      <p:pic>
        <p:nvPicPr>
          <p:cNvPr id="14" name="Picture 13" descr="Graphical user interface, text, application&#10;&#10;Description automatically generated">
            <a:extLst>
              <a:ext uri="{FF2B5EF4-FFF2-40B4-BE49-F238E27FC236}">
                <a16:creationId xmlns:a16="http://schemas.microsoft.com/office/drawing/2014/main" id="{CF7FAC22-9F4B-4CEF-AB3B-18905FA9C1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9843" y="894094"/>
            <a:ext cx="4337790" cy="3153567"/>
          </a:xfrm>
          <a:prstGeom prst="rect">
            <a:avLst/>
          </a:prstGeom>
          <a:ln w="28575">
            <a:solidFill>
              <a:schemeClr val="tx1"/>
            </a:solidFill>
          </a:ln>
        </p:spPr>
      </p:pic>
      <p:pic>
        <p:nvPicPr>
          <p:cNvPr id="3" name="Picture 2" descr="Graphical user interface, text, application, email&#10;&#10;Description automatically generated">
            <a:extLst>
              <a:ext uri="{FF2B5EF4-FFF2-40B4-BE49-F238E27FC236}">
                <a16:creationId xmlns:a16="http://schemas.microsoft.com/office/drawing/2014/main" id="{0076C590-AA1F-4F9D-873D-64A070B259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7314" y="894094"/>
            <a:ext cx="4207261" cy="3260627"/>
          </a:xfrm>
          <a:prstGeom prst="rect">
            <a:avLst/>
          </a:prstGeom>
          <a:ln w="28575">
            <a:solidFill>
              <a:schemeClr val="tx1"/>
            </a:solidFill>
          </a:ln>
        </p:spPr>
      </p:pic>
      <p:pic>
        <p:nvPicPr>
          <p:cNvPr id="8" name="Picture 7" descr="Graphical user interface, text, application&#10;&#10;Description automatically generated">
            <a:extLst>
              <a:ext uri="{FF2B5EF4-FFF2-40B4-BE49-F238E27FC236}">
                <a16:creationId xmlns:a16="http://schemas.microsoft.com/office/drawing/2014/main" id="{23B5492E-861D-4866-BDE7-D503B14089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08569" y="1372509"/>
            <a:ext cx="3573802" cy="3594907"/>
          </a:xfrm>
          <a:prstGeom prst="rect">
            <a:avLst/>
          </a:prstGeom>
          <a:ln w="28575">
            <a:solidFill>
              <a:schemeClr val="tx1"/>
            </a:solidFill>
          </a:ln>
        </p:spPr>
      </p:pic>
      <p:pic>
        <p:nvPicPr>
          <p:cNvPr id="12" name="Picture 11" descr="Graphical user interface, application, website&#10;&#10;Description automatically generated">
            <a:extLst>
              <a:ext uri="{FF2B5EF4-FFF2-40B4-BE49-F238E27FC236}">
                <a16:creationId xmlns:a16="http://schemas.microsoft.com/office/drawing/2014/main" id="{257C402C-57D4-43D0-9785-CBE317F465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470" y="3142841"/>
            <a:ext cx="4935038" cy="4632893"/>
          </a:xfrm>
          <a:prstGeom prst="rect">
            <a:avLst/>
          </a:prstGeom>
          <a:ln w="28575">
            <a:solidFill>
              <a:schemeClr val="tx1"/>
            </a:solidFill>
          </a:ln>
        </p:spPr>
      </p:pic>
      <p:pic>
        <p:nvPicPr>
          <p:cNvPr id="6" name="Picture 5" descr="Graphical user interface, text, application, email&#10;&#10;Description automatically generated">
            <a:extLst>
              <a:ext uri="{FF2B5EF4-FFF2-40B4-BE49-F238E27FC236}">
                <a16:creationId xmlns:a16="http://schemas.microsoft.com/office/drawing/2014/main" id="{04BE4B8C-3618-4A3D-A124-DCA9263DCF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04642" y="4218067"/>
            <a:ext cx="4207262" cy="2153508"/>
          </a:xfrm>
          <a:prstGeom prst="rect">
            <a:avLst/>
          </a:prstGeom>
          <a:ln w="28575">
            <a:solidFill>
              <a:schemeClr val="tx1"/>
            </a:solidFill>
          </a:ln>
        </p:spPr>
      </p:pic>
      <p:pic>
        <p:nvPicPr>
          <p:cNvPr id="10" name="Picture 9" descr="Graphical user interface, website&#10;&#10;Description automatically generated">
            <a:extLst>
              <a:ext uri="{FF2B5EF4-FFF2-40B4-BE49-F238E27FC236}">
                <a16:creationId xmlns:a16="http://schemas.microsoft.com/office/drawing/2014/main" id="{2A1377C5-2E74-419A-A823-5470BD6864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18550" y="2219545"/>
            <a:ext cx="4207261" cy="4486055"/>
          </a:xfrm>
          <a:prstGeom prst="rect">
            <a:avLst/>
          </a:prstGeom>
          <a:ln w="28575">
            <a:solidFill>
              <a:schemeClr val="tx1"/>
            </a:solidFill>
          </a:ln>
        </p:spPr>
      </p:pic>
    </p:spTree>
    <p:extLst>
      <p:ext uri="{BB962C8B-B14F-4D97-AF65-F5344CB8AC3E}">
        <p14:creationId xmlns:p14="http://schemas.microsoft.com/office/powerpoint/2010/main" val="368011820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52400"/>
            <a:ext cx="11863169" cy="1325620"/>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The ‘quality’ of blog posts did not improve significantly over time</a:t>
            </a:r>
          </a:p>
        </p:txBody>
      </p:sp>
      <p:sp>
        <p:nvSpPr>
          <p:cNvPr id="6147" name="Text Box 3"/>
          <p:cNvSpPr txBox="1">
            <a:spLocks noChangeArrowheads="1"/>
          </p:cNvSpPr>
          <p:nvPr/>
        </p:nvSpPr>
        <p:spPr bwMode="auto">
          <a:xfrm>
            <a:off x="209496" y="1752140"/>
            <a:ext cx="11612390" cy="4185761"/>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 First posts were generously marked</a:t>
            </a:r>
          </a:p>
          <a:p>
            <a:pPr>
              <a:spcBef>
                <a:spcPct val="50000"/>
              </a:spcBef>
            </a:pPr>
            <a:r>
              <a:rPr lang="en-GB" sz="2800" dirty="0">
                <a:latin typeface="Tahoma" pitchFamily="34" charset="0"/>
                <a:cs typeface="Tahoma" pitchFamily="34" charset="0"/>
              </a:rPr>
              <a:t>A “good post” needed two dimensions:</a:t>
            </a:r>
            <a:br>
              <a:rPr lang="en-GB" sz="2800" dirty="0">
                <a:latin typeface="Tahoma" pitchFamily="34" charset="0"/>
                <a:cs typeface="Tahoma" pitchFamily="34" charset="0"/>
              </a:rPr>
            </a:br>
            <a:r>
              <a:rPr lang="en-GB" sz="2800" dirty="0">
                <a:latin typeface="Tahoma" pitchFamily="34" charset="0"/>
                <a:cs typeface="Tahoma" pitchFamily="34" charset="0"/>
              </a:rPr>
              <a:t>	- focus on a valuable resource, </a:t>
            </a:r>
            <a:br>
              <a:rPr lang="en-GB" sz="2800" dirty="0">
                <a:latin typeface="Tahoma" pitchFamily="34" charset="0"/>
                <a:cs typeface="Tahoma" pitchFamily="34" charset="0"/>
              </a:rPr>
            </a:br>
            <a:r>
              <a:rPr lang="en-GB" sz="2800" dirty="0">
                <a:latin typeface="Tahoma" pitchFamily="34" charset="0"/>
                <a:cs typeface="Tahoma" pitchFamily="34" charset="0"/>
              </a:rPr>
              <a:t>	- review involving critical thinking </a:t>
            </a:r>
            <a:br>
              <a:rPr lang="en-GB" sz="2800" dirty="0">
                <a:latin typeface="Tahoma" pitchFamily="34" charset="0"/>
                <a:cs typeface="Tahoma" pitchFamily="34" charset="0"/>
              </a:rPr>
            </a:br>
            <a:r>
              <a:rPr lang="en-GB" sz="2800" dirty="0">
                <a:latin typeface="Tahoma" pitchFamily="34" charset="0"/>
                <a:cs typeface="Tahoma" pitchFamily="34" charset="0"/>
              </a:rPr>
              <a:t>	       ( &gt; summarising content)</a:t>
            </a:r>
          </a:p>
          <a:p>
            <a:pPr>
              <a:spcBef>
                <a:spcPct val="50000"/>
              </a:spcBef>
            </a:pPr>
            <a:r>
              <a:rPr lang="en-GB" sz="2800" dirty="0">
                <a:latin typeface="Tahoma" pitchFamily="34" charset="0"/>
                <a:cs typeface="Tahoma" pitchFamily="34" charset="0"/>
              </a:rPr>
              <a:t>Few posts hit “sweet spot” with both dimensions</a:t>
            </a:r>
          </a:p>
          <a:p>
            <a:pPr>
              <a:spcBef>
                <a:spcPct val="50000"/>
              </a:spcBef>
            </a:pPr>
            <a:r>
              <a:rPr lang="en-GB" sz="2800" dirty="0">
                <a:latin typeface="Tahoma" pitchFamily="34" charset="0"/>
                <a:cs typeface="Tahoma" pitchFamily="34" charset="0"/>
              </a:rPr>
              <a:t>Students did not engage sufficiently with other people’s posts </a:t>
            </a:r>
            <a:br>
              <a:rPr lang="en-GB" sz="2800" dirty="0">
                <a:latin typeface="Tahoma" pitchFamily="34" charset="0"/>
                <a:cs typeface="Tahoma" pitchFamily="34" charset="0"/>
              </a:rPr>
            </a:br>
            <a:r>
              <a:rPr lang="en-GB" sz="2800" dirty="0">
                <a:latin typeface="Tahoma" pitchFamily="34" charset="0"/>
                <a:cs typeface="Tahoma" pitchFamily="34" charset="0"/>
              </a:rPr>
              <a:t>and/or feedback to gain the intended benefits from task</a:t>
            </a:r>
          </a:p>
        </p:txBody>
      </p:sp>
      <p:pic>
        <p:nvPicPr>
          <p:cNvPr id="3" name="Picture 2" descr="Table&#10;&#10;Description automatically generated">
            <a:extLst>
              <a:ext uri="{FF2B5EF4-FFF2-40B4-BE49-F238E27FC236}">
                <a16:creationId xmlns:a16="http://schemas.microsoft.com/office/drawing/2014/main" id="{D64F1A36-F0E0-40A7-AC6E-AACE14A0A5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2866" y="1428089"/>
            <a:ext cx="3847070" cy="2844341"/>
          </a:xfrm>
          <a:prstGeom prst="rect">
            <a:avLst/>
          </a:prstGeom>
        </p:spPr>
      </p:pic>
    </p:spTree>
    <p:extLst>
      <p:ext uri="{BB962C8B-B14F-4D97-AF65-F5344CB8AC3E}">
        <p14:creationId xmlns:p14="http://schemas.microsoft.com/office/powerpoint/2010/main" val="328989097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3FF0DC7B-5DBC-4C34-A01A-E2C97D40F3A5}"/>
              </a:ext>
            </a:extLst>
          </p:cNvPr>
          <p:cNvSpPr txBox="1">
            <a:spLocks noChangeArrowheads="1"/>
          </p:cNvSpPr>
          <p:nvPr/>
        </p:nvSpPr>
        <p:spPr bwMode="auto">
          <a:xfrm>
            <a:off x="119335" y="152401"/>
            <a:ext cx="11953330"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Engagement with posts and feedback (n=13)</a:t>
            </a:r>
            <a:endParaRPr lang="en-GB" sz="4000" b="1" dirty="0">
              <a:solidFill>
                <a:srgbClr val="0033CC"/>
              </a:solidFill>
              <a:latin typeface="Rockwell" panose="02060603020205020403" pitchFamily="18" charset="0"/>
            </a:endParaRPr>
          </a:p>
        </p:txBody>
      </p:sp>
      <p:pic>
        <p:nvPicPr>
          <p:cNvPr id="3" name="Picture 2">
            <a:extLst>
              <a:ext uri="{FF2B5EF4-FFF2-40B4-BE49-F238E27FC236}">
                <a16:creationId xmlns:a16="http://schemas.microsoft.com/office/drawing/2014/main" id="{53B090CC-E1F6-444A-BE20-91AFF0055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8670" y="1014840"/>
            <a:ext cx="8951964" cy="5359399"/>
          </a:xfrm>
          <a:prstGeom prst="rect">
            <a:avLst/>
          </a:prstGeom>
        </p:spPr>
      </p:pic>
    </p:spTree>
    <p:extLst>
      <p:ext uri="{BB962C8B-B14F-4D97-AF65-F5344CB8AC3E}">
        <p14:creationId xmlns:p14="http://schemas.microsoft.com/office/powerpoint/2010/main" val="185923214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64415" y="152400"/>
            <a:ext cx="11863169" cy="1325620"/>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Some posts elicited responses, but few led to significant </a:t>
            </a:r>
            <a:r>
              <a:rPr lang="en-GB" sz="4000" b="1" i="1" dirty="0">
                <a:solidFill>
                  <a:srgbClr val="A50832"/>
                </a:solidFill>
                <a:latin typeface="Rockwell" panose="02060603020205020403" pitchFamily="18" charset="0"/>
              </a:rPr>
              <a:t>discussion</a:t>
            </a:r>
          </a:p>
        </p:txBody>
      </p:sp>
      <p:sp>
        <p:nvSpPr>
          <p:cNvPr id="6147" name="Text Box 3"/>
          <p:cNvSpPr txBox="1">
            <a:spLocks noChangeArrowheads="1"/>
          </p:cNvSpPr>
          <p:nvPr/>
        </p:nvSpPr>
        <p:spPr bwMode="auto">
          <a:xfrm>
            <a:off x="209496" y="1752140"/>
            <a:ext cx="11612390" cy="2031325"/>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Some posts received comments, but this rarely led to back-and-forth discussion (“interactivity”) and/or multi-person commentary</a:t>
            </a:r>
          </a:p>
          <a:p>
            <a:pPr>
              <a:spcBef>
                <a:spcPct val="50000"/>
              </a:spcBef>
            </a:pPr>
            <a:r>
              <a:rPr lang="en-GB" sz="2800" dirty="0">
                <a:latin typeface="Tahoma" pitchFamily="34" charset="0"/>
                <a:cs typeface="Tahoma" pitchFamily="34" charset="0"/>
              </a:rPr>
              <a:t>An important contributory factor to the limited interactivity was posting of reviews shortly before deadline</a:t>
            </a:r>
          </a:p>
        </p:txBody>
      </p:sp>
    </p:spTree>
    <p:extLst>
      <p:ext uri="{BB962C8B-B14F-4D97-AF65-F5344CB8AC3E}">
        <p14:creationId xmlns:p14="http://schemas.microsoft.com/office/powerpoint/2010/main" val="10780547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Number and timing of posts</a:t>
            </a:r>
          </a:p>
        </p:txBody>
      </p:sp>
      <p:pic>
        <p:nvPicPr>
          <p:cNvPr id="3" name="Picture 2">
            <a:extLst>
              <a:ext uri="{FF2B5EF4-FFF2-40B4-BE49-F238E27FC236}">
                <a16:creationId xmlns:a16="http://schemas.microsoft.com/office/drawing/2014/main" id="{405C2AE2-2426-4EB0-9D8F-1431FA72DB0D}"/>
              </a:ext>
            </a:extLst>
          </p:cNvPr>
          <p:cNvPicPr>
            <a:picLocks noChangeAspect="1"/>
          </p:cNvPicPr>
          <p:nvPr/>
        </p:nvPicPr>
        <p:blipFill>
          <a:blip r:embed="rId2"/>
          <a:stretch>
            <a:fillRect/>
          </a:stretch>
        </p:blipFill>
        <p:spPr>
          <a:xfrm>
            <a:off x="239280" y="888590"/>
            <a:ext cx="6185507" cy="5873718"/>
          </a:xfrm>
          <a:prstGeom prst="rect">
            <a:avLst/>
          </a:prstGeom>
        </p:spPr>
      </p:pic>
      <p:sp>
        <p:nvSpPr>
          <p:cNvPr id="13" name="Text Box 3">
            <a:extLst>
              <a:ext uri="{FF2B5EF4-FFF2-40B4-BE49-F238E27FC236}">
                <a16:creationId xmlns:a16="http://schemas.microsoft.com/office/drawing/2014/main" id="{AF400B5B-214B-4449-8880-D1FD5804A2EA}"/>
              </a:ext>
            </a:extLst>
          </p:cNvPr>
          <p:cNvSpPr txBox="1">
            <a:spLocks noChangeArrowheads="1"/>
          </p:cNvSpPr>
          <p:nvPr/>
        </p:nvSpPr>
        <p:spPr bwMode="auto">
          <a:xfrm>
            <a:off x="6593448" y="964406"/>
            <a:ext cx="5464911" cy="3754874"/>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Between 35% (Window 1) and </a:t>
            </a:r>
            <a:br>
              <a:rPr lang="en-GB" sz="2800" dirty="0">
                <a:latin typeface="Tahoma" pitchFamily="34" charset="0"/>
                <a:cs typeface="Tahoma" pitchFamily="34" charset="0"/>
              </a:rPr>
            </a:br>
            <a:r>
              <a:rPr lang="en-GB" sz="2800" dirty="0">
                <a:latin typeface="Tahoma" pitchFamily="34" charset="0"/>
                <a:cs typeface="Tahoma" pitchFamily="34" charset="0"/>
              </a:rPr>
              <a:t>60% (Window 3) of reviews were submitted </a:t>
            </a:r>
            <a:r>
              <a:rPr lang="en-GB" sz="2800" i="1" dirty="0">
                <a:latin typeface="Tahoma" pitchFamily="34" charset="0"/>
                <a:cs typeface="Tahoma" pitchFamily="34" charset="0"/>
              </a:rPr>
              <a:t>less than </a:t>
            </a:r>
            <a:r>
              <a:rPr lang="en-GB" sz="2800" dirty="0">
                <a:latin typeface="Tahoma" pitchFamily="34" charset="0"/>
                <a:cs typeface="Tahoma" pitchFamily="34" charset="0"/>
              </a:rPr>
              <a:t>12 hours before the 8 AM deadline </a:t>
            </a:r>
            <a:br>
              <a:rPr lang="en-GB" sz="2800" dirty="0">
                <a:latin typeface="Tahoma" pitchFamily="34" charset="0"/>
                <a:cs typeface="Tahoma" pitchFamily="34" charset="0"/>
              </a:rPr>
            </a:br>
            <a:r>
              <a:rPr lang="en-GB" sz="2800" dirty="0">
                <a:latin typeface="Tahoma" pitchFamily="34" charset="0"/>
                <a:cs typeface="Tahoma" pitchFamily="34" charset="0"/>
              </a:rPr>
              <a:t>(or were late)</a:t>
            </a:r>
          </a:p>
          <a:p>
            <a:pPr>
              <a:spcBef>
                <a:spcPct val="50000"/>
              </a:spcBef>
            </a:pPr>
            <a:r>
              <a:rPr lang="en-GB" sz="2800" dirty="0">
                <a:latin typeface="Tahoma" pitchFamily="34" charset="0"/>
                <a:cs typeface="Tahoma" pitchFamily="34" charset="0"/>
              </a:rPr>
              <a:t>Ability to establish discussion on the content was therefore significantly restricted</a:t>
            </a:r>
          </a:p>
        </p:txBody>
      </p:sp>
      <p:sp>
        <p:nvSpPr>
          <p:cNvPr id="14" name="TextBox 13">
            <a:extLst>
              <a:ext uri="{FF2B5EF4-FFF2-40B4-BE49-F238E27FC236}">
                <a16:creationId xmlns:a16="http://schemas.microsoft.com/office/drawing/2014/main" id="{92DEC1CA-0209-4DED-9533-827161831988}"/>
              </a:ext>
            </a:extLst>
          </p:cNvPr>
          <p:cNvSpPr txBox="1"/>
          <p:nvPr/>
        </p:nvSpPr>
        <p:spPr>
          <a:xfrm>
            <a:off x="1304658" y="2390923"/>
            <a:ext cx="615297" cy="523220"/>
          </a:xfrm>
          <a:prstGeom prst="rect">
            <a:avLst/>
          </a:prstGeom>
          <a:noFill/>
        </p:spPr>
        <p:txBody>
          <a:bodyPr wrap="square" rtlCol="0">
            <a:spAutoFit/>
          </a:bodyPr>
          <a:lstStyle/>
          <a:p>
            <a:r>
              <a:rPr lang="en-GB" sz="2800" b="1" dirty="0"/>
              <a:t>37</a:t>
            </a:r>
          </a:p>
        </p:txBody>
      </p:sp>
      <p:sp>
        <p:nvSpPr>
          <p:cNvPr id="15" name="TextBox 14">
            <a:extLst>
              <a:ext uri="{FF2B5EF4-FFF2-40B4-BE49-F238E27FC236}">
                <a16:creationId xmlns:a16="http://schemas.microsoft.com/office/drawing/2014/main" id="{5456A452-8DDB-4F58-AB03-00647F47BA3C}"/>
              </a:ext>
            </a:extLst>
          </p:cNvPr>
          <p:cNvSpPr txBox="1"/>
          <p:nvPr/>
        </p:nvSpPr>
        <p:spPr>
          <a:xfrm>
            <a:off x="2610741" y="2231213"/>
            <a:ext cx="615297" cy="523220"/>
          </a:xfrm>
          <a:prstGeom prst="rect">
            <a:avLst/>
          </a:prstGeom>
          <a:noFill/>
        </p:spPr>
        <p:txBody>
          <a:bodyPr wrap="square" rtlCol="0">
            <a:spAutoFit/>
          </a:bodyPr>
          <a:lstStyle/>
          <a:p>
            <a:r>
              <a:rPr lang="en-GB" sz="2800" b="1" dirty="0"/>
              <a:t>39</a:t>
            </a:r>
          </a:p>
        </p:txBody>
      </p:sp>
      <p:sp>
        <p:nvSpPr>
          <p:cNvPr id="16" name="TextBox 15">
            <a:extLst>
              <a:ext uri="{FF2B5EF4-FFF2-40B4-BE49-F238E27FC236}">
                <a16:creationId xmlns:a16="http://schemas.microsoft.com/office/drawing/2014/main" id="{ACA20353-15C8-42C2-A650-171B2DD32CAB}"/>
              </a:ext>
            </a:extLst>
          </p:cNvPr>
          <p:cNvSpPr txBox="1"/>
          <p:nvPr/>
        </p:nvSpPr>
        <p:spPr>
          <a:xfrm>
            <a:off x="3884064" y="1603925"/>
            <a:ext cx="615297" cy="523220"/>
          </a:xfrm>
          <a:prstGeom prst="rect">
            <a:avLst/>
          </a:prstGeom>
          <a:noFill/>
        </p:spPr>
        <p:txBody>
          <a:bodyPr wrap="square" rtlCol="0">
            <a:spAutoFit/>
          </a:bodyPr>
          <a:lstStyle/>
          <a:p>
            <a:r>
              <a:rPr lang="en-GB" sz="2800" b="1" dirty="0"/>
              <a:t>47</a:t>
            </a:r>
          </a:p>
        </p:txBody>
      </p:sp>
      <p:sp>
        <p:nvSpPr>
          <p:cNvPr id="17" name="TextBox 16">
            <a:extLst>
              <a:ext uri="{FF2B5EF4-FFF2-40B4-BE49-F238E27FC236}">
                <a16:creationId xmlns:a16="http://schemas.microsoft.com/office/drawing/2014/main" id="{C0797036-BA1B-4510-BB8A-A18AF54881A8}"/>
              </a:ext>
            </a:extLst>
          </p:cNvPr>
          <p:cNvSpPr txBox="1"/>
          <p:nvPr/>
        </p:nvSpPr>
        <p:spPr>
          <a:xfrm>
            <a:off x="5065823" y="1342315"/>
            <a:ext cx="685088" cy="523220"/>
          </a:xfrm>
          <a:prstGeom prst="rect">
            <a:avLst/>
          </a:prstGeom>
          <a:noFill/>
        </p:spPr>
        <p:txBody>
          <a:bodyPr wrap="square" rtlCol="0">
            <a:spAutoFit/>
          </a:bodyPr>
          <a:lstStyle/>
          <a:p>
            <a:r>
              <a:rPr lang="en-GB" sz="2800" b="1" dirty="0"/>
              <a:t>50</a:t>
            </a:r>
          </a:p>
        </p:txBody>
      </p:sp>
    </p:spTree>
    <p:extLst>
      <p:ext uri="{BB962C8B-B14F-4D97-AF65-F5344CB8AC3E}">
        <p14:creationId xmlns:p14="http://schemas.microsoft.com/office/powerpoint/2010/main" val="186422049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5986205" cy="5262979"/>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Reviews about any topic could be posted in two valid windows</a:t>
            </a:r>
          </a:p>
          <a:p>
            <a:pPr>
              <a:spcBef>
                <a:spcPct val="50000"/>
              </a:spcBef>
            </a:pPr>
            <a:r>
              <a:rPr lang="en-GB" sz="2800" dirty="0">
                <a:latin typeface="Tahoma" pitchFamily="34" charset="0"/>
                <a:cs typeface="Tahoma" pitchFamily="34" charset="0"/>
              </a:rPr>
              <a:t>No-one posted about a topic prior to coverage in the core programme</a:t>
            </a:r>
          </a:p>
          <a:p>
            <a:pPr>
              <a:spcBef>
                <a:spcPct val="50000"/>
              </a:spcBef>
            </a:pPr>
            <a:r>
              <a:rPr lang="en-GB" sz="2800" dirty="0">
                <a:latin typeface="Tahoma" pitchFamily="34" charset="0"/>
                <a:cs typeface="Tahoma" pitchFamily="34" charset="0"/>
              </a:rPr>
              <a:t>Students only really “cross-posted” about W1 topics during W3</a:t>
            </a:r>
          </a:p>
          <a:p>
            <a:pPr>
              <a:spcBef>
                <a:spcPct val="50000"/>
              </a:spcBef>
            </a:pPr>
            <a:r>
              <a:rPr lang="en-GB" sz="2800" dirty="0">
                <a:latin typeface="Tahoma" pitchFamily="34" charset="0"/>
                <a:cs typeface="Tahoma" pitchFamily="34" charset="0"/>
              </a:rPr>
              <a:t>This may have been due to less new material being covered in W3</a:t>
            </a:r>
          </a:p>
          <a:p>
            <a:pPr>
              <a:spcBef>
                <a:spcPct val="50000"/>
              </a:spcBef>
            </a:pPr>
            <a:r>
              <a:rPr lang="en-GB" sz="2800" dirty="0">
                <a:latin typeface="Tahoma" pitchFamily="34" charset="0"/>
                <a:cs typeface="Tahoma" pitchFamily="34" charset="0"/>
              </a:rPr>
              <a:t>One comment was posted on a W2 review during W4</a:t>
            </a:r>
          </a:p>
        </p:txBody>
      </p:sp>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Distribution of review postings</a:t>
            </a:r>
          </a:p>
        </p:txBody>
      </p:sp>
      <p:pic>
        <p:nvPicPr>
          <p:cNvPr id="3" name="Picture 2">
            <a:extLst>
              <a:ext uri="{FF2B5EF4-FFF2-40B4-BE49-F238E27FC236}">
                <a16:creationId xmlns:a16="http://schemas.microsoft.com/office/drawing/2014/main" id="{2D8408CE-5FFD-4939-ADF6-CB3C288CBC6D}"/>
              </a:ext>
            </a:extLst>
          </p:cNvPr>
          <p:cNvPicPr>
            <a:picLocks noChangeAspect="1"/>
          </p:cNvPicPr>
          <p:nvPr/>
        </p:nvPicPr>
        <p:blipFill>
          <a:blip r:embed="rId2"/>
          <a:stretch>
            <a:fillRect/>
          </a:stretch>
        </p:blipFill>
        <p:spPr>
          <a:xfrm>
            <a:off x="6336143" y="1000108"/>
            <a:ext cx="5692983" cy="5505489"/>
          </a:xfrm>
          <a:prstGeom prst="rect">
            <a:avLst/>
          </a:prstGeom>
        </p:spPr>
      </p:pic>
    </p:spTree>
    <p:extLst>
      <p:ext uri="{BB962C8B-B14F-4D97-AF65-F5344CB8AC3E}">
        <p14:creationId xmlns:p14="http://schemas.microsoft.com/office/powerpoint/2010/main" val="121785040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52401"/>
            <a:ext cx="11141789"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Students achieving maximum mark (n=34)</a:t>
            </a:r>
          </a:p>
        </p:txBody>
      </p:sp>
      <p:pic>
        <p:nvPicPr>
          <p:cNvPr id="7" name="Picture 6">
            <a:extLst>
              <a:ext uri="{FF2B5EF4-FFF2-40B4-BE49-F238E27FC236}">
                <a16:creationId xmlns:a16="http://schemas.microsoft.com/office/drawing/2014/main" id="{C4F60E36-E4E6-44BE-9111-4167D9F5AC3E}"/>
              </a:ext>
            </a:extLst>
          </p:cNvPr>
          <p:cNvPicPr>
            <a:picLocks noChangeAspect="1"/>
          </p:cNvPicPr>
          <p:nvPr/>
        </p:nvPicPr>
        <p:blipFill>
          <a:blip r:embed="rId2"/>
          <a:stretch>
            <a:fillRect/>
          </a:stretch>
        </p:blipFill>
        <p:spPr>
          <a:xfrm>
            <a:off x="5146998" y="919143"/>
            <a:ext cx="6620934" cy="5786455"/>
          </a:xfrm>
          <a:prstGeom prst="rect">
            <a:avLst/>
          </a:prstGeom>
        </p:spPr>
      </p:pic>
      <p:sp>
        <p:nvSpPr>
          <p:cNvPr id="8" name="TextBox 7">
            <a:extLst>
              <a:ext uri="{FF2B5EF4-FFF2-40B4-BE49-F238E27FC236}">
                <a16:creationId xmlns:a16="http://schemas.microsoft.com/office/drawing/2014/main" id="{66975157-445D-4B72-A4AD-029AAE8A4E6C}"/>
              </a:ext>
            </a:extLst>
          </p:cNvPr>
          <p:cNvSpPr txBox="1"/>
          <p:nvPr/>
        </p:nvSpPr>
        <p:spPr>
          <a:xfrm>
            <a:off x="9229461" y="2204816"/>
            <a:ext cx="615297" cy="523220"/>
          </a:xfrm>
          <a:prstGeom prst="rect">
            <a:avLst/>
          </a:prstGeom>
          <a:noFill/>
        </p:spPr>
        <p:txBody>
          <a:bodyPr wrap="square" rtlCol="0">
            <a:spAutoFit/>
          </a:bodyPr>
          <a:lstStyle/>
          <a:p>
            <a:r>
              <a:rPr lang="en-GB" sz="2800" b="1" dirty="0">
                <a:solidFill>
                  <a:srgbClr val="A50832"/>
                </a:solidFill>
              </a:rPr>
              <a:t>13</a:t>
            </a:r>
          </a:p>
        </p:txBody>
      </p:sp>
      <p:sp>
        <p:nvSpPr>
          <p:cNvPr id="10" name="TextBox 9">
            <a:extLst>
              <a:ext uri="{FF2B5EF4-FFF2-40B4-BE49-F238E27FC236}">
                <a16:creationId xmlns:a16="http://schemas.microsoft.com/office/drawing/2014/main" id="{A3AC1E28-6CC6-496C-BC85-99F4AFA730D0}"/>
              </a:ext>
            </a:extLst>
          </p:cNvPr>
          <p:cNvSpPr txBox="1"/>
          <p:nvPr/>
        </p:nvSpPr>
        <p:spPr>
          <a:xfrm>
            <a:off x="10552632" y="1100984"/>
            <a:ext cx="615297" cy="523220"/>
          </a:xfrm>
          <a:prstGeom prst="rect">
            <a:avLst/>
          </a:prstGeom>
          <a:noFill/>
        </p:spPr>
        <p:txBody>
          <a:bodyPr wrap="square" rtlCol="0">
            <a:spAutoFit/>
          </a:bodyPr>
          <a:lstStyle/>
          <a:p>
            <a:r>
              <a:rPr lang="en-GB" sz="2800" b="1" dirty="0">
                <a:solidFill>
                  <a:srgbClr val="A50832"/>
                </a:solidFill>
              </a:rPr>
              <a:t>18</a:t>
            </a:r>
          </a:p>
        </p:txBody>
      </p:sp>
      <p:sp>
        <p:nvSpPr>
          <p:cNvPr id="11" name="TextBox 10">
            <a:extLst>
              <a:ext uri="{FF2B5EF4-FFF2-40B4-BE49-F238E27FC236}">
                <a16:creationId xmlns:a16="http://schemas.microsoft.com/office/drawing/2014/main" id="{752BA7EB-FE53-4F79-92D5-93775894FDE9}"/>
              </a:ext>
            </a:extLst>
          </p:cNvPr>
          <p:cNvSpPr txBox="1"/>
          <p:nvPr/>
        </p:nvSpPr>
        <p:spPr>
          <a:xfrm>
            <a:off x="7929075" y="3365353"/>
            <a:ext cx="615297" cy="523220"/>
          </a:xfrm>
          <a:prstGeom prst="rect">
            <a:avLst/>
          </a:prstGeom>
          <a:noFill/>
        </p:spPr>
        <p:txBody>
          <a:bodyPr wrap="square" rtlCol="0">
            <a:spAutoFit/>
          </a:bodyPr>
          <a:lstStyle/>
          <a:p>
            <a:r>
              <a:rPr lang="en-GB" sz="2800" b="1" dirty="0">
                <a:solidFill>
                  <a:srgbClr val="A50832"/>
                </a:solidFill>
              </a:rPr>
              <a:t>8</a:t>
            </a:r>
          </a:p>
        </p:txBody>
      </p:sp>
      <p:sp>
        <p:nvSpPr>
          <p:cNvPr id="12" name="TextBox 11">
            <a:extLst>
              <a:ext uri="{FF2B5EF4-FFF2-40B4-BE49-F238E27FC236}">
                <a16:creationId xmlns:a16="http://schemas.microsoft.com/office/drawing/2014/main" id="{9B7ED4F7-D665-4BB7-A77D-D928CB975863}"/>
              </a:ext>
            </a:extLst>
          </p:cNvPr>
          <p:cNvSpPr txBox="1"/>
          <p:nvPr/>
        </p:nvSpPr>
        <p:spPr>
          <a:xfrm>
            <a:off x="6568871" y="3835162"/>
            <a:ext cx="615297" cy="523220"/>
          </a:xfrm>
          <a:prstGeom prst="rect">
            <a:avLst/>
          </a:prstGeom>
          <a:noFill/>
        </p:spPr>
        <p:txBody>
          <a:bodyPr wrap="square" rtlCol="0">
            <a:spAutoFit/>
          </a:bodyPr>
          <a:lstStyle/>
          <a:p>
            <a:r>
              <a:rPr lang="en-GB" sz="2800" b="1" dirty="0">
                <a:solidFill>
                  <a:srgbClr val="A50832"/>
                </a:solidFill>
              </a:rPr>
              <a:t>6</a:t>
            </a:r>
          </a:p>
        </p:txBody>
      </p:sp>
      <p:sp>
        <p:nvSpPr>
          <p:cNvPr id="13" name="Text Box 3">
            <a:extLst>
              <a:ext uri="{FF2B5EF4-FFF2-40B4-BE49-F238E27FC236}">
                <a16:creationId xmlns:a16="http://schemas.microsoft.com/office/drawing/2014/main" id="{3048000A-0CA2-4CD1-BD1E-FB5EB08D762E}"/>
              </a:ext>
            </a:extLst>
          </p:cNvPr>
          <p:cNvSpPr txBox="1">
            <a:spLocks noChangeArrowheads="1"/>
          </p:cNvSpPr>
          <p:nvPr/>
        </p:nvSpPr>
        <p:spPr bwMode="auto">
          <a:xfrm>
            <a:off x="98640" y="964406"/>
            <a:ext cx="4687006" cy="4832092"/>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By Window 4, 53% of students were achieving maximum marks for their contributions </a:t>
            </a:r>
          </a:p>
          <a:p>
            <a:pPr>
              <a:spcBef>
                <a:spcPct val="50000"/>
              </a:spcBef>
            </a:pPr>
            <a:r>
              <a:rPr lang="en-GB" sz="2800" dirty="0">
                <a:latin typeface="Tahoma" pitchFamily="34" charset="0"/>
                <a:cs typeface="Tahoma" pitchFamily="34" charset="0"/>
              </a:rPr>
              <a:t>Most (41%) were achieving this via writing of two posts</a:t>
            </a:r>
          </a:p>
          <a:p>
            <a:pPr>
              <a:spcBef>
                <a:spcPct val="50000"/>
              </a:spcBef>
            </a:pPr>
            <a:r>
              <a:rPr lang="en-GB" sz="2800" dirty="0">
                <a:latin typeface="Tahoma" pitchFamily="34" charset="0"/>
                <a:cs typeface="Tahoma" pitchFamily="34" charset="0"/>
              </a:rPr>
              <a:t>Some students did not achieve 10 marks, despite &gt;1 contribution if principal post worth 5 or less</a:t>
            </a:r>
          </a:p>
        </p:txBody>
      </p:sp>
    </p:spTree>
    <p:extLst>
      <p:ext uri="{BB962C8B-B14F-4D97-AF65-F5344CB8AC3E}">
        <p14:creationId xmlns:p14="http://schemas.microsoft.com/office/powerpoint/2010/main" val="111796074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612390" cy="4401205"/>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No </a:t>
            </a:r>
            <a:r>
              <a:rPr lang="en-GB" sz="2800" dirty="0">
                <a:latin typeface="Tahoma" pitchFamily="34" charset="0"/>
                <a:cs typeface="Tahoma" pitchFamily="34" charset="0"/>
                <a:sym typeface="Wingdings" panose="05000000000000000000" pitchFamily="2" charset="2"/>
              </a:rPr>
              <a:t></a:t>
            </a:r>
            <a:endParaRPr lang="en-GB" sz="2800" dirty="0">
              <a:latin typeface="Tahoma" pitchFamily="34" charset="0"/>
              <a:cs typeface="Tahoma" pitchFamily="34" charset="0"/>
            </a:endParaRPr>
          </a:p>
          <a:p>
            <a:pPr>
              <a:spcBef>
                <a:spcPct val="50000"/>
              </a:spcBef>
            </a:pPr>
            <a:r>
              <a:rPr lang="en-GB" sz="2800" dirty="0">
                <a:latin typeface="Tahoma" pitchFamily="34" charset="0"/>
                <a:cs typeface="Tahoma" pitchFamily="34" charset="0"/>
              </a:rPr>
              <a:t>Exercise already valuable and could have been tweaked to improve</a:t>
            </a:r>
          </a:p>
          <a:p>
            <a:pPr>
              <a:spcBef>
                <a:spcPct val="50000"/>
              </a:spcBef>
            </a:pPr>
            <a:r>
              <a:rPr lang="en-GB" sz="2800" dirty="0">
                <a:latin typeface="Tahoma" pitchFamily="34" charset="0"/>
                <a:cs typeface="Tahoma" pitchFamily="34" charset="0"/>
              </a:rPr>
              <a:t>However:</a:t>
            </a:r>
            <a:br>
              <a:rPr lang="en-GB" sz="2800" dirty="0">
                <a:latin typeface="Tahoma" pitchFamily="34" charset="0"/>
                <a:cs typeface="Tahoma" pitchFamily="34" charset="0"/>
              </a:rPr>
            </a:br>
            <a:r>
              <a:rPr lang="en-GB" sz="2800" dirty="0">
                <a:latin typeface="Tahoma" pitchFamily="34" charset="0"/>
                <a:cs typeface="Tahoma" pitchFamily="34" charset="0"/>
              </a:rPr>
              <a:t>	- Burden of marking and especially </a:t>
            </a:r>
            <a:r>
              <a:rPr lang="en-GB" sz="2800" i="1" dirty="0">
                <a:latin typeface="Tahoma" pitchFamily="34" charset="0"/>
                <a:cs typeface="Tahoma" pitchFamily="34" charset="0"/>
              </a:rPr>
              <a:t>timing</a:t>
            </a:r>
            <a:r>
              <a:rPr lang="en-GB" sz="2800" dirty="0">
                <a:latin typeface="Tahoma" pitchFamily="34" charset="0"/>
                <a:cs typeface="Tahoma" pitchFamily="34" charset="0"/>
              </a:rPr>
              <a:t> of marking was issue</a:t>
            </a:r>
            <a:br>
              <a:rPr lang="en-GB" sz="2800" dirty="0">
                <a:latin typeface="Tahoma" pitchFamily="34" charset="0"/>
                <a:cs typeface="Tahoma" pitchFamily="34" charset="0"/>
              </a:rPr>
            </a:br>
            <a:r>
              <a:rPr lang="en-GB" sz="2800" dirty="0">
                <a:latin typeface="Tahoma" pitchFamily="34" charset="0"/>
                <a:cs typeface="Tahoma" pitchFamily="34" charset="0"/>
              </a:rPr>
              <a:t>	  (even before substantial increase in cohort size in 21-22)</a:t>
            </a:r>
            <a:br>
              <a:rPr lang="en-GB" sz="2800" dirty="0">
                <a:latin typeface="Tahoma" pitchFamily="34" charset="0"/>
                <a:cs typeface="Tahoma" pitchFamily="34" charset="0"/>
              </a:rPr>
            </a:br>
            <a:r>
              <a:rPr lang="en-GB" sz="2800" dirty="0">
                <a:latin typeface="Tahoma" pitchFamily="34" charset="0"/>
                <a:cs typeface="Tahoma" pitchFamily="34" charset="0"/>
              </a:rPr>
              <a:t>	- Marks for module considered too high</a:t>
            </a:r>
          </a:p>
          <a:p>
            <a:pPr>
              <a:spcBef>
                <a:spcPct val="50000"/>
              </a:spcBef>
            </a:pPr>
            <a:r>
              <a:rPr lang="en-GB" sz="2800" dirty="0">
                <a:latin typeface="Tahoma" pitchFamily="34" charset="0"/>
                <a:cs typeface="Tahoma" pitchFamily="34" charset="0"/>
              </a:rPr>
              <a:t>Exams are permitted again</a:t>
            </a:r>
          </a:p>
          <a:p>
            <a:pPr>
              <a:spcBef>
                <a:spcPct val="50000"/>
              </a:spcBef>
            </a:pPr>
            <a:endParaRPr lang="en-GB" sz="2800" dirty="0">
              <a:latin typeface="Tahoma" pitchFamily="34" charset="0"/>
              <a:cs typeface="Tahoma" pitchFamily="34" charset="0"/>
            </a:endParaRPr>
          </a:p>
        </p:txBody>
      </p:sp>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35308"/>
            <a:ext cx="11702551"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Are we running this assignment next year?</a:t>
            </a:r>
          </a:p>
        </p:txBody>
      </p:sp>
    </p:spTree>
    <p:extLst>
      <p:ext uri="{BB962C8B-B14F-4D97-AF65-F5344CB8AC3E}">
        <p14:creationId xmlns:p14="http://schemas.microsoft.com/office/powerpoint/2010/main" val="404532084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000108"/>
            <a:ext cx="11612390" cy="4616648"/>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Give annotated examples of posts </a:t>
            </a:r>
            <a:r>
              <a:rPr lang="en-GB" sz="2800" i="1" dirty="0">
                <a:latin typeface="Tahoma" pitchFamily="34" charset="0"/>
                <a:cs typeface="Tahoma" pitchFamily="34" charset="0"/>
              </a:rPr>
              <a:t>a priori</a:t>
            </a:r>
            <a:r>
              <a:rPr lang="en-GB" sz="2800" dirty="0">
                <a:latin typeface="Tahoma" pitchFamily="34" charset="0"/>
                <a:cs typeface="Tahoma" pitchFamily="34" charset="0"/>
              </a:rPr>
              <a:t>, overtly detailing strengths and weaknesses. Include:</a:t>
            </a:r>
            <a:br>
              <a:rPr lang="en-GB" sz="2800" dirty="0">
                <a:latin typeface="Tahoma" pitchFamily="34" charset="0"/>
                <a:cs typeface="Tahoma" pitchFamily="34" charset="0"/>
              </a:rPr>
            </a:br>
            <a:r>
              <a:rPr lang="en-GB" sz="2800" dirty="0">
                <a:latin typeface="Tahoma" pitchFamily="34" charset="0"/>
                <a:cs typeface="Tahoma" pitchFamily="34" charset="0"/>
              </a:rPr>
              <a:t>	- review of excellent resource that lacks critical thinking</a:t>
            </a:r>
            <a:br>
              <a:rPr lang="en-GB" sz="2800" dirty="0">
                <a:latin typeface="Tahoma" pitchFamily="34" charset="0"/>
                <a:cs typeface="Tahoma" pitchFamily="34" charset="0"/>
              </a:rPr>
            </a:br>
            <a:r>
              <a:rPr lang="en-GB" sz="2800" dirty="0">
                <a:latin typeface="Tahoma" pitchFamily="34" charset="0"/>
                <a:cs typeface="Tahoma" pitchFamily="34" charset="0"/>
              </a:rPr>
              <a:t>	- good reflection on a poor resource</a:t>
            </a:r>
            <a:br>
              <a:rPr lang="en-GB" sz="2800" dirty="0">
                <a:latin typeface="Tahoma" pitchFamily="34" charset="0"/>
                <a:cs typeface="Tahoma" pitchFamily="34" charset="0"/>
              </a:rPr>
            </a:br>
            <a:r>
              <a:rPr lang="en-GB" sz="2800" dirty="0">
                <a:latin typeface="Tahoma" pitchFamily="34" charset="0"/>
                <a:cs typeface="Tahoma" pitchFamily="34" charset="0"/>
              </a:rPr>
              <a:t>	- good review of an excellent resource</a:t>
            </a:r>
          </a:p>
          <a:p>
            <a:pPr>
              <a:spcBef>
                <a:spcPct val="50000"/>
              </a:spcBef>
            </a:pPr>
            <a:r>
              <a:rPr lang="en-GB" sz="2800" dirty="0">
                <a:latin typeface="Tahoma" pitchFamily="34" charset="0"/>
                <a:cs typeface="Tahoma" pitchFamily="34" charset="0"/>
              </a:rPr>
              <a:t>Ditto for comments</a:t>
            </a:r>
          </a:p>
          <a:p>
            <a:pPr>
              <a:spcBef>
                <a:spcPct val="50000"/>
              </a:spcBef>
            </a:pPr>
            <a:r>
              <a:rPr lang="en-GB" sz="2800" dirty="0">
                <a:latin typeface="Tahoma" pitchFamily="34" charset="0"/>
                <a:cs typeface="Tahoma" pitchFamily="34" charset="0"/>
              </a:rPr>
              <a:t>Suggest having a deadline for posts and a later deadline for comments within same submission “window” (and/or </a:t>
            </a:r>
            <a:r>
              <a:rPr lang="en-GB" sz="2800" i="1" dirty="0">
                <a:latin typeface="Tahoma" pitchFamily="34" charset="0"/>
                <a:cs typeface="Tahoma" pitchFamily="34" charset="0"/>
              </a:rPr>
              <a:t>require</a:t>
            </a:r>
            <a:r>
              <a:rPr lang="en-GB" sz="2800" dirty="0">
                <a:latin typeface="Tahoma" pitchFamily="34" charset="0"/>
                <a:cs typeface="Tahoma" pitchFamily="34" charset="0"/>
              </a:rPr>
              <a:t> comments)</a:t>
            </a:r>
          </a:p>
          <a:p>
            <a:pPr>
              <a:spcBef>
                <a:spcPct val="50000"/>
              </a:spcBef>
            </a:pPr>
            <a:r>
              <a:rPr lang="en-GB" sz="2800" dirty="0">
                <a:latin typeface="Tahoma" pitchFamily="34" charset="0"/>
                <a:cs typeface="Tahoma" pitchFamily="34" charset="0"/>
              </a:rPr>
              <a:t>Identify platform that would allow multiple, anonymous contributions</a:t>
            </a:r>
          </a:p>
        </p:txBody>
      </p:sp>
      <p:sp>
        <p:nvSpPr>
          <p:cNvPr id="5" name="Text Box 1">
            <a:extLst>
              <a:ext uri="{FF2B5EF4-FFF2-40B4-BE49-F238E27FC236}">
                <a16:creationId xmlns:a16="http://schemas.microsoft.com/office/drawing/2014/main" id="{40764C64-87E0-436F-976F-4FFAADA6F784}"/>
              </a:ext>
            </a:extLst>
          </p:cNvPr>
          <p:cNvSpPr txBox="1">
            <a:spLocks noChangeArrowheads="1"/>
          </p:cNvSpPr>
          <p:nvPr/>
        </p:nvSpPr>
        <p:spPr bwMode="auto">
          <a:xfrm>
            <a:off x="119335" y="135308"/>
            <a:ext cx="11702551"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If you are considering running a similar task</a:t>
            </a:r>
          </a:p>
        </p:txBody>
      </p:sp>
    </p:spTree>
    <p:extLst>
      <p:ext uri="{BB962C8B-B14F-4D97-AF65-F5344CB8AC3E}">
        <p14:creationId xmlns:p14="http://schemas.microsoft.com/office/powerpoint/2010/main" val="42919376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12E222CD-65E6-4179-8691-8A433B5CB116}"/>
              </a:ext>
            </a:extLst>
          </p:cNvPr>
          <p:cNvSpPr txBox="1">
            <a:spLocks noChangeArrowheads="1"/>
          </p:cNvSpPr>
          <p:nvPr/>
        </p:nvSpPr>
        <p:spPr bwMode="auto">
          <a:xfrm>
            <a:off x="226748" y="1378145"/>
            <a:ext cx="8991600" cy="509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defRPr sz="2400">
                <a:solidFill>
                  <a:schemeClr val="bg1"/>
                </a:solidFill>
                <a:latin typeface="Arial" charset="0"/>
                <a:ea typeface="ＭＳ Ｐゴシック" pitchFamily="1"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defRPr sz="2400">
                <a:solidFill>
                  <a:schemeClr val="bg1"/>
                </a:solidFill>
                <a:latin typeface="Arial" charset="0"/>
                <a:ea typeface="ＭＳ Ｐゴシック" pitchFamily="1"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defRPr sz="2400">
                <a:solidFill>
                  <a:schemeClr val="bg1"/>
                </a:solidFill>
                <a:latin typeface="Arial" charset="0"/>
                <a:ea typeface="ＭＳ Ｐゴシック" pitchFamily="1"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defRPr sz="2400">
                <a:solidFill>
                  <a:schemeClr val="bg1"/>
                </a:solidFill>
                <a:latin typeface="Arial" charset="0"/>
                <a:ea typeface="ＭＳ Ｐゴシック" pitchFamily="1"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defRPr sz="2400">
                <a:solidFill>
                  <a:schemeClr val="bg1"/>
                </a:solidFill>
                <a:latin typeface="Arial" charset="0"/>
                <a:ea typeface="ＭＳ Ｐゴシック" pitchFamily="1"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defRPr sz="2400">
                <a:solidFill>
                  <a:schemeClr val="bg1"/>
                </a:solidFill>
                <a:latin typeface="Arial" charset="0"/>
                <a:ea typeface="ＭＳ Ｐゴシック" pitchFamily="1"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defRPr sz="2400">
                <a:solidFill>
                  <a:schemeClr val="bg1"/>
                </a:solidFill>
                <a:latin typeface="Arial" charset="0"/>
                <a:ea typeface="ＭＳ Ｐゴシック" pitchFamily="1"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defRPr sz="2400">
                <a:solidFill>
                  <a:schemeClr val="bg1"/>
                </a:solidFill>
                <a:latin typeface="Arial" charset="0"/>
                <a:ea typeface="ＭＳ Ｐゴシック" pitchFamily="1"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defRPr sz="2400">
                <a:solidFill>
                  <a:schemeClr val="bg1"/>
                </a:solidFill>
                <a:latin typeface="Arial" charset="0"/>
                <a:ea typeface="ＭＳ Ｐゴシック" pitchFamily="1" charset="-128"/>
              </a:defRPr>
            </a:lvl9pPr>
          </a:lstStyle>
          <a:p>
            <a:pPr eaLnBrk="1" hangingPunct="1">
              <a:spcBef>
                <a:spcPts val="1750"/>
              </a:spcBef>
            </a:pPr>
            <a:r>
              <a:rPr lang="en-GB" altLang="en-US" sz="2800" dirty="0">
                <a:solidFill>
                  <a:srgbClr val="C00000"/>
                </a:solidFill>
                <a:latin typeface="Tahoma" pitchFamily="34" charset="0"/>
              </a:rPr>
              <a:t>E-mail</a:t>
            </a:r>
            <a:r>
              <a:rPr lang="en-GB" altLang="en-US" sz="2800" dirty="0">
                <a:solidFill>
                  <a:schemeClr val="tx1"/>
                </a:solidFill>
                <a:latin typeface="Tahoma" pitchFamily="34" charset="0"/>
              </a:rPr>
              <a:t>: 	cjrw2@le.ac.uk</a:t>
            </a:r>
          </a:p>
          <a:p>
            <a:pPr eaLnBrk="1" hangingPunct="1">
              <a:spcBef>
                <a:spcPts val="1750"/>
              </a:spcBef>
            </a:pPr>
            <a:r>
              <a:rPr lang="en-GB" altLang="en-US" sz="2800" dirty="0">
                <a:solidFill>
                  <a:srgbClr val="C00000"/>
                </a:solidFill>
                <a:latin typeface="Tahoma" pitchFamily="34" charset="0"/>
              </a:rPr>
              <a:t>Twitter</a:t>
            </a:r>
            <a:r>
              <a:rPr lang="en-GB" altLang="en-US" sz="2800" dirty="0">
                <a:solidFill>
                  <a:schemeClr val="tx1"/>
                </a:solidFill>
                <a:latin typeface="Tahoma" pitchFamily="34" charset="0"/>
              </a:rPr>
              <a:t>: 	</a:t>
            </a:r>
            <a:r>
              <a:rPr lang="en-GB" altLang="en-US" sz="2800" dirty="0" err="1">
                <a:solidFill>
                  <a:schemeClr val="tx1"/>
                </a:solidFill>
                <a:latin typeface="Tahoma" pitchFamily="34" charset="0"/>
              </a:rPr>
              <a:t>cjrw</a:t>
            </a:r>
            <a:endParaRPr lang="en-GB" altLang="en-US" sz="2800" dirty="0">
              <a:solidFill>
                <a:schemeClr val="tx1"/>
              </a:solidFill>
              <a:latin typeface="Tahoma" pitchFamily="34" charset="0"/>
            </a:endParaRPr>
          </a:p>
          <a:p>
            <a:pPr eaLnBrk="1" hangingPunct="1">
              <a:spcBef>
                <a:spcPts val="1750"/>
              </a:spcBef>
            </a:pPr>
            <a:r>
              <a:rPr lang="en-GB" altLang="en-US" sz="2800" dirty="0" err="1">
                <a:solidFill>
                  <a:srgbClr val="C00000"/>
                </a:solidFill>
                <a:latin typeface="Tahoma" pitchFamily="34" charset="0"/>
              </a:rPr>
              <a:t>Slideshare</a:t>
            </a:r>
            <a:r>
              <a:rPr lang="en-GB" altLang="en-US" sz="2800" dirty="0">
                <a:solidFill>
                  <a:schemeClr val="tx1"/>
                </a:solidFill>
                <a:latin typeface="Tahoma" pitchFamily="34" charset="0"/>
              </a:rPr>
              <a:t>: cjrw2</a:t>
            </a:r>
            <a:br>
              <a:rPr lang="en-GB" altLang="en-US" sz="2800" dirty="0">
                <a:solidFill>
                  <a:schemeClr val="tx1"/>
                </a:solidFill>
                <a:latin typeface="Tahoma" pitchFamily="34" charset="0"/>
              </a:rPr>
            </a:br>
            <a:endParaRPr lang="en-GB" altLang="en-US" sz="2800" dirty="0">
              <a:solidFill>
                <a:schemeClr val="tx1"/>
              </a:solidFill>
              <a:latin typeface="Tahoma" pitchFamily="34" charset="0"/>
            </a:endParaRPr>
          </a:p>
          <a:p>
            <a:pPr eaLnBrk="1" hangingPunct="1">
              <a:spcBef>
                <a:spcPts val="1750"/>
              </a:spcBef>
            </a:pPr>
            <a:r>
              <a:rPr lang="en-GB" altLang="en-US" sz="2800" dirty="0">
                <a:solidFill>
                  <a:srgbClr val="C00000"/>
                </a:solidFill>
                <a:latin typeface="Tahoma" pitchFamily="34" charset="0"/>
              </a:rPr>
              <a:t>Blogs</a:t>
            </a:r>
            <a:r>
              <a:rPr lang="en-GB" altLang="en-US" sz="2800" dirty="0">
                <a:solidFill>
                  <a:schemeClr val="tx1"/>
                </a:solidFill>
                <a:latin typeface="Tahoma" pitchFamily="34" charset="0"/>
              </a:rPr>
              <a:t>:	www.biologyonthebox.wordpress.com</a:t>
            </a:r>
            <a:br>
              <a:rPr lang="en-GB" altLang="en-US" sz="2800" dirty="0">
                <a:solidFill>
                  <a:schemeClr val="tx1"/>
                </a:solidFill>
                <a:latin typeface="Tahoma" pitchFamily="34" charset="0"/>
              </a:rPr>
            </a:br>
            <a:r>
              <a:rPr lang="en-GB" altLang="en-US" sz="2800" dirty="0">
                <a:solidFill>
                  <a:schemeClr val="tx1"/>
                </a:solidFill>
                <a:latin typeface="Tahoma" pitchFamily="34" charset="0"/>
              </a:rPr>
              <a:t>			www.biosciencecareers.wordpress.com</a:t>
            </a:r>
            <a:br>
              <a:rPr lang="en-GB" altLang="en-US" sz="2800" dirty="0">
                <a:solidFill>
                  <a:schemeClr val="tx1"/>
                </a:solidFill>
                <a:latin typeface="Tahoma" pitchFamily="34" charset="0"/>
              </a:rPr>
            </a:br>
            <a:r>
              <a:rPr lang="en-GB" altLang="en-US" sz="2800" dirty="0">
                <a:solidFill>
                  <a:schemeClr val="tx1"/>
                </a:solidFill>
                <a:latin typeface="Tahoma" pitchFamily="34" charset="0"/>
              </a:rPr>
              <a:t>			www.lefthandedbiochemist.wordpress.com</a:t>
            </a:r>
            <a:br>
              <a:rPr lang="en-GB" altLang="en-US" sz="2800" dirty="0">
                <a:solidFill>
                  <a:schemeClr val="tx1"/>
                </a:solidFill>
                <a:latin typeface="Tahoma" pitchFamily="34" charset="0"/>
              </a:rPr>
            </a:br>
            <a:br>
              <a:rPr lang="en-GB" altLang="en-US" sz="2800" dirty="0">
                <a:solidFill>
                  <a:schemeClr val="tx1"/>
                </a:solidFill>
                <a:latin typeface="Tahoma" pitchFamily="34" charset="0"/>
              </a:rPr>
            </a:br>
            <a:r>
              <a:rPr lang="en-GB" altLang="en-US" sz="2800" i="1" dirty="0">
                <a:solidFill>
                  <a:srgbClr val="C00000"/>
                </a:solidFill>
                <a:latin typeface="Tahoma" pitchFamily="34" charset="0"/>
              </a:rPr>
              <a:t>Biology in Broadcast Media </a:t>
            </a:r>
            <a:r>
              <a:rPr lang="en-GB" altLang="en-US" sz="2800" dirty="0">
                <a:solidFill>
                  <a:srgbClr val="C00000"/>
                </a:solidFill>
                <a:latin typeface="Tahoma" pitchFamily="34" charset="0"/>
              </a:rPr>
              <a:t>playlist</a:t>
            </a:r>
            <a:br>
              <a:rPr lang="en-GB" altLang="en-US" sz="2800" dirty="0">
                <a:solidFill>
                  <a:schemeClr val="tx1"/>
                </a:solidFill>
                <a:latin typeface="Tahoma" pitchFamily="34" charset="0"/>
              </a:rPr>
            </a:br>
            <a:r>
              <a:rPr lang="en-GB" altLang="en-US" sz="2800" dirty="0">
                <a:solidFill>
                  <a:schemeClr val="tx1"/>
                </a:solidFill>
                <a:latin typeface="Tahoma" pitchFamily="34" charset="0"/>
              </a:rPr>
              <a:t>https://tinyurl.com/BiBMplaylist</a:t>
            </a:r>
          </a:p>
        </p:txBody>
      </p:sp>
      <p:pic>
        <p:nvPicPr>
          <p:cNvPr id="5" name="Picture 4">
            <a:extLst>
              <a:ext uri="{FF2B5EF4-FFF2-40B4-BE49-F238E27FC236}">
                <a16:creationId xmlns:a16="http://schemas.microsoft.com/office/drawing/2014/main" id="{AD258418-49E3-4C8D-8723-C2D6E11BE6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8146" y="5717005"/>
            <a:ext cx="3422650" cy="1079500"/>
          </a:xfrm>
          <a:prstGeom prst="rect">
            <a:avLst/>
          </a:prstGeom>
        </p:spPr>
      </p:pic>
      <p:pic>
        <p:nvPicPr>
          <p:cNvPr id="6" name="Picture 5">
            <a:extLst>
              <a:ext uri="{FF2B5EF4-FFF2-40B4-BE49-F238E27FC236}">
                <a16:creationId xmlns:a16="http://schemas.microsoft.com/office/drawing/2014/main" id="{06576B06-6F09-457E-9E27-8162205ACB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9978" y="409765"/>
            <a:ext cx="2604915" cy="3927411"/>
          </a:xfrm>
          <a:prstGeom prst="rect">
            <a:avLst/>
          </a:prstGeom>
          <a:ln>
            <a:solidFill>
              <a:schemeClr val="bg1"/>
            </a:solidFill>
          </a:ln>
        </p:spPr>
      </p:pic>
      <p:sp>
        <p:nvSpPr>
          <p:cNvPr id="7" name="Text Box 1">
            <a:extLst>
              <a:ext uri="{FF2B5EF4-FFF2-40B4-BE49-F238E27FC236}">
                <a16:creationId xmlns:a16="http://schemas.microsoft.com/office/drawing/2014/main" id="{9C14CF2C-F72A-499A-BC57-67FD8374D97C}"/>
              </a:ext>
            </a:extLst>
          </p:cNvPr>
          <p:cNvSpPr txBox="1">
            <a:spLocks noChangeArrowheads="1"/>
          </p:cNvSpPr>
          <p:nvPr/>
        </p:nvSpPr>
        <p:spPr bwMode="auto">
          <a:xfrm>
            <a:off x="71406" y="152400"/>
            <a:ext cx="9286940"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000099"/>
                </a:solidFill>
                <a:latin typeface="Rockwell" panose="02060603020205020403" pitchFamily="18" charset="0"/>
              </a:rPr>
              <a:t>Any questions?</a:t>
            </a:r>
          </a:p>
        </p:txBody>
      </p:sp>
    </p:spTree>
    <p:extLst>
      <p:ext uri="{BB962C8B-B14F-4D97-AF65-F5344CB8AC3E}">
        <p14:creationId xmlns:p14="http://schemas.microsoft.com/office/powerpoint/2010/main" val="320681708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346639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3FF0DC7B-5DBC-4C34-A01A-E2C97D40F3A5}"/>
              </a:ext>
            </a:extLst>
          </p:cNvPr>
          <p:cNvSpPr txBox="1">
            <a:spLocks noChangeArrowheads="1"/>
          </p:cNvSpPr>
          <p:nvPr/>
        </p:nvSpPr>
        <p:spPr bwMode="auto">
          <a:xfrm>
            <a:off x="119335" y="152401"/>
            <a:ext cx="11953330"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Questions about enjoyment (n=13)</a:t>
            </a:r>
            <a:endParaRPr lang="en-GB" sz="4000" b="1" dirty="0">
              <a:solidFill>
                <a:srgbClr val="0033CC"/>
              </a:solidFill>
              <a:latin typeface="Rockwell" panose="02060603020205020403" pitchFamily="18" charset="0"/>
            </a:endParaRPr>
          </a:p>
        </p:txBody>
      </p:sp>
      <p:pic>
        <p:nvPicPr>
          <p:cNvPr id="3" name="Picture 2">
            <a:extLst>
              <a:ext uri="{FF2B5EF4-FFF2-40B4-BE49-F238E27FC236}">
                <a16:creationId xmlns:a16="http://schemas.microsoft.com/office/drawing/2014/main" id="{D8E2B5F5-E6AA-4516-B2B4-BA3DC6A44FFC}"/>
              </a:ext>
            </a:extLst>
          </p:cNvPr>
          <p:cNvPicPr>
            <a:picLocks noChangeAspect="1"/>
          </p:cNvPicPr>
          <p:nvPr/>
        </p:nvPicPr>
        <p:blipFill>
          <a:blip r:embed="rId2"/>
          <a:stretch>
            <a:fillRect/>
          </a:stretch>
        </p:blipFill>
        <p:spPr>
          <a:xfrm>
            <a:off x="320827" y="1130473"/>
            <a:ext cx="11620993" cy="5142139"/>
          </a:xfrm>
          <a:prstGeom prst="rect">
            <a:avLst/>
          </a:prstGeom>
        </p:spPr>
      </p:pic>
    </p:spTree>
    <p:extLst>
      <p:ext uri="{BB962C8B-B14F-4D97-AF65-F5344CB8AC3E}">
        <p14:creationId xmlns:p14="http://schemas.microsoft.com/office/powerpoint/2010/main" val="333838534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965924"/>
            <a:ext cx="11484664" cy="5478423"/>
          </a:xfrm>
          <a:prstGeom prst="rect">
            <a:avLst/>
          </a:prstGeom>
          <a:noFill/>
          <a:ln w="9525">
            <a:noFill/>
            <a:miter lim="800000"/>
            <a:headEnd/>
            <a:tailEnd/>
          </a:ln>
        </p:spPr>
        <p:txBody>
          <a:bodyPr wrap="square">
            <a:spAutoFit/>
          </a:bodyPr>
          <a:lstStyle/>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Aided my ability to </a:t>
            </a:r>
            <a:r>
              <a:rPr lang="en-GB" sz="2800" b="1" dirty="0">
                <a:latin typeface="Tahoma" pitchFamily="34" charset="0"/>
                <a:cs typeface="Tahoma" pitchFamily="34" charset="0"/>
              </a:rPr>
              <a:t>think critically </a:t>
            </a:r>
            <a:r>
              <a:rPr lang="en-GB" sz="2800" dirty="0">
                <a:latin typeface="Tahoma" pitchFamily="34" charset="0"/>
                <a:cs typeface="Tahoma" pitchFamily="34" charset="0"/>
              </a:rPr>
              <a:t>when looking at reviews that I want to use in other areas of the course </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Makes you </a:t>
            </a:r>
            <a:r>
              <a:rPr lang="en-GB" sz="2800" b="1" dirty="0">
                <a:latin typeface="Tahoma" pitchFamily="34" charset="0"/>
                <a:cs typeface="Tahoma" pitchFamily="34" charset="0"/>
              </a:rPr>
              <a:t>think critically </a:t>
            </a:r>
            <a:r>
              <a:rPr lang="en-GB" sz="2800" dirty="0">
                <a:latin typeface="Tahoma" pitchFamily="34" charset="0"/>
                <a:cs typeface="Tahoma" pitchFamily="34" charset="0"/>
              </a:rPr>
              <a:t>about what information is relevant </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Developed my </a:t>
            </a:r>
            <a:r>
              <a:rPr lang="en-GB" sz="2800" b="1" dirty="0">
                <a:latin typeface="Tahoma" pitchFamily="34" charset="0"/>
                <a:cs typeface="Tahoma" pitchFamily="34" charset="0"/>
              </a:rPr>
              <a:t>critically thinking </a:t>
            </a:r>
            <a:r>
              <a:rPr lang="en-GB" sz="2800" dirty="0">
                <a:latin typeface="Tahoma" pitchFamily="34" charset="0"/>
                <a:cs typeface="Tahoma" pitchFamily="34" charset="0"/>
              </a:rPr>
              <a:t>skills  </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The activity improved my </a:t>
            </a:r>
            <a:r>
              <a:rPr lang="en-GB" sz="2800" b="1" dirty="0">
                <a:latin typeface="Tahoma" pitchFamily="34" charset="0"/>
                <a:cs typeface="Tahoma" pitchFamily="34" charset="0"/>
              </a:rPr>
              <a:t>research skills </a:t>
            </a:r>
            <a:r>
              <a:rPr lang="en-GB" sz="2800" dirty="0">
                <a:latin typeface="Tahoma" pitchFamily="34" charset="0"/>
                <a:cs typeface="Tahoma" pitchFamily="34" charset="0"/>
              </a:rPr>
              <a:t>and </a:t>
            </a:r>
            <a:r>
              <a:rPr lang="en-GB" sz="2800" b="1" dirty="0">
                <a:latin typeface="Tahoma" pitchFamily="34" charset="0"/>
                <a:cs typeface="Tahoma" pitchFamily="34" charset="0"/>
              </a:rPr>
              <a:t>evaluation skills</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Helps develop </a:t>
            </a:r>
            <a:r>
              <a:rPr lang="en-GB" sz="2800" b="1" dirty="0">
                <a:latin typeface="Tahoma" pitchFamily="34" charset="0"/>
                <a:cs typeface="Tahoma" pitchFamily="34" charset="0"/>
              </a:rPr>
              <a:t>research skills   </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Improved </a:t>
            </a:r>
            <a:r>
              <a:rPr lang="en-GB" sz="2800" b="1" dirty="0">
                <a:latin typeface="Tahoma" pitchFamily="34" charset="0"/>
                <a:cs typeface="Tahoma" pitchFamily="34" charset="0"/>
              </a:rPr>
              <a:t>research skills</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Aided my ability to be succinct with my words </a:t>
            </a:r>
          </a:p>
          <a:p>
            <a:pPr>
              <a:spcBef>
                <a:spcPct val="50000"/>
              </a:spcBef>
            </a:pPr>
            <a:endParaRPr lang="en-GB" sz="2800" dirty="0">
              <a:latin typeface="Tahoma" pitchFamily="34" charset="0"/>
              <a:cs typeface="Tahoma" pitchFamily="34" charset="0"/>
            </a:endParaRPr>
          </a:p>
        </p:txBody>
      </p:sp>
      <p:sp>
        <p:nvSpPr>
          <p:cNvPr id="2" name="Text Box 1">
            <a:extLst>
              <a:ext uri="{FF2B5EF4-FFF2-40B4-BE49-F238E27FC236}">
                <a16:creationId xmlns:a16="http://schemas.microsoft.com/office/drawing/2014/main" id="{47E4A1FF-1FC1-4A9E-9EC2-ADB3D1FBA4AD}"/>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Positive comments: Skills development</a:t>
            </a:r>
          </a:p>
        </p:txBody>
      </p:sp>
    </p:spTree>
    <p:extLst>
      <p:ext uri="{BB962C8B-B14F-4D97-AF65-F5344CB8AC3E}">
        <p14:creationId xmlns:p14="http://schemas.microsoft.com/office/powerpoint/2010/main" val="376017400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965924"/>
            <a:ext cx="11484664" cy="4185761"/>
          </a:xfrm>
          <a:prstGeom prst="rect">
            <a:avLst/>
          </a:prstGeom>
          <a:noFill/>
          <a:ln w="9525">
            <a:noFill/>
            <a:miter lim="800000"/>
            <a:headEnd/>
            <a:tailEnd/>
          </a:ln>
        </p:spPr>
        <p:txBody>
          <a:bodyPr wrap="square">
            <a:spAutoFit/>
          </a:bodyPr>
          <a:lstStyle/>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Improved knowledge from lectures </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It reinforced knowledge from recorded lectures</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Actually made me read more into topics </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Get to see things from other people's perspectives </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Able to read other blog posts</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A more effective way of testing your understanding of the topic because you have to evaluate sources</a:t>
            </a:r>
          </a:p>
        </p:txBody>
      </p:sp>
      <p:sp>
        <p:nvSpPr>
          <p:cNvPr id="2" name="Text Box 1">
            <a:extLst>
              <a:ext uri="{FF2B5EF4-FFF2-40B4-BE49-F238E27FC236}">
                <a16:creationId xmlns:a16="http://schemas.microsoft.com/office/drawing/2014/main" id="{47E4A1FF-1FC1-4A9E-9EC2-ADB3D1FBA4AD}"/>
              </a:ext>
            </a:extLst>
          </p:cNvPr>
          <p:cNvSpPr txBox="1">
            <a:spLocks noChangeArrowheads="1"/>
          </p:cNvSpPr>
          <p:nvPr/>
        </p:nvSpPr>
        <p:spPr bwMode="auto">
          <a:xfrm>
            <a:off x="119335" y="152401"/>
            <a:ext cx="11178205"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Positive comments: Content &amp; Knowledge</a:t>
            </a:r>
          </a:p>
        </p:txBody>
      </p:sp>
    </p:spTree>
    <p:extLst>
      <p:ext uri="{BB962C8B-B14F-4D97-AF65-F5344CB8AC3E}">
        <p14:creationId xmlns:p14="http://schemas.microsoft.com/office/powerpoint/2010/main" val="385448773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965924"/>
            <a:ext cx="11484664" cy="5262979"/>
          </a:xfrm>
          <a:prstGeom prst="rect">
            <a:avLst/>
          </a:prstGeom>
          <a:noFill/>
          <a:ln w="9525">
            <a:noFill/>
            <a:miter lim="800000"/>
            <a:headEnd/>
            <a:tailEnd/>
          </a:ln>
        </p:spPr>
        <p:txBody>
          <a:bodyPr wrap="square">
            <a:spAutoFit/>
          </a:bodyPr>
          <a:lstStyle/>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Provided a more relaxed piece of work to gain credit alongside exams and bigger projects </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Caused much less stress than exams</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Took time but not too much - not overwhelming</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It was nice that it was short</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Allowing multiple post submissions to gain marks </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It provided an opportunity to find material that is of personal interest to us rather than already provided</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Flexible resources could be used</a:t>
            </a:r>
          </a:p>
        </p:txBody>
      </p:sp>
      <p:sp>
        <p:nvSpPr>
          <p:cNvPr id="2" name="Text Box 1">
            <a:extLst>
              <a:ext uri="{FF2B5EF4-FFF2-40B4-BE49-F238E27FC236}">
                <a16:creationId xmlns:a16="http://schemas.microsoft.com/office/drawing/2014/main" id="{47E4A1FF-1FC1-4A9E-9EC2-ADB3D1FBA4AD}"/>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Positive comments: Pragmatics</a:t>
            </a:r>
          </a:p>
        </p:txBody>
      </p:sp>
    </p:spTree>
    <p:extLst>
      <p:ext uri="{BB962C8B-B14F-4D97-AF65-F5344CB8AC3E}">
        <p14:creationId xmlns:p14="http://schemas.microsoft.com/office/powerpoint/2010/main" val="283294915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965924"/>
            <a:ext cx="11484664" cy="2031325"/>
          </a:xfrm>
          <a:prstGeom prst="rect">
            <a:avLst/>
          </a:prstGeom>
          <a:noFill/>
          <a:ln w="9525">
            <a:noFill/>
            <a:miter lim="800000"/>
            <a:headEnd/>
            <a:tailEnd/>
          </a:ln>
        </p:spPr>
        <p:txBody>
          <a:bodyPr wrap="square">
            <a:spAutoFit/>
          </a:bodyPr>
          <a:lstStyle/>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Anonymous submission, such as maybe using student ID rather than name. My feedback was mostly negative and I felt a little </a:t>
            </a:r>
            <a:r>
              <a:rPr lang="en-GB" sz="2800" dirty="0" err="1">
                <a:latin typeface="Tahoma" pitchFamily="34" charset="0"/>
                <a:cs typeface="Tahoma" pitchFamily="34" charset="0"/>
              </a:rPr>
              <a:t>embarassed</a:t>
            </a:r>
            <a:r>
              <a:rPr lang="en-GB" sz="2800" dirty="0">
                <a:latin typeface="Tahoma" pitchFamily="34" charset="0"/>
                <a:cs typeface="Tahoma" pitchFamily="34" charset="0"/>
              </a:rPr>
              <a:t> [sic] to have everyone know   </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Posts should be anonymous to </a:t>
            </a:r>
            <a:r>
              <a:rPr lang="en-GB" sz="2800" dirty="0" err="1">
                <a:latin typeface="Tahoma" pitchFamily="34" charset="0"/>
                <a:cs typeface="Tahoma" pitchFamily="34" charset="0"/>
              </a:rPr>
              <a:t>elimate</a:t>
            </a:r>
            <a:r>
              <a:rPr lang="en-GB" sz="2800" dirty="0">
                <a:latin typeface="Tahoma" pitchFamily="34" charset="0"/>
                <a:cs typeface="Tahoma" pitchFamily="34" charset="0"/>
              </a:rPr>
              <a:t> bias [sic]</a:t>
            </a:r>
          </a:p>
        </p:txBody>
      </p:sp>
      <p:sp>
        <p:nvSpPr>
          <p:cNvPr id="2" name="Text Box 1">
            <a:extLst>
              <a:ext uri="{FF2B5EF4-FFF2-40B4-BE49-F238E27FC236}">
                <a16:creationId xmlns:a16="http://schemas.microsoft.com/office/drawing/2014/main" id="{47E4A1FF-1FC1-4A9E-9EC2-ADB3D1FBA4AD}"/>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Negative comments: Not anonymous </a:t>
            </a:r>
          </a:p>
        </p:txBody>
      </p:sp>
    </p:spTree>
    <p:extLst>
      <p:ext uri="{BB962C8B-B14F-4D97-AF65-F5344CB8AC3E}">
        <p14:creationId xmlns:p14="http://schemas.microsoft.com/office/powerpoint/2010/main" val="222069250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965924"/>
            <a:ext cx="11484664" cy="3970318"/>
          </a:xfrm>
          <a:prstGeom prst="rect">
            <a:avLst/>
          </a:prstGeom>
          <a:noFill/>
          <a:ln w="9525">
            <a:noFill/>
            <a:miter lim="800000"/>
            <a:headEnd/>
            <a:tailEnd/>
          </a:ln>
        </p:spPr>
        <p:txBody>
          <a:bodyPr wrap="square">
            <a:spAutoFit/>
          </a:bodyPr>
          <a:lstStyle/>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Explaining how to pick up marks - I received the same mark for each post even though I thought my later posts were better so I feel like I didn't improve at all  </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Examples of blog post to start before the first post </a:t>
            </a:r>
          </a:p>
          <a:p>
            <a:pPr marL="457200" indent="-457200">
              <a:spcBef>
                <a:spcPct val="50000"/>
              </a:spcBef>
              <a:buFont typeface="Arial" panose="020B0604020202020204" pitchFamily="34" charset="0"/>
              <a:buChar char="•"/>
            </a:pPr>
            <a:r>
              <a:rPr lang="en-GB" sz="2800" dirty="0">
                <a:latin typeface="Tahoma" pitchFamily="34" charset="0"/>
                <a:cs typeface="Tahoma" pitchFamily="34" charset="0"/>
              </a:rPr>
              <a:t>Definitely provide more examples of sources and more specific marking criteria. It was very hard to improve from post to post if the feedback provided was brief and did not provide specific targets for improvement.</a:t>
            </a:r>
          </a:p>
        </p:txBody>
      </p:sp>
      <p:sp>
        <p:nvSpPr>
          <p:cNvPr id="2" name="Text Box 1">
            <a:extLst>
              <a:ext uri="{FF2B5EF4-FFF2-40B4-BE49-F238E27FC236}">
                <a16:creationId xmlns:a16="http://schemas.microsoft.com/office/drawing/2014/main" id="{47E4A1FF-1FC1-4A9E-9EC2-ADB3D1FBA4AD}"/>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Negative comments: Marking guidance</a:t>
            </a:r>
          </a:p>
        </p:txBody>
      </p:sp>
    </p:spTree>
    <p:extLst>
      <p:ext uri="{BB962C8B-B14F-4D97-AF65-F5344CB8AC3E}">
        <p14:creationId xmlns:p14="http://schemas.microsoft.com/office/powerpoint/2010/main" val="44639226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299211"/>
            <a:ext cx="11612390" cy="3108543"/>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Far too short	0</a:t>
            </a:r>
          </a:p>
          <a:p>
            <a:pPr>
              <a:spcBef>
                <a:spcPct val="50000"/>
              </a:spcBef>
            </a:pPr>
            <a:r>
              <a:rPr lang="en-GB" sz="2800" dirty="0">
                <a:latin typeface="Tahoma" pitchFamily="34" charset="0"/>
                <a:cs typeface="Tahoma" pitchFamily="34" charset="0"/>
              </a:rPr>
              <a:t>Too short		3</a:t>
            </a:r>
          </a:p>
          <a:p>
            <a:pPr>
              <a:spcBef>
                <a:spcPct val="50000"/>
              </a:spcBef>
            </a:pPr>
            <a:r>
              <a:rPr lang="en-GB" sz="2800" dirty="0">
                <a:latin typeface="Tahoma" pitchFamily="34" charset="0"/>
                <a:cs typeface="Tahoma" pitchFamily="34" charset="0"/>
              </a:rPr>
              <a:t>About right		11</a:t>
            </a:r>
          </a:p>
          <a:p>
            <a:pPr>
              <a:spcBef>
                <a:spcPct val="50000"/>
              </a:spcBef>
            </a:pPr>
            <a:r>
              <a:rPr lang="en-GB" sz="2800" dirty="0">
                <a:latin typeface="Tahoma" pitchFamily="34" charset="0"/>
                <a:cs typeface="Tahoma" pitchFamily="34" charset="0"/>
              </a:rPr>
              <a:t>Too long		0</a:t>
            </a:r>
          </a:p>
          <a:p>
            <a:pPr>
              <a:spcBef>
                <a:spcPct val="50000"/>
              </a:spcBef>
            </a:pPr>
            <a:r>
              <a:rPr lang="en-GB" sz="2800" dirty="0">
                <a:latin typeface="Tahoma" pitchFamily="34" charset="0"/>
                <a:cs typeface="Tahoma" pitchFamily="34" charset="0"/>
              </a:rPr>
              <a:t>Far too long	0</a:t>
            </a:r>
          </a:p>
        </p:txBody>
      </p:sp>
      <p:sp>
        <p:nvSpPr>
          <p:cNvPr id="4" name="Text Box 1">
            <a:extLst>
              <a:ext uri="{FF2B5EF4-FFF2-40B4-BE49-F238E27FC236}">
                <a16:creationId xmlns:a16="http://schemas.microsoft.com/office/drawing/2014/main" id="{3FF0DC7B-5DBC-4C34-A01A-E2C97D40F3A5}"/>
              </a:ext>
            </a:extLst>
          </p:cNvPr>
          <p:cNvSpPr txBox="1">
            <a:spLocks noChangeArrowheads="1"/>
          </p:cNvSpPr>
          <p:nvPr/>
        </p:nvSpPr>
        <p:spPr bwMode="auto">
          <a:xfrm>
            <a:off x="119335" y="152401"/>
            <a:ext cx="10526893" cy="710067"/>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How did you find 300 word limit?</a:t>
            </a:r>
          </a:p>
        </p:txBody>
      </p:sp>
    </p:spTree>
    <p:extLst>
      <p:ext uri="{BB962C8B-B14F-4D97-AF65-F5344CB8AC3E}">
        <p14:creationId xmlns:p14="http://schemas.microsoft.com/office/powerpoint/2010/main" val="331198696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209496" y="1752140"/>
            <a:ext cx="11612390" cy="1815882"/>
          </a:xfrm>
          <a:prstGeom prst="rect">
            <a:avLst/>
          </a:prstGeom>
          <a:noFill/>
          <a:ln w="9525">
            <a:noFill/>
            <a:miter lim="800000"/>
            <a:headEnd/>
            <a:tailEnd/>
          </a:ln>
        </p:spPr>
        <p:txBody>
          <a:bodyPr wrap="square">
            <a:spAutoFit/>
          </a:bodyPr>
          <a:lstStyle/>
          <a:p>
            <a:pPr>
              <a:spcBef>
                <a:spcPct val="50000"/>
              </a:spcBef>
            </a:pPr>
            <a:r>
              <a:rPr lang="en-GB" sz="2800" dirty="0">
                <a:latin typeface="Tahoma" pitchFamily="34" charset="0"/>
                <a:cs typeface="Tahoma" pitchFamily="34" charset="0"/>
              </a:rPr>
              <a:t>Too many for this amount of credit			3</a:t>
            </a:r>
          </a:p>
          <a:p>
            <a:pPr>
              <a:spcBef>
                <a:spcPct val="50000"/>
              </a:spcBef>
            </a:pPr>
            <a:r>
              <a:rPr lang="en-GB" sz="2800" dirty="0">
                <a:latin typeface="Tahoma" pitchFamily="34" charset="0"/>
                <a:cs typeface="Tahoma" pitchFamily="34" charset="0"/>
              </a:rPr>
              <a:t>The right number for this amount of credit	10</a:t>
            </a:r>
          </a:p>
          <a:p>
            <a:pPr>
              <a:spcBef>
                <a:spcPct val="50000"/>
              </a:spcBef>
            </a:pPr>
            <a:r>
              <a:rPr lang="en-GB" sz="2800" dirty="0">
                <a:latin typeface="Tahoma" pitchFamily="34" charset="0"/>
                <a:cs typeface="Tahoma" pitchFamily="34" charset="0"/>
              </a:rPr>
              <a:t>Too few for this amount of credit			1</a:t>
            </a:r>
          </a:p>
        </p:txBody>
      </p:sp>
      <p:sp>
        <p:nvSpPr>
          <p:cNvPr id="4" name="Text Box 1">
            <a:extLst>
              <a:ext uri="{FF2B5EF4-FFF2-40B4-BE49-F238E27FC236}">
                <a16:creationId xmlns:a16="http://schemas.microsoft.com/office/drawing/2014/main" id="{3FF0DC7B-5DBC-4C34-A01A-E2C97D40F3A5}"/>
              </a:ext>
            </a:extLst>
          </p:cNvPr>
          <p:cNvSpPr txBox="1">
            <a:spLocks noChangeArrowheads="1"/>
          </p:cNvSpPr>
          <p:nvPr/>
        </p:nvSpPr>
        <p:spPr bwMode="auto">
          <a:xfrm>
            <a:off x="119335" y="152401"/>
            <a:ext cx="10526893" cy="1325620"/>
          </a:xfrm>
          <a:prstGeom prst="rect">
            <a:avLst/>
          </a:prstGeom>
          <a:noFill/>
          <a:ln w="9525">
            <a:noFill/>
            <a:round/>
            <a:headEnd/>
            <a:tailEnd/>
          </a:ln>
        </p:spPr>
        <p:txBody>
          <a:bodyPr wrap="square" lIns="90000" tIns="46800" rIns="90000" bIns="46800">
            <a:spAutoFit/>
          </a:bodyPr>
          <a:lstStyle/>
          <a:p>
            <a:pPr>
              <a:spcBef>
                <a:spcPts val="25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b="1" dirty="0">
                <a:solidFill>
                  <a:srgbClr val="A50832"/>
                </a:solidFill>
                <a:latin typeface="Rockwell" panose="02060603020205020403" pitchFamily="18" charset="0"/>
              </a:rPr>
              <a:t>Requirement for four post during term (10% per submission window)</a:t>
            </a:r>
          </a:p>
        </p:txBody>
      </p:sp>
    </p:spTree>
    <p:extLst>
      <p:ext uri="{BB962C8B-B14F-4D97-AF65-F5344CB8AC3E}">
        <p14:creationId xmlns:p14="http://schemas.microsoft.com/office/powerpoint/2010/main" val="2538696870"/>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2349</Words>
  <Application>Microsoft Office PowerPoint</Application>
  <PresentationFormat>Widescreen</PresentationFormat>
  <Paragraphs>229</Paragraphs>
  <Slides>35</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Calibri</vt:lpstr>
      <vt:lpstr>Calibri Light</vt:lpstr>
      <vt:lpstr>Rockwell</vt:lpstr>
      <vt:lpstr>Tahoma</vt:lpstr>
      <vt:lpstr>Times New Roman</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dc:creator>
  <cp:lastModifiedBy>Chris</cp:lastModifiedBy>
  <cp:revision>120</cp:revision>
  <dcterms:created xsi:type="dcterms:W3CDTF">2020-10-01T12:36:31Z</dcterms:created>
  <dcterms:modified xsi:type="dcterms:W3CDTF">2021-06-25T13:30:42Z</dcterms:modified>
</cp:coreProperties>
</file>