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7" r:id="rId4"/>
    <p:sldId id="287" r:id="rId5"/>
    <p:sldId id="279" r:id="rId6"/>
    <p:sldId id="276" r:id="rId7"/>
    <p:sldId id="278" r:id="rId8"/>
    <p:sldId id="280" r:id="rId9"/>
    <p:sldId id="281" r:id="rId10"/>
    <p:sldId id="289" r:id="rId11"/>
    <p:sldId id="282" r:id="rId12"/>
    <p:sldId id="283" r:id="rId13"/>
    <p:sldId id="284" r:id="rId14"/>
    <p:sldId id="285" r:id="rId15"/>
    <p:sldId id="290" r:id="rId16"/>
    <p:sldId id="291" r:id="rId17"/>
    <p:sldId id="292" r:id="rId18"/>
    <p:sldId id="286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IE" sz="2000" b="0" i="0" baseline="0">
                <a:effectLst/>
              </a:rPr>
              <a:t>Has ViPs helped you to identify resources for moving online?</a:t>
            </a:r>
            <a:endParaRPr lang="en-IE" sz="200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1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Sheet1!$A$49:$A$51</c:f>
              <c:strCache>
                <c:ptCount val="3"/>
                <c:pt idx="0">
                  <c:v>Yes</c:v>
                </c:pt>
                <c:pt idx="1">
                  <c:v>Not yet</c:v>
                </c:pt>
                <c:pt idx="2">
                  <c:v>No</c:v>
                </c:pt>
              </c:strCache>
            </c:strRef>
          </c:cat>
          <c:val>
            <c:numRef>
              <c:f>Sheet1!$B$49:$B$51</c:f>
              <c:numCache>
                <c:formatCode>General</c:formatCode>
                <c:ptCount val="3"/>
                <c:pt idx="0">
                  <c:v>16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68-4D11-8675-6C2AA7C9C34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369453765052549"/>
          <c:y val="0.32162510936132982"/>
          <c:w val="0.33686112199303936"/>
          <c:h val="0.620406824146981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ln>
      <a:solidFill>
        <a:schemeClr val="tx1">
          <a:lumMod val="50000"/>
          <a:lumOff val="50000"/>
        </a:schemeClr>
      </a:solidFill>
    </a:ln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IE" sz="2000" dirty="0"/>
              <a:t>Teaching in 2021/21</a:t>
            </a:r>
          </a:p>
        </c:rich>
      </c:tx>
      <c:layout>
        <c:manualLayout>
          <c:xMode val="edge"/>
          <c:yMode val="edge"/>
          <c:x val="0.56445360986873572"/>
          <c:y val="0.1751791484867063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1"/>
          <c:order val="0"/>
          <c:dPt>
            <c:idx val="0"/>
            <c:bubble3D val="0"/>
            <c:spPr>
              <a:solidFill>
                <a:srgbClr val="5B9BD5"/>
              </a:solidFill>
            </c:spPr>
            <c:extLst>
              <c:ext xmlns:c16="http://schemas.microsoft.com/office/drawing/2014/chart" uri="{C3380CC4-5D6E-409C-BE32-E72D297353CC}">
                <c16:uniqueId val="{00000000-F627-43E1-B0AC-23E2809A52B1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F627-43E1-B0AC-23E2809A52B1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Online entirely</c:v>
                </c:pt>
                <c:pt idx="1">
                  <c:v>Online mostly</c:v>
                </c:pt>
                <c:pt idx="2">
                  <c:v>In-person mostly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</c:v>
                </c:pt>
                <c:pt idx="1">
                  <c:v>10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27-43E1-B0AC-23E2809A52B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550336637418436"/>
          <c:y val="0.34981388866307112"/>
          <c:w val="0.35173170053869024"/>
          <c:h val="0.585187574342549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ln>
      <a:solidFill>
        <a:schemeClr val="bg1"/>
      </a:solidFill>
    </a:ln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63A83-3C68-4DEE-B4ED-DB856FC88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B92514-0549-472E-91AC-3C8EF9185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24699-348C-41B5-A3D4-13F3505E5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D2274-D003-4E98-ADE5-3F03ED0ED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B0E3C-763B-4346-86B8-83013E433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7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BAA8-907C-4E90-A532-B3646FF8B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3AB2B-B6F9-4A06-AADA-C7B0A33D1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B8F1C-B029-4D22-BE77-40635FC3D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1E59A-BC0B-48C8-B513-36B7476A8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4D98A-DE24-4174-B811-E4AAC40DB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935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4701-E60C-4881-BC51-4A5E105F2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6CD91-9840-4362-9AC2-82E40F8F9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509FA-6EBC-4DFF-B1F6-229471309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6926A-C9AD-4EB7-A5D1-9A147A233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FE23F-C1BC-49B3-9D40-5C7E3E2BE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670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5646C-BDCA-4AE0-9621-8F782A720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FB983-7086-4E8C-AE00-277A81D08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FCFFBE-4D75-45DA-839C-CDF5978B53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5F110-2A04-463C-8AEF-88843B65A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2783D-0640-4CC7-8766-3DCB66041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52503-5A94-4798-BB03-1315B679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524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761C1-3CB6-4B15-9F7F-8F1CC8693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D4E15-791A-4DC1-9F0F-BA73E1848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DF18EA-6934-4C55-AD6D-5491544E8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1C2FE5-CFB1-4FD0-8BB6-1241C576A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62F5C2-8B1D-4046-84B5-7B3BBB1C3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22E9E-4D3C-47CF-96B5-37FA677B3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A7214F-3992-4D3E-8989-753653D68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C12EBC-F9B6-4B17-A6A0-D23225AE0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223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B5747-4325-4192-AD15-C0A650303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080137-38AA-4038-BCB6-4704F584F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B199E-5ACF-40F2-8152-79FBB6FC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A570B-32F9-4927-AC5F-6B282681D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795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C5FF26-72D4-4612-A784-26733B316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AFB6C9-BAD1-47DF-8456-D18384000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405CA-772D-470F-8394-21E3198F8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972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E8025-2180-4F24-9DF7-58D266232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B443E-8B65-44E3-8C36-77E2D6586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8DA0C-04C0-41E7-AFEA-8A8F2317A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14B90-1F84-439A-A492-AD678216C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CF369-8DA8-4386-90CB-1BEF0F6F8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8089C-2087-41D9-9851-7D6543AD5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662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82A9E-8C45-4B90-B95E-86A98CB5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FA823A-A429-4035-9A1D-DA804C9BC8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9FBD0-C357-4A89-87A2-CB96DB2C1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2F1949-537A-4B04-9898-845AE589E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85036-2FA8-4754-B792-000BD3EC3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EF4D47-4120-41F4-B93F-EF6485522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1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BB588-7E87-4AD2-91EA-B29029C0C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99EB48-F7B7-436E-AAC5-187839D22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5CA4C-9AC2-4A83-AFC4-72B0C87A1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71344-DB2A-4530-AF61-9D3E43C52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66264-73C5-4E3A-AFE5-ABEB8311A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878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AA7F22-80E2-4E59-AC25-3A86CDEC90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73AA56-65DC-453A-A562-9875B3EC2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327D2-A6D2-4078-A4CC-1C0C49420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71ED7-9C32-4194-9E7C-C6337FAD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AF7E8-F3BF-43A5-9313-32765F498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358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5720-11A1-4513-8E79-4745787BA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B5C77-978C-4AFC-BD3D-A2073BC73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34D04-07F7-49A3-959C-E746EE38C5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948AE-789C-4E38-AB54-D3D70CCF3FE5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76C02-895A-40DA-8482-DB10D051CB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99219-0D07-4C3F-A03C-3E1AA6660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5E44F-7069-4D50-9D74-8335DD8BA1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70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Stephen.Juggins@ncl.ac.u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.j.bunting@hull.ac.uk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6162B-9DBA-492D-BB01-D9C96459A9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1666771"/>
            <a:ext cx="6762195" cy="238760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tabLst>
                <a:tab pos="5486400" algn="r"/>
                <a:tab pos="457200" algn="l"/>
              </a:tabLst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The Virtual </a:t>
            </a:r>
            <a:r>
              <a:rPr lang="en-US" sz="3600" b="1" dirty="0" err="1">
                <a:effectLst/>
                <a:latin typeface="+mn-lt"/>
                <a:ea typeface="Times New Roman" panose="02020603050405020304" pitchFamily="18" charset="0"/>
              </a:rPr>
              <a:t>Palaeosciences</a:t>
            </a: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 Project: connecting, innovating and sharing online pedagogies in a traditionally hands-on field</a:t>
            </a:r>
            <a:endParaRPr lang="en-GB" sz="3600" b="1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8A2DC-E902-4FC3-B1FF-B8E85065D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16513"/>
            <a:ext cx="9144000" cy="1655762"/>
          </a:xfrm>
        </p:spPr>
        <p:txBody>
          <a:bodyPr/>
          <a:lstStyle/>
          <a:p>
            <a:r>
              <a:rPr lang="en-GB" dirty="0"/>
              <a:t>M. Jane Bunting (University of Hull), K. Bacon (Galway). E. Hurrell (</a:t>
            </a:r>
            <a:r>
              <a:rPr lang="en-GB" dirty="0" err="1"/>
              <a:t>UCLan</a:t>
            </a:r>
            <a:r>
              <a:rPr lang="en-GB" dirty="0"/>
              <a:t>) and </a:t>
            </a:r>
            <a:r>
              <a:rPr lang="en-GB" dirty="0" err="1"/>
              <a:t>ViPs</a:t>
            </a:r>
            <a:r>
              <a:rPr lang="en-GB" dirty="0"/>
              <a:t> Coordinating Group members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E2B6EA-F8D2-4EE1-9D23-3A9452A95EB4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22DC02-F8DF-4ADD-84E3-B27F020BE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861" y="856734"/>
            <a:ext cx="3192639" cy="348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58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130A9-9B94-4144-8D7F-CB6CA1D3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GB" dirty="0" err="1"/>
              <a:t>palaeosciences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189EE-4B95-452F-A103-16E963329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</a:rPr>
              <a:t>The study of past environments and environmental change</a:t>
            </a:r>
          </a:p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Arial Unicode MS"/>
              </a:rPr>
              <a:t>Taught in multiple “degree disciplines”</a:t>
            </a:r>
          </a:p>
          <a:p>
            <a:pPr lvl="1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Arial Unicode MS"/>
              </a:rPr>
              <a:t>Geography</a:t>
            </a:r>
          </a:p>
          <a:p>
            <a:pPr lvl="1"/>
            <a:r>
              <a:rPr lang="en-GB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</a:rPr>
              <a:t>Archaeological Science</a:t>
            </a:r>
          </a:p>
          <a:p>
            <a:pPr lvl="1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Arial Unicode MS"/>
              </a:rPr>
              <a:t>Environmental Science</a:t>
            </a:r>
          </a:p>
          <a:p>
            <a:pPr lvl="1"/>
            <a:r>
              <a:rPr lang="en-GB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</a:rPr>
              <a:t>Ecology</a:t>
            </a:r>
          </a:p>
          <a:p>
            <a:pPr lvl="1"/>
            <a:r>
              <a:rPr lang="en-GB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</a:rPr>
              <a:t>Geology</a:t>
            </a:r>
          </a:p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Arial Unicode MS"/>
              </a:rPr>
              <a:t>Typically taught through activities: classic course sequence includes fieldwork, wet laboratory work and microscopy</a:t>
            </a:r>
            <a:endParaRPr lang="en-GB" dirty="0">
              <a:solidFill>
                <a:srgbClr val="000000"/>
              </a:solidFill>
              <a:effectLst/>
              <a:latin typeface="Calibri" panose="020F0502020204030204" pitchFamily="34" charset="0"/>
              <a:ea typeface="Arial Unicode MS"/>
            </a:endParaRPr>
          </a:p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Arial Unicode MS"/>
              </a:rPr>
              <a:t>Transition to blended/online </a:t>
            </a:r>
            <a:r>
              <a:rPr lang="en-GB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</a:rPr>
              <a:t>initially regarded as “impossible” by some colleagues.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858141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08A35-1A07-4EF3-8917-8593DB56F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0013E-0962-444D-9681-544F23718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• Create shared archive of virtual </a:t>
            </a:r>
            <a:r>
              <a:rPr lang="en-GB" dirty="0" err="1"/>
              <a:t>palaeoscience</a:t>
            </a:r>
            <a:r>
              <a:rPr lang="en-GB" dirty="0"/>
              <a:t> online educational resources (OERs)</a:t>
            </a:r>
          </a:p>
          <a:p>
            <a:pPr marL="0" indent="0">
              <a:buNone/>
            </a:pPr>
            <a:r>
              <a:rPr lang="en-GB" dirty="0"/>
              <a:t>• Support </a:t>
            </a:r>
            <a:r>
              <a:rPr lang="en-GB" dirty="0" err="1"/>
              <a:t>palaeoscience</a:t>
            </a:r>
            <a:r>
              <a:rPr lang="en-GB" dirty="0"/>
              <a:t> academics to incorporate OERs and technologies effectively in teaching</a:t>
            </a:r>
          </a:p>
          <a:p>
            <a:pPr marL="0" indent="0">
              <a:buNone/>
            </a:pPr>
            <a:r>
              <a:rPr lang="en-GB" dirty="0"/>
              <a:t>• Upskill the </a:t>
            </a:r>
            <a:r>
              <a:rPr lang="en-GB" dirty="0" err="1"/>
              <a:t>palaeoscience</a:t>
            </a:r>
            <a:r>
              <a:rPr lang="en-GB" dirty="0"/>
              <a:t> community - sharing expertise and resources on creation of OERs, sharing the work</a:t>
            </a:r>
          </a:p>
          <a:p>
            <a:pPr marL="0" indent="0">
              <a:buNone/>
            </a:pPr>
            <a:r>
              <a:rPr lang="en-GB" dirty="0"/>
              <a:t>• Improve understanding of learning in the </a:t>
            </a:r>
            <a:r>
              <a:rPr lang="en-GB" dirty="0" err="1"/>
              <a:t>palaeosciences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• Use OERs as tools to improve accessibility, diversity and inclusivity of </a:t>
            </a:r>
            <a:r>
              <a:rPr lang="en-GB" dirty="0" err="1"/>
              <a:t>palaeoscience</a:t>
            </a:r>
            <a:r>
              <a:rPr lang="en-GB" dirty="0"/>
              <a:t> learning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742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C7425-8D62-4971-9152-9D52702D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OERs and inclusivity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82B40-E8B1-4AFC-A3F4-0235E5E7F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24255"/>
          </a:xfrm>
        </p:spPr>
        <p:txBody>
          <a:bodyPr>
            <a:normAutofit/>
          </a:bodyPr>
          <a:lstStyle/>
          <a:p>
            <a:r>
              <a:rPr lang="en-GB" dirty="0"/>
              <a:t>Replacement – in times of crisis</a:t>
            </a:r>
          </a:p>
          <a:p>
            <a:pPr lvl="1"/>
            <a:r>
              <a:rPr lang="en-GB" dirty="0"/>
              <a:t>COVID, a broken leg, an unavoidable absence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0230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C7425-8D62-4971-9152-9D52702D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OERs and inclusivity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82B40-E8B1-4AFC-A3F4-0235E5E7F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24255"/>
          </a:xfrm>
        </p:spPr>
        <p:txBody>
          <a:bodyPr>
            <a:normAutofit/>
          </a:bodyPr>
          <a:lstStyle/>
          <a:p>
            <a:r>
              <a:rPr lang="en-GB" dirty="0"/>
              <a:t>Replacement – in times of crisis</a:t>
            </a:r>
          </a:p>
          <a:p>
            <a:pPr lvl="1"/>
            <a:r>
              <a:rPr lang="en-GB" dirty="0"/>
              <a:t>COVID, a broken leg, an unavoidable absence</a:t>
            </a:r>
          </a:p>
          <a:p>
            <a:r>
              <a:rPr lang="en-GB" dirty="0"/>
              <a:t>Preparation and confidence-building </a:t>
            </a:r>
          </a:p>
          <a:p>
            <a:pPr lvl="1"/>
            <a:r>
              <a:rPr lang="en-GB" dirty="0"/>
              <a:t>maximise value of in person, laboratory or field hours</a:t>
            </a:r>
          </a:p>
          <a:p>
            <a:pPr lvl="1"/>
            <a:r>
              <a:rPr lang="en-GB" dirty="0"/>
              <a:t>Time in person can be costly for students, resources limited for academics</a:t>
            </a:r>
          </a:p>
          <a:p>
            <a:r>
              <a:rPr lang="en-GB" dirty="0"/>
              <a:t>Supplement and contrast</a:t>
            </a:r>
          </a:p>
          <a:p>
            <a:pPr lvl="1"/>
            <a:r>
              <a:rPr lang="en-GB" dirty="0"/>
              <a:t>Virtually visit alpine glaciers to compare with in person visit to once-glaciated Lakeland</a:t>
            </a:r>
          </a:p>
          <a:p>
            <a:r>
              <a:rPr lang="en-GB" dirty="0"/>
              <a:t>Assessment</a:t>
            </a:r>
          </a:p>
          <a:p>
            <a:r>
              <a:rPr lang="en-GB" dirty="0"/>
              <a:t>Diversity – expert talk series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7420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F2564-C6FD-4E2D-8E64-E84F4E121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Virtual </a:t>
            </a:r>
            <a:r>
              <a:rPr lang="en-GB" dirty="0" err="1"/>
              <a:t>Palaeosciences</a:t>
            </a:r>
            <a:r>
              <a:rPr lang="en-GB" dirty="0"/>
              <a:t>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430A5-9C8D-4D4B-AA61-DB6995DB6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March 2020 – finding resources was a key challenge</a:t>
            </a:r>
          </a:p>
          <a:p>
            <a:pPr>
              <a:lnSpc>
                <a:spcPct val="100000"/>
              </a:lnSpc>
            </a:pPr>
            <a:r>
              <a:rPr lang="en-GB" dirty="0"/>
              <a:t>A few colleagues got together to share what they had</a:t>
            </a:r>
          </a:p>
          <a:p>
            <a:pPr>
              <a:lnSpc>
                <a:spcPct val="100000"/>
              </a:lnSpc>
            </a:pPr>
            <a:r>
              <a:rPr lang="en-GB" dirty="0"/>
              <a:t>Set up a mailing list, had a workshop, became a project</a:t>
            </a:r>
          </a:p>
          <a:p>
            <a:pPr>
              <a:lnSpc>
                <a:spcPct val="100000"/>
              </a:lnSpc>
            </a:pPr>
            <a:r>
              <a:rPr lang="en-GB" dirty="0"/>
              <a:t>Creating a community of practice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For finding and creating Online Educational Resources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For effectively using OERs in online, blended, and in person settings, especially to improve accessibility and inclusivity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For pedagogic research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Not just academics – technical staff, ECR demonstrators, practitioners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6983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386BC-F6CB-4263-8978-20EF3093D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403475"/>
            <a:ext cx="10515600" cy="1325563"/>
          </a:xfrm>
        </p:spPr>
        <p:txBody>
          <a:bodyPr/>
          <a:lstStyle/>
          <a:p>
            <a:r>
              <a:rPr lang="en-GB" b="1" dirty="0"/>
              <a:t>Structure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88ACD6-4CEB-4C24-B06F-900D7E102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34" y="913808"/>
            <a:ext cx="9134442" cy="503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67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511AE-9F20-4DCB-B1E6-636232C42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did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2D1AF-0D99-46DF-AA65-23C0680B1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dirty="0"/>
              <a:t>Database of over 380 OERs with student reviews (interns) and more being added</a:t>
            </a:r>
          </a:p>
          <a:p>
            <a:pPr>
              <a:lnSpc>
                <a:spcPct val="120000"/>
              </a:lnSpc>
            </a:pPr>
            <a:r>
              <a:rPr lang="en-GB" dirty="0"/>
              <a:t>Four workshops</a:t>
            </a:r>
          </a:p>
          <a:p>
            <a:pPr>
              <a:lnSpc>
                <a:spcPct val="120000"/>
              </a:lnSpc>
            </a:pPr>
            <a:r>
              <a:rPr lang="en-GB" dirty="0"/>
              <a:t>“Coffee seminars” to share practice and experience</a:t>
            </a:r>
          </a:p>
          <a:p>
            <a:pPr>
              <a:lnSpc>
                <a:spcPct val="120000"/>
              </a:lnSpc>
            </a:pPr>
            <a:r>
              <a:rPr lang="en-GB" dirty="0"/>
              <a:t>Newsletters, website and social media</a:t>
            </a:r>
          </a:p>
          <a:p>
            <a:pPr>
              <a:lnSpc>
                <a:spcPct val="120000"/>
              </a:lnSpc>
            </a:pPr>
            <a:r>
              <a:rPr lang="en-GB" dirty="0"/>
              <a:t>New products – e.g. </a:t>
            </a:r>
            <a:r>
              <a:rPr lang="en-GB" dirty="0" err="1"/>
              <a:t>eSlide</a:t>
            </a:r>
            <a:r>
              <a:rPr lang="en-GB" dirty="0"/>
              <a:t> </a:t>
            </a:r>
            <a:r>
              <a:rPr lang="en-GB" sz="2400" dirty="0"/>
              <a:t>(</a:t>
            </a:r>
            <a:r>
              <a:rPr lang="en-GB" sz="2400" dirty="0">
                <a:hlinkClick r:id="rId2"/>
              </a:rPr>
              <a:t>Stephen.Juggins@ncl.ac.uk</a:t>
            </a:r>
            <a:r>
              <a:rPr lang="en-GB" sz="2400" dirty="0"/>
              <a:t>) – web-based microscopy simulation</a:t>
            </a:r>
          </a:p>
          <a:p>
            <a:pPr marL="0" indent="0">
              <a:lnSpc>
                <a:spcPct val="120000"/>
              </a:lnSpc>
              <a:buNone/>
            </a:pPr>
            <a:endParaRPr lang="en-GB" dirty="0"/>
          </a:p>
          <a:p>
            <a:pPr>
              <a:lnSpc>
                <a:spcPct val="12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5886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3222-0C18-4AA7-B358-84636F50B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pedagogy working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56DAE-15A3-4EF3-937F-7E5873194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Major concerns identified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Delivering learning outcomes</a:t>
            </a:r>
          </a:p>
          <a:p>
            <a:pPr lvl="2">
              <a:lnSpc>
                <a:spcPct val="120000"/>
              </a:lnSpc>
            </a:pPr>
            <a:r>
              <a:rPr lang="en-GB" dirty="0"/>
              <a:t>Recreating hands-on experiences</a:t>
            </a:r>
          </a:p>
          <a:p>
            <a:pPr lvl="2">
              <a:lnSpc>
                <a:spcPct val="120000"/>
              </a:lnSpc>
            </a:pPr>
            <a:r>
              <a:rPr lang="en-GB" dirty="0"/>
              <a:t>Replacing fieldwork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Student engagement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Staff time commitment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Student access to online materials</a:t>
            </a:r>
          </a:p>
          <a:p>
            <a:pPr marL="0" indent="0">
              <a:lnSpc>
                <a:spcPct val="120000"/>
              </a:lnSpc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628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3222-0C18-4AA7-B358-84636F50B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Approach to supporting pedagogy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56DAE-15A3-4EF3-937F-7E5873194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dirty="0"/>
              <a:t>Took a “pedagogic journey” approach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What do students need to be able to do?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Exploring how conventional learning outcomes and session plans could be replaced with different mixtures of OERs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Sharing ways to foster engagement and get students working together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Building community, sharing experiences, sharing simple solutions</a:t>
            </a:r>
          </a:p>
          <a:p>
            <a:pPr lvl="2">
              <a:lnSpc>
                <a:spcPct val="120000"/>
              </a:lnSpc>
            </a:pPr>
            <a:r>
              <a:rPr lang="en-GB" dirty="0"/>
              <a:t>E.g. engagement and understanding checks using varied tools		</a:t>
            </a:r>
          </a:p>
        </p:txBody>
      </p:sp>
    </p:spTree>
    <p:extLst>
      <p:ext uri="{BB962C8B-B14F-4D97-AF65-F5344CB8AC3E}">
        <p14:creationId xmlns:p14="http://schemas.microsoft.com/office/powerpoint/2010/main" val="1671284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DAEF2-13A3-424D-B4E8-A4B4404B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Researching pedagogy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B973A-BC05-4947-9125-10DE9B3BC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7759"/>
            <a:ext cx="10515600" cy="434816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First part - exploration of how </a:t>
            </a:r>
            <a:r>
              <a:rPr lang="en-GB" dirty="0" err="1"/>
              <a:t>palaeoscience</a:t>
            </a:r>
            <a:r>
              <a:rPr lang="en-GB" dirty="0"/>
              <a:t> academics adapted to the 2020-21 academic year</a:t>
            </a:r>
          </a:p>
          <a:p>
            <a:r>
              <a:rPr lang="en-GB" dirty="0"/>
              <a:t>Survey - international sample, not all </a:t>
            </a:r>
            <a:r>
              <a:rPr lang="en-GB" dirty="0" err="1"/>
              <a:t>ViPs</a:t>
            </a:r>
            <a:r>
              <a:rPr lang="en-GB" dirty="0"/>
              <a:t> members</a:t>
            </a:r>
          </a:p>
          <a:p>
            <a:r>
              <a:rPr lang="en-GB" dirty="0"/>
              <a:t>Individual reflections from researchers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324659-1917-4066-90AF-4E775CD065FB}"/>
              </a:ext>
            </a:extLst>
          </p:cNvPr>
          <p:cNvGrpSpPr/>
          <p:nvPr/>
        </p:nvGrpSpPr>
        <p:grpSpPr>
          <a:xfrm>
            <a:off x="1677879" y="3977352"/>
            <a:ext cx="4252405" cy="2311120"/>
            <a:chOff x="2739133" y="2853793"/>
            <a:chExt cx="8079453" cy="41175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0847CE5-A010-482D-9813-ABBA1C702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39133" y="2853793"/>
              <a:ext cx="8079453" cy="4048860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10A1064-CEB8-47FC-968E-09D935978C51}"/>
                </a:ext>
              </a:extLst>
            </p:cNvPr>
            <p:cNvSpPr txBox="1"/>
            <p:nvPr/>
          </p:nvSpPr>
          <p:spPr>
            <a:xfrm>
              <a:off x="2930939" y="6313340"/>
              <a:ext cx="6510792" cy="658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dirty="0"/>
                <a:t>26 respondents from 8 countries</a:t>
              </a:r>
            </a:p>
          </p:txBody>
        </p:sp>
      </p:grp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D4DC3ED-D830-4C70-A1DC-AFFF084B09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6094109"/>
              </p:ext>
            </p:extLst>
          </p:nvPr>
        </p:nvGraphicFramePr>
        <p:xfrm>
          <a:off x="7051427" y="3315353"/>
          <a:ext cx="4403325" cy="2947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87915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CC6B-4184-4B91-93B7-0ABE32BB7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94" y="1030949"/>
            <a:ext cx="4896775" cy="1325563"/>
          </a:xfrm>
        </p:spPr>
        <p:txBody>
          <a:bodyPr>
            <a:normAutofit/>
          </a:bodyPr>
          <a:lstStyle/>
          <a:p>
            <a:pPr algn="ctr"/>
            <a:r>
              <a:rPr lang="en-GB" sz="2800" dirty="0"/>
              <a:t>But most had to use it extensively in 2020-21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352B2C-017D-4B37-98F3-FE514287B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33" y="2356512"/>
            <a:ext cx="5157925" cy="294738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77F58B6-DD3D-405F-86D8-E72E7B0A718D}"/>
              </a:ext>
            </a:extLst>
          </p:cNvPr>
          <p:cNvSpPr txBox="1">
            <a:spLocks/>
          </p:cNvSpPr>
          <p:nvPr/>
        </p:nvSpPr>
        <p:spPr>
          <a:xfrm>
            <a:off x="945845" y="1030949"/>
            <a:ext cx="48967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dirty="0"/>
              <a:t>Respondents had limited prior experience with online teaching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A0B003E-23AB-4A5D-A965-B029B754B7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188014"/>
              </p:ext>
            </p:extLst>
          </p:nvPr>
        </p:nvGraphicFramePr>
        <p:xfrm>
          <a:off x="6103770" y="2051605"/>
          <a:ext cx="5748173" cy="3407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0852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64B66-E8B4-4D7C-A4B3-7BD8704F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Emerging themes (analysis ongoing)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B6649-376D-464D-8D2F-ACC57EF36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Major concerns at the start of 2020-21</a:t>
            </a:r>
          </a:p>
          <a:p>
            <a:pPr lvl="1"/>
            <a:r>
              <a:rPr lang="en-GB" dirty="0"/>
              <a:t>Practical work, fieldwork, student engagement</a:t>
            </a:r>
          </a:p>
          <a:p>
            <a:r>
              <a:rPr lang="en-GB" dirty="0"/>
              <a:t>Support provided by institutions was very variable.  </a:t>
            </a:r>
          </a:p>
          <a:p>
            <a:pPr lvl="1"/>
            <a:r>
              <a:rPr lang="en-GB" dirty="0"/>
              <a:t>Common pattern of EITHER technology OR pedagogy support</a:t>
            </a:r>
          </a:p>
          <a:p>
            <a:r>
              <a:rPr lang="en-GB" dirty="0"/>
              <a:t>Importance of focusing on using a few tools well rather than trying to do everything</a:t>
            </a:r>
          </a:p>
          <a:p>
            <a:r>
              <a:rPr lang="en-GB" dirty="0"/>
              <a:t>Generally positive about future blended learning rather than reverting to all in person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NEXT STEP – student experiences with OERs (2021-22)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7245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132B1-2E2E-4A54-96F2-738A9A160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Lessons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4CB08-F8E8-42D6-8A8B-722A85976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Blended, digitally enhanced learning is here to stay</a:t>
            </a:r>
          </a:p>
          <a:p>
            <a:pPr lvl="1"/>
            <a:r>
              <a:rPr lang="en-GB" dirty="0"/>
              <a:t>Academics learnt they can do it</a:t>
            </a:r>
          </a:p>
          <a:p>
            <a:pPr lvl="1"/>
            <a:r>
              <a:rPr lang="en-GB" dirty="0"/>
              <a:t>Students know it is possible</a:t>
            </a:r>
          </a:p>
          <a:p>
            <a:pPr lvl="1"/>
            <a:r>
              <a:rPr lang="en-GB" dirty="0"/>
              <a:t>Challenge will be balancing expectations to do it ALL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4F5B8A-91B2-4E0C-974F-93228FCAF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526" y="239759"/>
            <a:ext cx="2656997" cy="290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91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132B1-2E2E-4A54-96F2-738A9A160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Lessons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4CB08-F8E8-42D6-8A8B-722A85976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Blended, digitally enhanced learning is here to stay</a:t>
            </a:r>
          </a:p>
          <a:p>
            <a:pPr lvl="1"/>
            <a:r>
              <a:rPr lang="en-GB" dirty="0"/>
              <a:t>Academics learnt they can do it</a:t>
            </a:r>
          </a:p>
          <a:p>
            <a:pPr lvl="1"/>
            <a:r>
              <a:rPr lang="en-GB" dirty="0"/>
              <a:t>Students know it is possible</a:t>
            </a:r>
          </a:p>
          <a:p>
            <a:pPr lvl="1"/>
            <a:r>
              <a:rPr lang="en-GB" dirty="0"/>
              <a:t>Challenge will be balancing expectations to do it ALL</a:t>
            </a:r>
          </a:p>
          <a:p>
            <a:r>
              <a:rPr lang="en-GB" dirty="0"/>
              <a:t>Virtual communities are “real” and can be effective</a:t>
            </a:r>
          </a:p>
          <a:p>
            <a:pPr lvl="1"/>
            <a:r>
              <a:rPr lang="en-GB" dirty="0"/>
              <a:t>Saving a lot of repetition, support, pooling experiences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4F5B8A-91B2-4E0C-974F-93228FCAF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526" y="239759"/>
            <a:ext cx="2656997" cy="290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091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132B1-2E2E-4A54-96F2-738A9A160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Lessons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4CB08-F8E8-42D6-8A8B-722A85976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Blended, digitally enhanced learning is here to stay</a:t>
            </a:r>
          </a:p>
          <a:p>
            <a:pPr lvl="1"/>
            <a:r>
              <a:rPr lang="en-GB" dirty="0"/>
              <a:t>Academics learnt they can do it</a:t>
            </a:r>
          </a:p>
          <a:p>
            <a:pPr lvl="1"/>
            <a:r>
              <a:rPr lang="en-GB" dirty="0"/>
              <a:t>Students know it is possible</a:t>
            </a:r>
          </a:p>
          <a:p>
            <a:pPr lvl="1"/>
            <a:r>
              <a:rPr lang="en-GB" dirty="0"/>
              <a:t>Challenge will be balancing expectations to do it ALL</a:t>
            </a:r>
          </a:p>
          <a:p>
            <a:r>
              <a:rPr lang="en-GB" dirty="0"/>
              <a:t>Virtual communities are “real” and can be effective</a:t>
            </a:r>
          </a:p>
          <a:p>
            <a:pPr lvl="1"/>
            <a:r>
              <a:rPr lang="en-GB" dirty="0"/>
              <a:t>Saving a lot of repetition, support, pooling experiences</a:t>
            </a:r>
          </a:p>
          <a:p>
            <a:r>
              <a:rPr lang="en-GB" dirty="0"/>
              <a:t>Collaboration e.g. with new Erasmus+ project – digital learning resources for geography and related disciplines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4F5B8A-91B2-4E0C-974F-93228FCAF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526" y="239759"/>
            <a:ext cx="2656997" cy="290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88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132B1-2E2E-4A54-96F2-738A9A160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Lessons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4CB08-F8E8-42D6-8A8B-722A85976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Blended, digitally enhanced learning is here to stay</a:t>
            </a:r>
          </a:p>
          <a:p>
            <a:pPr lvl="1"/>
            <a:r>
              <a:rPr lang="en-GB" dirty="0"/>
              <a:t>Academics learnt they can do it</a:t>
            </a:r>
          </a:p>
          <a:p>
            <a:pPr lvl="1"/>
            <a:r>
              <a:rPr lang="en-GB" dirty="0"/>
              <a:t>Students know it is possible</a:t>
            </a:r>
          </a:p>
          <a:p>
            <a:pPr lvl="1"/>
            <a:r>
              <a:rPr lang="en-GB" dirty="0"/>
              <a:t>Challenge will be balancing expectations to do it ALL</a:t>
            </a:r>
          </a:p>
          <a:p>
            <a:r>
              <a:rPr lang="en-GB" dirty="0"/>
              <a:t>Virtual communities are “real” and can be effective</a:t>
            </a:r>
          </a:p>
          <a:p>
            <a:pPr lvl="1"/>
            <a:r>
              <a:rPr lang="en-GB" dirty="0"/>
              <a:t>Saving a lot of repetition, support, pooling experiences</a:t>
            </a:r>
          </a:p>
          <a:p>
            <a:r>
              <a:rPr lang="en-GB" dirty="0"/>
              <a:t>Collaboration e.g. with new Erasmus+ project – digital learning resources for geography and related disciplines</a:t>
            </a:r>
          </a:p>
          <a:p>
            <a:r>
              <a:rPr lang="en-GB" dirty="0"/>
              <a:t>OERs have huge potential </a:t>
            </a:r>
            <a:r>
              <a:rPr lang="en-GB"/>
              <a:t>for improving diversity </a:t>
            </a:r>
            <a:r>
              <a:rPr lang="en-GB" dirty="0"/>
              <a:t>and inclusivity – e.g. diverse voices from the “Expert Talks” working group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4F5B8A-91B2-4E0C-974F-93228FCAF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526" y="239759"/>
            <a:ext cx="2656997" cy="290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86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8172A-DBD5-4746-9B32-CF73947BC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more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1A1C9-CE16-4EE3-BB30-7CC5C4115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M.J.Bunting@hull.ac.uk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@DrMJBunting </a:t>
            </a:r>
          </a:p>
          <a:p>
            <a:pPr marL="0" indent="0">
              <a:buNone/>
            </a:pPr>
            <a:r>
              <a:rPr lang="en-GB" dirty="0"/>
              <a:t>@Palaeosci_ViPs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https://virtualpalaeoscience.wordpress.com/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5FC820-8FF9-4384-B33B-69BD2D77E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764" y="496933"/>
            <a:ext cx="3108966" cy="339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46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0DF2B5-0FF3-4EFC-9F55-8E67AC5D79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9549" y="736281"/>
            <a:ext cx="9144000" cy="1158200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Thank you!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ED77B9-7AA8-4752-86B7-C3DCFE37627E}"/>
              </a:ext>
            </a:extLst>
          </p:cNvPr>
          <p:cNvSpPr txBox="1"/>
          <p:nvPr/>
        </p:nvSpPr>
        <p:spPr>
          <a:xfrm>
            <a:off x="4265452" y="3393859"/>
            <a:ext cx="26357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Our project interns:</a:t>
            </a:r>
          </a:p>
          <a:p>
            <a:pPr lvl="1"/>
            <a:r>
              <a:rPr lang="en-GB" sz="2400" dirty="0"/>
              <a:t>Harry Bourton</a:t>
            </a:r>
          </a:p>
          <a:p>
            <a:pPr lvl="1"/>
            <a:r>
              <a:rPr lang="en-GB" sz="2400" dirty="0"/>
              <a:t>Elizabeth King</a:t>
            </a:r>
          </a:p>
          <a:p>
            <a:pPr lvl="1"/>
            <a:r>
              <a:rPr lang="en-GB" sz="2400" dirty="0"/>
              <a:t>Ahmed Alwardi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FCBFAB-ECF9-4F28-85BB-6E51A43A68BF}"/>
              </a:ext>
            </a:extLst>
          </p:cNvPr>
          <p:cNvSpPr txBox="1"/>
          <p:nvPr/>
        </p:nvSpPr>
        <p:spPr>
          <a:xfrm>
            <a:off x="-100431" y="5782256"/>
            <a:ext cx="5391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2400" dirty="0"/>
              <a:t>University of Hull graduate internship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3BE0A1-550E-488C-B4D3-6D3B5322E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43" y="2415693"/>
            <a:ext cx="2146331" cy="13753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9936A4-8F9C-4029-A071-2B919F7A1543}"/>
              </a:ext>
            </a:extLst>
          </p:cNvPr>
          <p:cNvSpPr txBox="1"/>
          <p:nvPr/>
        </p:nvSpPr>
        <p:spPr>
          <a:xfrm>
            <a:off x="7431510" y="678774"/>
            <a:ext cx="4553619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Coordinating Group:</a:t>
            </a:r>
          </a:p>
          <a:p>
            <a:pPr algn="ctr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Kim Davies (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Bournmouth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University)</a:t>
            </a: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Niki Evelpidou (University of Athens)</a:t>
            </a:r>
          </a:p>
          <a:p>
            <a:pPr algn="ctr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Michelle Farrell (Coventry University)</a:t>
            </a: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Britte Heijink (University of Amsterdam)</a:t>
            </a:r>
          </a:p>
          <a:p>
            <a:pPr algn="ctr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Simon Hutchinson (University of Salford)</a:t>
            </a: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Steve Juggins (Newcastle University)</a:t>
            </a:r>
          </a:p>
          <a:p>
            <a:pPr algn="ctr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 Lane (Liverpool John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Moores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University)</a:t>
            </a:r>
          </a:p>
          <a:p>
            <a:pPr algn="ctr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Antonia Law (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Keele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University)</a:t>
            </a:r>
          </a:p>
          <a:p>
            <a:pPr algn="ctr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 Law (Bath Spa University)</a:t>
            </a: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Meriel McClatchie (University College Dublin)</a:t>
            </a: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McDougall (University of Worcester)</a:t>
            </a: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Michaela Mariana (University of Nottingham)</a:t>
            </a:r>
          </a:p>
          <a:p>
            <a:pPr algn="ctr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Fabienne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Marret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(Liverpool University)</a:t>
            </a:r>
          </a:p>
          <a:p>
            <a:pPr algn="ctr"/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Encarni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Montoya (University of Liverpool)</a:t>
            </a:r>
          </a:p>
          <a:p>
            <a:pPr algn="ctr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Danni Pearce (Norwegian University of Life Sciences)</a:t>
            </a: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Gill Plunkett (Queen’s University Belfast)</a:t>
            </a: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Steve Rogers (University of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Keele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Mehdi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aqalli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(University of Toulouse)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Helen Shaw (Maynooth University)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Eileen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Tisdall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(Stirling University)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Irene Torreggiani (University of Oxford)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Maarten van Hardenbroek (Newcastle University)</a:t>
            </a:r>
          </a:p>
          <a:p>
            <a:pPr algn="ctr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Nicki Whitehouse (University of Glasgow)</a:t>
            </a:r>
          </a:p>
          <a:p>
            <a:pPr algn="ctr"/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600" dirty="0"/>
          </a:p>
        </p:txBody>
      </p:sp>
      <p:sp>
        <p:nvSpPr>
          <p:cNvPr id="10" name="AutoShape 2" descr="The University of Hull">
            <a:extLst>
              <a:ext uri="{FF2B5EF4-FFF2-40B4-BE49-F238E27FC236}">
                <a16:creationId xmlns:a16="http://schemas.microsoft.com/office/drawing/2014/main" id="{BF413193-B45F-4F2A-851F-A429885C16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9FF260-EC01-4199-96DA-13590EE3E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416" y="4720676"/>
            <a:ext cx="1932076" cy="10615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AFF9264-601E-43E2-97B2-C71EE2F4A8B6}"/>
              </a:ext>
            </a:extLst>
          </p:cNvPr>
          <p:cNvSpPr txBox="1"/>
          <p:nvPr/>
        </p:nvSpPr>
        <p:spPr>
          <a:xfrm>
            <a:off x="299204" y="3759096"/>
            <a:ext cx="314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Research group funding</a:t>
            </a:r>
          </a:p>
        </p:txBody>
      </p:sp>
    </p:spTree>
    <p:extLst>
      <p:ext uri="{BB962C8B-B14F-4D97-AF65-F5344CB8AC3E}">
        <p14:creationId xmlns:p14="http://schemas.microsoft.com/office/powerpoint/2010/main" val="267889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1090</Words>
  <Application>Microsoft Office PowerPoint</Application>
  <PresentationFormat>Widescreen</PresentationFormat>
  <Paragraphs>148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The Virtual Palaeosciences Project: connecting, innovating and sharing online pedagogies in a traditionally hands-on field</vt:lpstr>
      <vt:lpstr>The palaeosciences</vt:lpstr>
      <vt:lpstr>Project aims</vt:lpstr>
      <vt:lpstr>OERs and inclusivity</vt:lpstr>
      <vt:lpstr>OERs and inclusivity</vt:lpstr>
      <vt:lpstr>The Virtual Palaeosciences Project</vt:lpstr>
      <vt:lpstr>Structure</vt:lpstr>
      <vt:lpstr>What we did so far</vt:lpstr>
      <vt:lpstr>The pedagogy working group</vt:lpstr>
      <vt:lpstr>Approach to supporting pedagogy</vt:lpstr>
      <vt:lpstr>Researching pedagogy</vt:lpstr>
      <vt:lpstr>But most had to use it extensively in 2020-21</vt:lpstr>
      <vt:lpstr>Emerging themes (analysis ongoing)</vt:lpstr>
      <vt:lpstr>Lessons and next steps</vt:lpstr>
      <vt:lpstr>Lessons and next steps</vt:lpstr>
      <vt:lpstr>Lessons and next steps</vt:lpstr>
      <vt:lpstr>Lessons and next steps</vt:lpstr>
      <vt:lpstr>For more information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Palaeosciences workshop</dc:title>
  <dc:creator>Jane Bunting</dc:creator>
  <cp:lastModifiedBy>Jane Bunting</cp:lastModifiedBy>
  <cp:revision>27</cp:revision>
  <dcterms:created xsi:type="dcterms:W3CDTF">2021-06-16T17:59:39Z</dcterms:created>
  <dcterms:modified xsi:type="dcterms:W3CDTF">2021-06-24T22:54:02Z</dcterms:modified>
</cp:coreProperties>
</file>