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81" r:id="rId4"/>
    <p:sldId id="257" r:id="rId5"/>
    <p:sldId id="258" r:id="rId6"/>
    <p:sldId id="283" r:id="rId7"/>
    <p:sldId id="278" r:id="rId8"/>
    <p:sldId id="284" r:id="rId9"/>
    <p:sldId id="285" r:id="rId10"/>
    <p:sldId id="287" r:id="rId11"/>
    <p:sldId id="286" r:id="rId12"/>
    <p:sldId id="279" r:id="rId13"/>
    <p:sldId id="288" r:id="rId14"/>
    <p:sldId id="280" r:id="rId15"/>
    <p:sldId id="276" r:id="rId16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1D4D"/>
    <a:srgbClr val="541434"/>
    <a:srgbClr val="D52B74"/>
    <a:srgbClr val="375517"/>
    <a:srgbClr val="517D21"/>
    <a:srgbClr val="AA2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>
      <p:cViewPr varScale="1">
        <p:scale>
          <a:sx n="58" d="100"/>
          <a:sy n="58" d="100"/>
        </p:scale>
        <p:origin x="152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31986EA-6927-4460-969B-433DEAF6A75A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BA9119B-E20E-4695-AA3D-BF02ADD763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015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B4BF299-FDE5-4FCB-BE66-CED64557E5BE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4440D33-BADC-42E3-9CA1-4FA2CB56C1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12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40D33-BADC-42E3-9CA1-4FA2CB56C1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34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6623AC5-E736-42FC-804D-CE08A2C8374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66E4B1D-ADB2-4F15-8389-44110F300007}" type="datetimeFigureOut">
              <a:rPr lang="en-GB" smtClean="0"/>
              <a:t>24/06/2021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4896"/>
            <a:ext cx="8388424" cy="2222103"/>
          </a:xfrm>
        </p:spPr>
        <p:txBody>
          <a:bodyPr/>
          <a:lstStyle/>
          <a:p>
            <a:pPr algn="ctr"/>
            <a:r>
              <a:rPr lang="en-GB" sz="4000" dirty="0">
                <a:latin typeface="Calibri" panose="020F0502020204030204" pitchFamily="34" charset="0"/>
              </a:rPr>
              <a:t>Perceptions of science research: visibility and accessibility of science research as a career in post-16 Biosciences and Chemistry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7704856" cy="1282824"/>
          </a:xfrm>
        </p:spPr>
        <p:txBody>
          <a:bodyPr>
            <a:noAutofit/>
          </a:bodyPr>
          <a:lstStyle/>
          <a:p>
            <a:pPr algn="ctr"/>
            <a:r>
              <a:rPr lang="en-GB" sz="2800" b="1" u="sng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Mel Lacey</a:t>
            </a:r>
            <a:r>
              <a:rPr lang="en-GB" sz="2800" b="1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GB" sz="2800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Rachel Schwartz-Narbonne, Susan Campbell, Alex Hamilton, Catherine Duckett and Katherine Rawlinson</a:t>
            </a:r>
          </a:p>
          <a:p>
            <a:pPr algn="ctr"/>
            <a:endParaRPr lang="en-GB" sz="2800" spc="-100" dirty="0">
              <a:solidFill>
                <a:srgbClr val="AA225C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en-GB" sz="2800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m.lacey@shu.ac.uk    @MelMLacey </a:t>
            </a:r>
          </a:p>
          <a:p>
            <a:pPr algn="ctr"/>
            <a:endParaRPr lang="en-GB" sz="1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6D199C-FC13-4DBD-B743-E79E564E9964}"/>
              </a:ext>
            </a:extLst>
          </p:cNvPr>
          <p:cNvGrpSpPr/>
          <p:nvPr/>
        </p:nvGrpSpPr>
        <p:grpSpPr>
          <a:xfrm>
            <a:off x="251520" y="181089"/>
            <a:ext cx="7488832" cy="1015663"/>
            <a:chOff x="251520" y="181089"/>
            <a:chExt cx="7488832" cy="1015663"/>
          </a:xfrm>
        </p:grpSpPr>
        <p:pic>
          <p:nvPicPr>
            <p:cNvPr id="4" name="Picture 2" descr="jobs.ac.uk - Searc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0648"/>
              <a:ext cx="1740160" cy="87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994C7-9105-4D93-B107-69FD2E2DE045}"/>
                </a:ext>
              </a:extLst>
            </p:cNvPr>
            <p:cNvSpPr txBox="1"/>
            <p:nvPr/>
          </p:nvSpPr>
          <p:spPr>
            <a:xfrm>
              <a:off x="4572000" y="181089"/>
              <a:ext cx="316835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spc="-100" dirty="0">
                  <a:solidFill>
                    <a:srgbClr val="AA225C"/>
                  </a:solidFill>
                  <a:latin typeface="+mj-lt"/>
                  <a:ea typeface="+mj-ea"/>
                  <a:cs typeface="+mj-cs"/>
                </a:rPr>
                <a:t>Accessibility of </a:t>
              </a:r>
            </a:p>
            <a:p>
              <a:r>
                <a:rPr lang="en-GB" sz="2000" spc="-100" dirty="0">
                  <a:solidFill>
                    <a:srgbClr val="AA225C"/>
                  </a:solidFill>
                  <a:latin typeface="+mj-lt"/>
                  <a:ea typeface="+mj-ea"/>
                  <a:cs typeface="+mj-cs"/>
                </a:rPr>
                <a:t>Science </a:t>
              </a:r>
            </a:p>
            <a:p>
              <a:r>
                <a:rPr lang="en-GB" sz="2000" spc="-100" dirty="0">
                  <a:solidFill>
                    <a:srgbClr val="AA225C"/>
                  </a:solidFill>
                  <a:latin typeface="+mj-lt"/>
                  <a:ea typeface="+mj-ea"/>
                  <a:cs typeface="+mj-cs"/>
                </a:rPr>
                <a:t>Research Group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71C7D07-E3F2-437E-ABCF-C5215ADE38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41" t="735"/>
            <a:stretch/>
          </p:blipFill>
          <p:spPr bwMode="auto">
            <a:xfrm>
              <a:off x="1991680" y="260648"/>
              <a:ext cx="2382056" cy="901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A65577B-7B53-460D-B815-89B07D1A81CE}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260648"/>
              <a:ext cx="0" cy="8700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How we use cookies and similar technologies | Twitter Help">
            <a:extLst>
              <a:ext uri="{FF2B5EF4-FFF2-40B4-BE49-F238E27FC236}">
                <a16:creationId xmlns:a16="http://schemas.microsoft.com/office/drawing/2014/main" id="{B6C7F5DD-546E-4EBA-9B32-9B3A26A6D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560" y="5893380"/>
            <a:ext cx="783531" cy="78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06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593B3-4272-462E-AB44-50B0780E7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570186"/>
          </a:xfrm>
        </p:spPr>
        <p:txBody>
          <a:bodyPr/>
          <a:lstStyle/>
          <a:p>
            <a:pPr algn="ctr"/>
            <a:r>
              <a:rPr lang="en-GB" dirty="0"/>
              <a:t>Science sadly does not represent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3A484-C034-47C9-A4C1-9C39A0C7B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266" y="3183423"/>
            <a:ext cx="1529166" cy="66754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GB" sz="1800" dirty="0"/>
              <a:t>RSC, </a:t>
            </a:r>
          </a:p>
          <a:p>
            <a:pPr marL="114300" indent="0">
              <a:buNone/>
            </a:pPr>
            <a:r>
              <a:rPr lang="en-GB" sz="1800" dirty="0"/>
              <a:t>UK academia </a:t>
            </a:r>
          </a:p>
        </p:txBody>
      </p:sp>
      <p:pic>
        <p:nvPicPr>
          <p:cNvPr id="1028" name="Picture 4" descr="Black representation in UK academic chemistry">
            <a:extLst>
              <a:ext uri="{FF2B5EF4-FFF2-40B4-BE49-F238E27FC236}">
                <a16:creationId xmlns:a16="http://schemas.microsoft.com/office/drawing/2014/main" id="{9663A32A-3DEF-49D3-840D-0D9D63B71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16"/>
          <a:stretch/>
        </p:blipFill>
        <p:spPr bwMode="auto">
          <a:xfrm>
            <a:off x="251520" y="1892683"/>
            <a:ext cx="6679746" cy="220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ME degree awarding gap | Sheffield Hallam University">
            <a:extLst>
              <a:ext uri="{FF2B5EF4-FFF2-40B4-BE49-F238E27FC236}">
                <a16:creationId xmlns:a16="http://schemas.microsoft.com/office/drawing/2014/main" id="{BD629DCC-0814-4444-AA17-3522BE2C0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72417"/>
            <a:ext cx="6120680" cy="274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84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CB6A-9197-419D-9025-670921A4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 do we increase diversity in science?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5209C-40D8-4B75-BBF3-6AAF85563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0768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/>
              <a:t>Reduce the BAME awarding gap.</a:t>
            </a:r>
          </a:p>
          <a:p>
            <a:pPr marL="114300" indent="0">
              <a:buNone/>
            </a:pPr>
            <a:endParaRPr lang="en-GB" sz="2400" dirty="0"/>
          </a:p>
          <a:p>
            <a:r>
              <a:rPr lang="en-GB" sz="2400" dirty="0"/>
              <a:t>Better understand motivations for undergraduate career aspirations.</a:t>
            </a:r>
          </a:p>
          <a:p>
            <a:endParaRPr lang="en-GB" sz="2400" dirty="0"/>
          </a:p>
          <a:p>
            <a:r>
              <a:rPr lang="en-GB" sz="2400" dirty="0"/>
              <a:t>Increase research informed teaching within the undergraduate curriculum.</a:t>
            </a:r>
          </a:p>
          <a:p>
            <a:endParaRPr lang="en-GB" sz="2400" dirty="0"/>
          </a:p>
          <a:p>
            <a:r>
              <a:rPr lang="en-GB" sz="2800" b="1" dirty="0">
                <a:solidFill>
                  <a:schemeClr val="bg2"/>
                </a:solidFill>
              </a:rPr>
              <a:t>What about before students arrive in higher education? </a:t>
            </a:r>
          </a:p>
        </p:txBody>
      </p:sp>
    </p:spTree>
    <p:extLst>
      <p:ext uri="{BB962C8B-B14F-4D97-AF65-F5344CB8AC3E}">
        <p14:creationId xmlns:p14="http://schemas.microsoft.com/office/powerpoint/2010/main" val="126049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14300"/>
            <a:ext cx="7620000" cy="1143000"/>
          </a:xfrm>
        </p:spPr>
        <p:txBody>
          <a:bodyPr/>
          <a:lstStyle/>
          <a:p>
            <a:pPr algn="ctr"/>
            <a:r>
              <a:rPr lang="en-GB" dirty="0"/>
              <a:t>Research questions </a:t>
            </a:r>
          </a:p>
        </p:txBody>
      </p:sp>
      <p:sp>
        <p:nvSpPr>
          <p:cNvPr id="4" name="AutoShape 2" descr="Use Real-Time Feedback To Bridge The Engagement Gap | Talent Management  Blog | Saba Softwa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8D85E23-8615-47B2-B020-DF7CD0E72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54" y="3939477"/>
            <a:ext cx="6491064" cy="1193933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GB" sz="2400" dirty="0"/>
              <a:t>Can higher education student-led interventions increase visibility and accessibility of science research as a career in post-16 students?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1C6B2D1-9643-4D54-AB43-1CD5C3742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27" y="1866212"/>
            <a:ext cx="1247895" cy="124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CE4299-80FE-43F6-A5BF-1E732D87E839}"/>
              </a:ext>
            </a:extLst>
          </p:cNvPr>
          <p:cNvSpPr txBox="1"/>
          <p:nvPr/>
        </p:nvSpPr>
        <p:spPr>
          <a:xfrm>
            <a:off x="2293622" y="1889996"/>
            <a:ext cx="55840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GB" sz="2400" dirty="0"/>
              <a:t>What is the visibility and accessibility of science research as a career in post-16 students? 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D0E8BDDD-D307-4A2D-B442-FEA0FFC1A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687" y="3909297"/>
            <a:ext cx="1247895" cy="124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35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we did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7836618" cy="4800600"/>
          </a:xfrm>
        </p:spPr>
        <p:txBody>
          <a:bodyPr>
            <a:normAutofit lnSpcReduction="10000"/>
          </a:bodyPr>
          <a:lstStyle/>
          <a:p>
            <a:r>
              <a:rPr lang="en-GB" sz="2800" b="1" dirty="0"/>
              <a:t>Data collection </a:t>
            </a:r>
            <a:r>
              <a:rPr lang="en-GB" sz="2400" dirty="0"/>
              <a:t>carried out questionnaire with post-16 school/college Chemistry students in Sheffield region. </a:t>
            </a:r>
          </a:p>
          <a:p>
            <a:endParaRPr lang="en-GB" sz="2400" dirty="0"/>
          </a:p>
          <a:p>
            <a:pPr marL="114300" indent="0">
              <a:buNone/>
            </a:pPr>
            <a:r>
              <a:rPr lang="en-GB" sz="2800" b="1" dirty="0"/>
              <a:t>Analysed</a:t>
            </a:r>
            <a:r>
              <a:rPr lang="en-GB" sz="2400" dirty="0"/>
              <a:t> data from 343 student responses to identify perceptions and barriers to accessibility of science research.</a:t>
            </a:r>
          </a:p>
          <a:p>
            <a:pPr marL="114300" indent="0">
              <a:buNone/>
            </a:pPr>
            <a:endParaRPr lang="en-GB" sz="2400" dirty="0"/>
          </a:p>
          <a:p>
            <a:pPr marL="114300" indent="0">
              <a:buNone/>
            </a:pPr>
            <a:r>
              <a:rPr lang="en-GB" sz="2800" b="1" dirty="0"/>
              <a:t>Focus groups </a:t>
            </a:r>
            <a:r>
              <a:rPr lang="en-GB" sz="2400" dirty="0"/>
              <a:t>with seven post-16 school/college teachers for perspective on how to influence perceptions.</a:t>
            </a:r>
          </a:p>
          <a:p>
            <a:pPr marL="114300" indent="0">
              <a:buNone/>
            </a:pPr>
            <a:endParaRPr lang="en-GB" sz="2400" dirty="0"/>
          </a:p>
          <a:p>
            <a:pPr marL="114300" indent="0">
              <a:buNone/>
            </a:pPr>
            <a:r>
              <a:rPr lang="en-GB" sz="2800" b="1" dirty="0"/>
              <a:t>Co-design outreach activity </a:t>
            </a:r>
            <a:r>
              <a:rPr lang="en-GB" sz="2400" dirty="0"/>
              <a:t>with student</a:t>
            </a:r>
            <a:br>
              <a:rPr lang="en-GB" sz="2400" dirty="0"/>
            </a:br>
            <a:r>
              <a:rPr lang="en-GB" sz="2400" dirty="0"/>
              <a:t>researchers, pre and post questionnaires to </a:t>
            </a:r>
            <a:br>
              <a:rPr lang="en-GB" sz="2400" dirty="0"/>
            </a:br>
            <a:r>
              <a:rPr lang="en-GB" sz="2400" dirty="0"/>
              <a:t>measure impact.   </a:t>
            </a:r>
          </a:p>
          <a:p>
            <a:endParaRPr lang="en-GB" sz="2400" dirty="0"/>
          </a:p>
        </p:txBody>
      </p:sp>
      <p:sp>
        <p:nvSpPr>
          <p:cNvPr id="5" name="AutoShape 2" descr="Write pencil writing clip art free clipart images 2 - ClipartBar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Write pencil writing clip art free clipart images 2 - ClipartBar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39174"/>
            <a:ext cx="720080" cy="103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7" descr="UX Research Method: Focus Group | Ferpecti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204864"/>
            <a:ext cx="841498" cy="84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402" y="4384257"/>
            <a:ext cx="1369544" cy="11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1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D2961-45DE-4422-8500-42DBB692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Post-16 students have developed career aspirations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6E1247-BE54-42B0-8942-BAAC0D626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3982"/>
          <a:stretch/>
        </p:blipFill>
        <p:spPr>
          <a:xfrm>
            <a:off x="1187624" y="1954382"/>
            <a:ext cx="6448313" cy="18002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B3A5E8-D399-496B-838A-72B2F4C9F8C6}"/>
              </a:ext>
            </a:extLst>
          </p:cNvPr>
          <p:cNvSpPr txBox="1">
            <a:spLocks/>
          </p:cNvSpPr>
          <p:nvPr/>
        </p:nvSpPr>
        <p:spPr>
          <a:xfrm>
            <a:off x="457200" y="3717032"/>
            <a:ext cx="7836618" cy="3382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GB" sz="2400" dirty="0"/>
              <a:t>No difference in ethnicity gender or qualification route </a:t>
            </a:r>
          </a:p>
          <a:p>
            <a:pPr marL="114300" indent="0">
              <a:buNone/>
            </a:pPr>
            <a:endParaRPr lang="en-GB" sz="2400" dirty="0"/>
          </a:p>
          <a:p>
            <a:pPr marL="114300" indent="0">
              <a:buNone/>
            </a:pPr>
            <a:r>
              <a:rPr lang="en-GB" sz="2400" b="1" dirty="0"/>
              <a:t>BAME </a:t>
            </a:r>
            <a:r>
              <a:rPr lang="en-GB" sz="2400" dirty="0"/>
              <a:t>students were </a:t>
            </a:r>
            <a:r>
              <a:rPr lang="en-GB" sz="2400" b="1" dirty="0"/>
              <a:t>less likely </a:t>
            </a:r>
            <a:r>
              <a:rPr lang="en-GB" sz="2400" dirty="0"/>
              <a:t>to aspire to </a:t>
            </a:r>
            <a:r>
              <a:rPr lang="en-GB" sz="2400" b="1" dirty="0"/>
              <a:t>research</a:t>
            </a:r>
            <a:r>
              <a:rPr lang="en-GB" sz="2400" dirty="0"/>
              <a:t> </a:t>
            </a:r>
          </a:p>
          <a:p>
            <a:pPr marL="114300" indent="0">
              <a:buNone/>
            </a:pPr>
            <a:r>
              <a:rPr lang="en-GB" sz="2400" dirty="0"/>
              <a:t>than their White peers- 3% vs 10% </a:t>
            </a:r>
            <a:r>
              <a:rPr lang="en-GB" sz="2400" i="1" dirty="0"/>
              <a:t>(p &lt; 0.05)</a:t>
            </a:r>
            <a:r>
              <a:rPr lang="en-GB" sz="2400" dirty="0"/>
              <a:t>. </a:t>
            </a:r>
          </a:p>
          <a:p>
            <a:pPr marL="114300" indent="0">
              <a:buNone/>
            </a:pPr>
            <a:r>
              <a:rPr lang="en-GB" sz="2400" dirty="0"/>
              <a:t>... and ....</a:t>
            </a:r>
          </a:p>
          <a:p>
            <a:pPr marL="114300" indent="0">
              <a:buNone/>
            </a:pPr>
            <a:r>
              <a:rPr lang="en-GB" sz="2400" dirty="0"/>
              <a:t>were </a:t>
            </a:r>
            <a:r>
              <a:rPr lang="en-GB" sz="2400" b="1" dirty="0"/>
              <a:t>more likely </a:t>
            </a:r>
            <a:r>
              <a:rPr lang="en-GB" sz="2400" dirty="0"/>
              <a:t>to aspire to medicine, dentistry or veterinary studies – 33% vs 23% </a:t>
            </a:r>
            <a:r>
              <a:rPr lang="en-GB" sz="2400" i="1" dirty="0"/>
              <a:t>(p &lt; 0.05)</a:t>
            </a:r>
            <a:r>
              <a:rPr lang="en-GB" sz="2400" dirty="0"/>
              <a:t>. </a:t>
            </a:r>
          </a:p>
          <a:p>
            <a:pPr marL="114300" indent="0">
              <a:buNone/>
            </a:pPr>
            <a:endParaRPr lang="en-GB" sz="2400" dirty="0"/>
          </a:p>
          <a:p>
            <a:pPr marL="114300" indent="0">
              <a:buNone/>
            </a:pPr>
            <a:endParaRPr lang="en-GB" sz="2400" dirty="0"/>
          </a:p>
          <a:p>
            <a:endParaRPr lang="en-GB" sz="2400" dirty="0"/>
          </a:p>
        </p:txBody>
      </p:sp>
      <p:pic>
        <p:nvPicPr>
          <p:cNvPr id="8" name="Picture 4" descr="Erlenmeyer Flask | Erlenmeyer flask, Science lab decorations, Flask drawing">
            <a:extLst>
              <a:ext uri="{FF2B5EF4-FFF2-40B4-BE49-F238E27FC236}">
                <a16:creationId xmlns:a16="http://schemas.microsoft.com/office/drawing/2014/main" id="{A40CE67E-125D-4CAA-885C-172F850EC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1" t="5609" r="25750" b="10268"/>
          <a:stretch/>
        </p:blipFill>
        <p:spPr bwMode="auto">
          <a:xfrm>
            <a:off x="7292923" y="4868138"/>
            <a:ext cx="79208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08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5391-B26D-44B0-A401-C699EE9F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Science researchers (Chemists) were perceived as “smart”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EE1F90A-8BF6-45D8-AA63-69947FCDA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EDFB145-D52B-41CA-9292-548EF42F4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549947"/>
              </p:ext>
            </p:extLst>
          </p:nvPr>
        </p:nvGraphicFramePr>
        <p:xfrm>
          <a:off x="773810" y="1977389"/>
          <a:ext cx="6986779" cy="388773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89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3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effectLst/>
                        </a:rPr>
                        <a:t>Theme</a:t>
                      </a:r>
                      <a:endParaRPr lang="en-GB" sz="1800" b="1" i="1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Frequency</a:t>
                      </a:r>
                      <a:endParaRPr lang="en-GB" sz="2000" baseline="300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Example</a:t>
                      </a:r>
                      <a:endParaRPr lang="en-GB" sz="2000" baseline="300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6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</a:rPr>
                        <a:t>Fixed intelligence</a:t>
                      </a:r>
                      <a:endParaRPr lang="en-GB" sz="1800" i="1" dirty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</a:rPr>
                        <a:t>.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effectLst/>
                        </a:rPr>
                        <a:t>137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effectLst/>
                        </a:rPr>
                        <a:t>smart, intelligent, </a:t>
                      </a:r>
                      <a:br>
                        <a:rPr lang="en-GB" sz="2000" i="1" dirty="0">
                          <a:effectLst/>
                        </a:rPr>
                      </a:br>
                      <a:r>
                        <a:rPr lang="en-GB" sz="2000" i="1" dirty="0">
                          <a:effectLst/>
                        </a:rPr>
                        <a:t>clever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 work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0" dirty="0">
                          <a:effectLst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effectLst/>
                        </a:rPr>
                        <a:t>lab work, work with chemicals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Transferable skills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0" dirty="0">
                          <a:effectLst/>
                        </a:rPr>
                        <a:t>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effectLst/>
                        </a:rPr>
                        <a:t>problem solving, determined, hard working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5656523"/>
                  </a:ext>
                </a:extLst>
              </a:tr>
              <a:tr h="827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Knowledge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0" dirty="0">
                          <a:effectLst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effectLst/>
                        </a:rPr>
                        <a:t>Expert, knowledgeable, educated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41699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CDBFF70-8089-433D-977A-93CBB8D43256}"/>
              </a:ext>
            </a:extLst>
          </p:cNvPr>
          <p:cNvSpPr/>
          <p:nvPr/>
        </p:nvSpPr>
        <p:spPr>
          <a:xfrm>
            <a:off x="519335" y="621291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343 respondents to questionnaire. Research supported by </a:t>
            </a:r>
          </a:p>
          <a:p>
            <a:endParaRPr lang="en-GB" i="1" dirty="0"/>
          </a:p>
        </p:txBody>
      </p:sp>
      <p:pic>
        <p:nvPicPr>
          <p:cNvPr id="10" name="Picture 2" descr="Royal Society of Chemistry">
            <a:extLst>
              <a:ext uri="{FF2B5EF4-FFF2-40B4-BE49-F238E27FC236}">
                <a16:creationId xmlns:a16="http://schemas.microsoft.com/office/drawing/2014/main" id="{F38F55C5-07F2-47F5-8A79-3121F62DB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17" y="6093296"/>
            <a:ext cx="1922576" cy="53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21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EE38-4B3A-499B-8A8A-786DDD9A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7897688" cy="1143000"/>
          </a:xfrm>
        </p:spPr>
        <p:txBody>
          <a:bodyPr/>
          <a:lstStyle/>
          <a:p>
            <a:pPr algn="ctr"/>
            <a:r>
              <a:rPr lang="en-GB" dirty="0"/>
              <a:t>Post-16 student most influenced by parents in journey to 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4FC36-17FA-466B-A9BC-1736C8716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7620000" cy="4483968"/>
          </a:xfrm>
        </p:spPr>
        <p:txBody>
          <a:bodyPr>
            <a:normAutofit/>
          </a:bodyPr>
          <a:lstStyle/>
          <a:p>
            <a:r>
              <a:rPr lang="en-GB" sz="2400" dirty="0"/>
              <a:t>Parents (73 participants) and family (16 participants) were the most likely to influence students; teachers had less of an impact (11 participants). </a:t>
            </a:r>
          </a:p>
          <a:p>
            <a:endParaRPr lang="en-GB" sz="2400" dirty="0"/>
          </a:p>
          <a:p>
            <a:r>
              <a:rPr lang="en-GB" sz="2400" dirty="0"/>
              <a:t>BAME students more likely to be influenced by family and friend in decision to study at HE </a:t>
            </a:r>
            <a:r>
              <a:rPr lang="en-GB" sz="2400" i="1" dirty="0"/>
              <a:t>(p &lt; 0.05). </a:t>
            </a:r>
          </a:p>
          <a:p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CC6FD7-96BB-4734-AE63-44D560857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293096"/>
            <a:ext cx="5616624" cy="25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77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6207-E6CE-4847-94EA-BF0D4621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Teachers’ perceptive: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6CBCB-83CB-4042-8225-85CE8EACB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70AF3F4A-40E2-4902-B589-52CECBD5E3B9}"/>
              </a:ext>
            </a:extLst>
          </p:cNvPr>
          <p:cNvSpPr/>
          <p:nvPr/>
        </p:nvSpPr>
        <p:spPr>
          <a:xfrm>
            <a:off x="5455568" y="1556792"/>
            <a:ext cx="2674168" cy="2901827"/>
          </a:xfrm>
          <a:prstGeom prst="wedgeRoundRectCallout">
            <a:avLst>
              <a:gd name="adj1" fmla="val -92725"/>
              <a:gd name="adj2" fmla="val 25485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Influences:</a:t>
            </a:r>
            <a:r>
              <a:rPr lang="en-GB" sz="2000" dirty="0"/>
              <a:t> “prior views from their background, from their family, their mum or dad etc., they are often following in footsteps of people”</a:t>
            </a:r>
          </a:p>
        </p:txBody>
      </p:sp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0C87273D-44C5-4C2B-BF8D-331BBB28DB5A}"/>
              </a:ext>
            </a:extLst>
          </p:cNvPr>
          <p:cNvSpPr/>
          <p:nvPr/>
        </p:nvSpPr>
        <p:spPr>
          <a:xfrm>
            <a:off x="179512" y="1591699"/>
            <a:ext cx="3024336" cy="2332726"/>
          </a:xfrm>
          <a:prstGeom prst="wedgeRoundRectCallout">
            <a:avLst>
              <a:gd name="adj1" fmla="val 74933"/>
              <a:gd name="adj2" fmla="val 4108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Perception:</a:t>
            </a:r>
            <a:r>
              <a:rPr lang="en-GB" sz="2000" dirty="0"/>
              <a:t> “there is still the stereotype that if you're not upper class white and male that research chemist is not a career for you”</a:t>
            </a:r>
          </a:p>
        </p:txBody>
      </p:sp>
      <p:sp>
        <p:nvSpPr>
          <p:cNvPr id="8" name="Rounded Rectangular Callout 4">
            <a:extLst>
              <a:ext uri="{FF2B5EF4-FFF2-40B4-BE49-F238E27FC236}">
                <a16:creationId xmlns:a16="http://schemas.microsoft.com/office/drawing/2014/main" id="{4EE0D9CA-5635-407D-BC0C-C353BF72F577}"/>
              </a:ext>
            </a:extLst>
          </p:cNvPr>
          <p:cNvSpPr/>
          <p:nvPr/>
        </p:nvSpPr>
        <p:spPr>
          <a:xfrm>
            <a:off x="5105400" y="5150613"/>
            <a:ext cx="3024336" cy="1418259"/>
          </a:xfrm>
          <a:prstGeom prst="wedgeRoundRectCallout">
            <a:avLst>
              <a:gd name="adj1" fmla="val -75324"/>
              <a:gd name="adj2" fmla="val -98648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/>
              <a:t>Perception:</a:t>
            </a:r>
            <a:r>
              <a:rPr lang="en-GB" sz="2000"/>
              <a:t> “they still had that view that being a female scientist was an unusual thing”</a:t>
            </a:r>
            <a:endParaRPr lang="en-GB" sz="2000" dirty="0"/>
          </a:p>
        </p:txBody>
      </p:sp>
      <p:sp>
        <p:nvSpPr>
          <p:cNvPr id="10" name="Rounded Rectangular Callout 4">
            <a:extLst>
              <a:ext uri="{FF2B5EF4-FFF2-40B4-BE49-F238E27FC236}">
                <a16:creationId xmlns:a16="http://schemas.microsoft.com/office/drawing/2014/main" id="{8BBCA307-2AC5-4327-B00C-237853725EBA}"/>
              </a:ext>
            </a:extLst>
          </p:cNvPr>
          <p:cNvSpPr/>
          <p:nvPr/>
        </p:nvSpPr>
        <p:spPr>
          <a:xfrm>
            <a:off x="457200" y="4653136"/>
            <a:ext cx="3024336" cy="2053517"/>
          </a:xfrm>
          <a:prstGeom prst="wedgeRoundRectCallout">
            <a:avLst>
              <a:gd name="adj1" fmla="val 69436"/>
              <a:gd name="adj2" fmla="val -77268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Science:</a:t>
            </a:r>
            <a:r>
              <a:rPr lang="en-GB" sz="2000" dirty="0"/>
              <a:t> “they are very uncomfortable with the idea that they do an experiment, and you might not know what the result is going to be”</a:t>
            </a:r>
          </a:p>
        </p:txBody>
      </p:sp>
    </p:spTree>
    <p:extLst>
      <p:ext uri="{BB962C8B-B14F-4D97-AF65-F5344CB8AC3E}">
        <p14:creationId xmlns:p14="http://schemas.microsoft.com/office/powerpoint/2010/main" val="3052497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4DCD2-E4D2-49FE-A9E5-8410F13A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Teachers’ perceptive: 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FB282-60A0-4278-93B7-E3C37D0D2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ounded Rectangular Callout 4">
            <a:extLst>
              <a:ext uri="{FF2B5EF4-FFF2-40B4-BE49-F238E27FC236}">
                <a16:creationId xmlns:a16="http://schemas.microsoft.com/office/drawing/2014/main" id="{7B61B9CB-C994-4AFF-BA63-742B31032C64}"/>
              </a:ext>
            </a:extLst>
          </p:cNvPr>
          <p:cNvSpPr/>
          <p:nvPr/>
        </p:nvSpPr>
        <p:spPr>
          <a:xfrm>
            <a:off x="5455568" y="1556793"/>
            <a:ext cx="2674168" cy="1656184"/>
          </a:xfrm>
          <a:prstGeom prst="wedgeRoundRectCallout">
            <a:avLst>
              <a:gd name="adj1" fmla="val -77873"/>
              <a:gd name="adj2" fmla="val 5838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Teacher:</a:t>
            </a:r>
            <a:r>
              <a:rPr lang="en-GB" sz="2000" dirty="0"/>
              <a:t> “I am not sure staff are totally aware of what all courses are like at university”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D1ABFB6-C030-4494-8C6C-4ADF7D24F786}"/>
              </a:ext>
            </a:extLst>
          </p:cNvPr>
          <p:cNvSpPr/>
          <p:nvPr/>
        </p:nvSpPr>
        <p:spPr>
          <a:xfrm>
            <a:off x="179512" y="1591699"/>
            <a:ext cx="3024336" cy="1656184"/>
          </a:xfrm>
          <a:prstGeom prst="wedgeRoundRectCallout">
            <a:avLst>
              <a:gd name="adj1" fmla="val 74933"/>
              <a:gd name="adj2" fmla="val 4108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Teacher:</a:t>
            </a:r>
            <a:r>
              <a:rPr lang="en-GB" sz="2000" dirty="0"/>
              <a:t> “I [teacher] feel probably less equipped now because you know, it’s a long time ago since I was at university”</a:t>
            </a:r>
          </a:p>
        </p:txBody>
      </p:sp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6A75C1DC-4425-4786-B85B-EF6B811BB04C}"/>
              </a:ext>
            </a:extLst>
          </p:cNvPr>
          <p:cNvSpPr/>
          <p:nvPr/>
        </p:nvSpPr>
        <p:spPr>
          <a:xfrm>
            <a:off x="251520" y="4581128"/>
            <a:ext cx="3024336" cy="1656184"/>
          </a:xfrm>
          <a:prstGeom prst="wedgeRoundRectCallout">
            <a:avLst>
              <a:gd name="adj1" fmla="val 80125"/>
              <a:gd name="adj2" fmla="val -7044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Time:</a:t>
            </a:r>
            <a:r>
              <a:rPr lang="en-GB" sz="2000" dirty="0"/>
              <a:t> “We don’t get much time in terms of the lesson time…in secondary school or at A level”</a:t>
            </a:r>
          </a:p>
        </p:txBody>
      </p:sp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96F96659-480E-4783-AEAE-7B60500899EB}"/>
              </a:ext>
            </a:extLst>
          </p:cNvPr>
          <p:cNvSpPr/>
          <p:nvPr/>
        </p:nvSpPr>
        <p:spPr>
          <a:xfrm>
            <a:off x="5079132" y="4653136"/>
            <a:ext cx="3024336" cy="1656184"/>
          </a:xfrm>
          <a:prstGeom prst="wedgeRoundRectCallout">
            <a:avLst>
              <a:gd name="adj1" fmla="val -63414"/>
              <a:gd name="adj2" fmla="val -69891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Experience:</a:t>
            </a:r>
            <a:r>
              <a:rPr lang="en-GB" sz="2000" dirty="0"/>
              <a:t> “they don’t have those aspirations because they haven’t got that experience” </a:t>
            </a:r>
          </a:p>
        </p:txBody>
      </p:sp>
    </p:spTree>
    <p:extLst>
      <p:ext uri="{BB962C8B-B14F-4D97-AF65-F5344CB8AC3E}">
        <p14:creationId xmlns:p14="http://schemas.microsoft.com/office/powerpoint/2010/main" val="2351783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6207-E6CE-4847-94EA-BF0D4621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Teachers’ perceptive: influence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6CBCB-83CB-4042-8225-85CE8EACB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ounded Rectangular Callout 4">
            <a:extLst>
              <a:ext uri="{FF2B5EF4-FFF2-40B4-BE49-F238E27FC236}">
                <a16:creationId xmlns:a16="http://schemas.microsoft.com/office/drawing/2014/main" id="{70AF3F4A-40E2-4902-B589-52CECBD5E3B9}"/>
              </a:ext>
            </a:extLst>
          </p:cNvPr>
          <p:cNvSpPr/>
          <p:nvPr/>
        </p:nvSpPr>
        <p:spPr>
          <a:xfrm>
            <a:off x="4572000" y="1556793"/>
            <a:ext cx="3557736" cy="1691090"/>
          </a:xfrm>
          <a:prstGeom prst="wedgeRoundRectCallout">
            <a:avLst>
              <a:gd name="adj1" fmla="val -64687"/>
              <a:gd name="adj2" fmla="val 63717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Research:</a:t>
            </a:r>
            <a:r>
              <a:rPr lang="en-GB" sz="2000" dirty="0"/>
              <a:t> “involve [students] with research…let them see the teamwork and the camaraderie.. the atmosphere you get in a lab”</a:t>
            </a:r>
          </a:p>
        </p:txBody>
      </p:sp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0C87273D-44C5-4C2B-BF8D-331BBB28DB5A}"/>
              </a:ext>
            </a:extLst>
          </p:cNvPr>
          <p:cNvSpPr/>
          <p:nvPr/>
        </p:nvSpPr>
        <p:spPr>
          <a:xfrm>
            <a:off x="179512" y="1591699"/>
            <a:ext cx="3024336" cy="1656184"/>
          </a:xfrm>
          <a:prstGeom prst="wedgeRoundRectCallout">
            <a:avLst>
              <a:gd name="adj1" fmla="val 69130"/>
              <a:gd name="adj2" fmla="val 6507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Expectations: </a:t>
            </a:r>
            <a:r>
              <a:rPr lang="en-GB" sz="2000" dirty="0"/>
              <a:t>“undergraduates to give an honest description of…what the course is like”</a:t>
            </a:r>
          </a:p>
        </p:txBody>
      </p:sp>
      <p:sp>
        <p:nvSpPr>
          <p:cNvPr id="8" name="Rounded Rectangular Callout 4">
            <a:extLst>
              <a:ext uri="{FF2B5EF4-FFF2-40B4-BE49-F238E27FC236}">
                <a16:creationId xmlns:a16="http://schemas.microsoft.com/office/drawing/2014/main" id="{4EE0D9CA-5635-407D-BC0C-C353BF72F577}"/>
              </a:ext>
            </a:extLst>
          </p:cNvPr>
          <p:cNvSpPr/>
          <p:nvPr/>
        </p:nvSpPr>
        <p:spPr>
          <a:xfrm>
            <a:off x="404664" y="4298063"/>
            <a:ext cx="3375248" cy="2275776"/>
          </a:xfrm>
          <a:prstGeom prst="wedgeRoundRectCallout">
            <a:avLst>
              <a:gd name="adj1" fmla="val 58136"/>
              <a:gd name="adj2" fmla="val -71862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Accessible: </a:t>
            </a:r>
            <a:r>
              <a:rPr lang="en-GB" sz="2000" dirty="0"/>
              <a:t>“think you’d have to have people that they would relate to… they come from a similar background so they can see themselves getting to that same position”</a:t>
            </a:r>
          </a:p>
        </p:txBody>
      </p:sp>
      <p:sp>
        <p:nvSpPr>
          <p:cNvPr id="10" name="Rounded Rectangular Callout 4">
            <a:extLst>
              <a:ext uri="{FF2B5EF4-FFF2-40B4-BE49-F238E27FC236}">
                <a16:creationId xmlns:a16="http://schemas.microsoft.com/office/drawing/2014/main" id="{8BBCA307-2AC5-4327-B00C-237853725EBA}"/>
              </a:ext>
            </a:extLst>
          </p:cNvPr>
          <p:cNvSpPr/>
          <p:nvPr/>
        </p:nvSpPr>
        <p:spPr>
          <a:xfrm>
            <a:off x="5079132" y="4809166"/>
            <a:ext cx="3024336" cy="1778879"/>
          </a:xfrm>
          <a:prstGeom prst="wedgeRoundRectCallout">
            <a:avLst>
              <a:gd name="adj1" fmla="val -74103"/>
              <a:gd name="adj2" fmla="val -98037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/>
              <a:t>Practical work:</a:t>
            </a:r>
            <a:r>
              <a:rPr lang="en-GB" sz="2000" dirty="0"/>
              <a:t> “when you do a certain practical that’s when they start to realise, they want to do more about that”</a:t>
            </a:r>
          </a:p>
        </p:txBody>
      </p:sp>
    </p:spTree>
    <p:extLst>
      <p:ext uri="{BB962C8B-B14F-4D97-AF65-F5344CB8AC3E}">
        <p14:creationId xmlns:p14="http://schemas.microsoft.com/office/powerpoint/2010/main" val="1042845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DC3B-0986-491B-B6FE-FFFEAA5D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69" y="274638"/>
            <a:ext cx="7838331" cy="2578298"/>
          </a:xfrm>
        </p:spPr>
        <p:txBody>
          <a:bodyPr/>
          <a:lstStyle/>
          <a:p>
            <a:pPr algn="ctr"/>
            <a:r>
              <a:rPr lang="en-GB" dirty="0"/>
              <a:t>Co –designed outreach projects to increase visibility and accessibility of science research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961E1A0-A2E0-463C-B1A9-11B4B65B46FF}"/>
              </a:ext>
            </a:extLst>
          </p:cNvPr>
          <p:cNvSpPr txBox="1">
            <a:spLocks/>
          </p:cNvSpPr>
          <p:nvPr/>
        </p:nvSpPr>
        <p:spPr>
          <a:xfrm>
            <a:off x="520650" y="3209722"/>
            <a:ext cx="7620000" cy="36830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GB" sz="2800" b="1" dirty="0"/>
              <a:t>Approach:</a:t>
            </a:r>
          </a:p>
          <a:p>
            <a:r>
              <a:rPr lang="en-GB" sz="2800" b="1" dirty="0"/>
              <a:t>  </a:t>
            </a:r>
            <a:r>
              <a:rPr lang="en-GB" sz="2600" b="1" dirty="0"/>
              <a:t>Final year projects:</a:t>
            </a:r>
            <a:r>
              <a:rPr lang="en-GB" sz="2600" dirty="0"/>
              <a:t> recruited five undergraduate project students &gt; STEM ambassador training.</a:t>
            </a:r>
          </a:p>
          <a:p>
            <a:endParaRPr lang="en-GB" sz="2600" dirty="0"/>
          </a:p>
          <a:p>
            <a:pPr marL="114300" indent="0">
              <a:buFont typeface="Arial" pitchFamily="34" charset="0"/>
              <a:buNone/>
            </a:pPr>
            <a:r>
              <a:rPr lang="en-GB" sz="2600" b="1" dirty="0"/>
              <a:t>Four school/college partners: </a:t>
            </a:r>
            <a:r>
              <a:rPr lang="en-GB" sz="2600" dirty="0"/>
              <a:t>co-design </a:t>
            </a:r>
          </a:p>
          <a:p>
            <a:pPr marL="114300" indent="0">
              <a:buFont typeface="Arial" pitchFamily="34" charset="0"/>
              <a:buNone/>
            </a:pPr>
            <a:r>
              <a:rPr lang="en-GB" sz="2600" dirty="0"/>
              <a:t>outreach research project.</a:t>
            </a:r>
          </a:p>
          <a:p>
            <a:pPr marL="114300" indent="0">
              <a:buFont typeface="Arial" pitchFamily="34" charset="0"/>
              <a:buNone/>
            </a:pPr>
            <a:endParaRPr lang="en-GB" sz="2600" dirty="0"/>
          </a:p>
          <a:p>
            <a:pPr marL="114300" indent="0">
              <a:buFont typeface="Arial" pitchFamily="34" charset="0"/>
              <a:buNone/>
            </a:pPr>
            <a:r>
              <a:rPr lang="en-GB" sz="2600" b="1" dirty="0"/>
              <a:t>       Research backbone: </a:t>
            </a:r>
            <a:r>
              <a:rPr lang="en-GB" sz="2600" strike="sngStrike" dirty="0"/>
              <a:t>impact of metals in soils on antibiotic resistance bacteria.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4098" name="Picture 2" descr="Free Graduate Hat, Download Free Graduate Hat png images, Free ClipArts on  Clipart Library">
            <a:extLst>
              <a:ext uri="{FF2B5EF4-FFF2-40B4-BE49-F238E27FC236}">
                <a16:creationId xmlns:a16="http://schemas.microsoft.com/office/drawing/2014/main" id="{6C8E7FB5-0D67-4166-BE90-2EB9D8F6F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11638"/>
            <a:ext cx="913279" cy="5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A2BE560D-CAC3-4106-8CA4-03FB4CCBE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69" y="5589240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lementary school cartoon Royalty Free Vector Image">
            <a:extLst>
              <a:ext uri="{FF2B5EF4-FFF2-40B4-BE49-F238E27FC236}">
                <a16:creationId xmlns:a16="http://schemas.microsoft.com/office/drawing/2014/main" id="{E4D5CC1D-E04C-4D64-B769-71C437375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01"/>
          <a:stretch/>
        </p:blipFill>
        <p:spPr bwMode="auto">
          <a:xfrm>
            <a:off x="6687228" y="4509120"/>
            <a:ext cx="1201576" cy="1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30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7DCC-AA43-45CB-B45B-FC9035B82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the projects looked like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A0847E-9915-4505-8D5D-5C648C2E3D57}"/>
              </a:ext>
            </a:extLst>
          </p:cNvPr>
          <p:cNvSpPr/>
          <p:nvPr/>
        </p:nvSpPr>
        <p:spPr>
          <a:xfrm>
            <a:off x="1780475" y="1373790"/>
            <a:ext cx="502377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Initial meeting with school/college and research students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4BF5C-317F-46E6-805B-B16F1DBA56B8}"/>
              </a:ext>
            </a:extLst>
          </p:cNvPr>
          <p:cNvSpPr/>
          <p:nvPr/>
        </p:nvSpPr>
        <p:spPr>
          <a:xfrm>
            <a:off x="899592" y="2060848"/>
            <a:ext cx="6697212" cy="4759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Designed project around soils chemistry, timing and length of sessions agreed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F81EC-F2C1-4CED-855E-F871EE05233A}"/>
              </a:ext>
            </a:extLst>
          </p:cNvPr>
          <p:cNvSpPr/>
          <p:nvPr/>
        </p:nvSpPr>
        <p:spPr>
          <a:xfrm>
            <a:off x="2967854" y="2780928"/>
            <a:ext cx="510934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Research students planned and created bespoke resources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8AD8C-A7CE-422E-B5BB-0531F5D752B1}"/>
              </a:ext>
            </a:extLst>
          </p:cNvPr>
          <p:cNvSpPr/>
          <p:nvPr/>
        </p:nvSpPr>
        <p:spPr>
          <a:xfrm>
            <a:off x="377244" y="2780928"/>
            <a:ext cx="2448272" cy="432048"/>
          </a:xfrm>
          <a:prstGeom prst="rect">
            <a:avLst/>
          </a:prstGeom>
          <a:solidFill>
            <a:srgbClr val="7D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Pre-questionnaire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9651E-1D7A-4CE8-B1FE-967ED2AB3DBA}"/>
              </a:ext>
            </a:extLst>
          </p:cNvPr>
          <p:cNvSpPr/>
          <p:nvPr/>
        </p:nvSpPr>
        <p:spPr>
          <a:xfrm>
            <a:off x="4067944" y="3416342"/>
            <a:ext cx="2448272" cy="3726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Introduction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C622AC-4239-4AB5-B6E1-BB4494ED8628}"/>
              </a:ext>
            </a:extLst>
          </p:cNvPr>
          <p:cNvSpPr/>
          <p:nvPr/>
        </p:nvSpPr>
        <p:spPr>
          <a:xfrm>
            <a:off x="3156429" y="4064414"/>
            <a:ext cx="4271302" cy="3726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sample collection (post to research students)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8641E-3610-437F-9D66-C7935986475C}"/>
              </a:ext>
            </a:extLst>
          </p:cNvPr>
          <p:cNvSpPr/>
          <p:nvPr/>
        </p:nvSpPr>
        <p:spPr>
          <a:xfrm>
            <a:off x="4067944" y="4653136"/>
            <a:ext cx="2448272" cy="3726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Methods and results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FA2D4E-3E0B-4E4E-A29A-D257CFEC5966}"/>
              </a:ext>
            </a:extLst>
          </p:cNvPr>
          <p:cNvSpPr/>
          <p:nvPr/>
        </p:nvSpPr>
        <p:spPr>
          <a:xfrm>
            <a:off x="3059832" y="5229200"/>
            <a:ext cx="4392488" cy="3726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Student researchers’ HE journey and live Q&amp;A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3FE619-751B-4476-84E0-5CB8F5B3C9B2}"/>
              </a:ext>
            </a:extLst>
          </p:cNvPr>
          <p:cNvSpPr/>
          <p:nvPr/>
        </p:nvSpPr>
        <p:spPr>
          <a:xfrm>
            <a:off x="2949337" y="5785466"/>
            <a:ext cx="2448272" cy="372698"/>
          </a:xfrm>
          <a:prstGeom prst="rect">
            <a:avLst/>
          </a:prstGeom>
          <a:solidFill>
            <a:srgbClr val="7D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Post-questionnaire</a:t>
            </a:r>
          </a:p>
        </p:txBody>
      </p:sp>
      <p:pic>
        <p:nvPicPr>
          <p:cNvPr id="17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B71F4236-0AB5-4BBC-BA6E-46C0750FB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50" y="1124744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FB39D44-1081-4E0B-B342-F0030AE51912}"/>
              </a:ext>
            </a:extLst>
          </p:cNvPr>
          <p:cNvSpPr/>
          <p:nvPr/>
        </p:nvSpPr>
        <p:spPr>
          <a:xfrm>
            <a:off x="1835696" y="6368670"/>
            <a:ext cx="2448272" cy="372698"/>
          </a:xfrm>
          <a:prstGeom prst="rect">
            <a:avLst/>
          </a:prstGeom>
          <a:solidFill>
            <a:srgbClr val="7D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Data analysis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ACBAED-BB17-4B00-92EC-A2B436FBA493}"/>
              </a:ext>
            </a:extLst>
          </p:cNvPr>
          <p:cNvSpPr/>
          <p:nvPr/>
        </p:nvSpPr>
        <p:spPr>
          <a:xfrm>
            <a:off x="4860032" y="6368670"/>
            <a:ext cx="2857128" cy="3726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Dissemination to school/college</a:t>
            </a:r>
          </a:p>
        </p:txBody>
      </p:sp>
      <p:pic>
        <p:nvPicPr>
          <p:cNvPr id="20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B60E84B4-E422-49E3-8852-713CC6197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46214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E0DB0EEA-2754-44F9-AA68-B5BE7F25E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53034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0B67060D-858B-4570-8396-39119429F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4991348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642D05-9B8A-4262-A757-5048C55A9EDD}"/>
              </a:ext>
            </a:extLst>
          </p:cNvPr>
          <p:cNvCxnSpPr>
            <a:cxnSpLocks/>
          </p:cNvCxnSpPr>
          <p:nvPr/>
        </p:nvCxnSpPr>
        <p:spPr>
          <a:xfrm>
            <a:off x="4248198" y="1844824"/>
            <a:ext cx="0" cy="21602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2B12F28-9417-4FC3-8645-E5E4F53D938B}"/>
              </a:ext>
            </a:extLst>
          </p:cNvPr>
          <p:cNvCxnSpPr>
            <a:cxnSpLocks/>
          </p:cNvCxnSpPr>
          <p:nvPr/>
        </p:nvCxnSpPr>
        <p:spPr>
          <a:xfrm>
            <a:off x="5436096" y="2492896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D7BC499-5DB2-4D90-865A-2AC494FD8491}"/>
              </a:ext>
            </a:extLst>
          </p:cNvPr>
          <p:cNvCxnSpPr>
            <a:cxnSpLocks/>
          </p:cNvCxnSpPr>
          <p:nvPr/>
        </p:nvCxnSpPr>
        <p:spPr>
          <a:xfrm>
            <a:off x="5436096" y="3149352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04A7398-FB66-4CE4-8E6E-8E5AEBB9F7D5}"/>
              </a:ext>
            </a:extLst>
          </p:cNvPr>
          <p:cNvCxnSpPr>
            <a:cxnSpLocks/>
          </p:cNvCxnSpPr>
          <p:nvPr/>
        </p:nvCxnSpPr>
        <p:spPr>
          <a:xfrm>
            <a:off x="5436096" y="3797424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491448-73D2-48AB-8AC9-F399E86A220C}"/>
              </a:ext>
            </a:extLst>
          </p:cNvPr>
          <p:cNvCxnSpPr>
            <a:cxnSpLocks/>
          </p:cNvCxnSpPr>
          <p:nvPr/>
        </p:nvCxnSpPr>
        <p:spPr>
          <a:xfrm>
            <a:off x="5436096" y="4373488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AE4C1BB-2C01-4E79-99E8-AEB1BBFF77FF}"/>
              </a:ext>
            </a:extLst>
          </p:cNvPr>
          <p:cNvCxnSpPr>
            <a:cxnSpLocks/>
          </p:cNvCxnSpPr>
          <p:nvPr/>
        </p:nvCxnSpPr>
        <p:spPr>
          <a:xfrm>
            <a:off x="5436096" y="4949552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890375-BFE2-4114-81E0-0B4F79EFC38E}"/>
              </a:ext>
            </a:extLst>
          </p:cNvPr>
          <p:cNvCxnSpPr>
            <a:cxnSpLocks/>
          </p:cNvCxnSpPr>
          <p:nvPr/>
        </p:nvCxnSpPr>
        <p:spPr>
          <a:xfrm>
            <a:off x="4283968" y="5525616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BC5A4DB-E213-4D2A-84A6-56212CA4E069}"/>
              </a:ext>
            </a:extLst>
          </p:cNvPr>
          <p:cNvCxnSpPr>
            <a:cxnSpLocks/>
          </p:cNvCxnSpPr>
          <p:nvPr/>
        </p:nvCxnSpPr>
        <p:spPr>
          <a:xfrm>
            <a:off x="1979712" y="2545171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780DC4-C138-4E29-B210-71D190765944}"/>
              </a:ext>
            </a:extLst>
          </p:cNvPr>
          <p:cNvCxnSpPr>
            <a:cxnSpLocks/>
          </p:cNvCxnSpPr>
          <p:nvPr/>
        </p:nvCxnSpPr>
        <p:spPr>
          <a:xfrm>
            <a:off x="2411760" y="3212976"/>
            <a:ext cx="0" cy="315569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CE85A66-866A-48FD-857A-9E6B9C5A1EAF}"/>
              </a:ext>
            </a:extLst>
          </p:cNvPr>
          <p:cNvCxnSpPr>
            <a:cxnSpLocks/>
          </p:cNvCxnSpPr>
          <p:nvPr/>
        </p:nvCxnSpPr>
        <p:spPr>
          <a:xfrm>
            <a:off x="3707904" y="6101680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D1BEDC-77A2-434A-B31E-208354CB6D6D}"/>
              </a:ext>
            </a:extLst>
          </p:cNvPr>
          <p:cNvCxnSpPr>
            <a:cxnSpLocks/>
          </p:cNvCxnSpPr>
          <p:nvPr/>
        </p:nvCxnSpPr>
        <p:spPr>
          <a:xfrm>
            <a:off x="5292080" y="6101680"/>
            <a:ext cx="0" cy="27964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E0F936F-D29F-467F-898A-D0F6FB074B35}"/>
              </a:ext>
            </a:extLst>
          </p:cNvPr>
          <p:cNvCxnSpPr>
            <a:cxnSpLocks/>
          </p:cNvCxnSpPr>
          <p:nvPr/>
        </p:nvCxnSpPr>
        <p:spPr>
          <a:xfrm flipV="1">
            <a:off x="8172400" y="1605743"/>
            <a:ext cx="0" cy="4949276"/>
          </a:xfrm>
          <a:prstGeom prst="straightConnector1">
            <a:avLst/>
          </a:prstGeom>
          <a:ln w="444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F49067E-8278-4B04-85C3-D55D02EF5B7E}"/>
              </a:ext>
            </a:extLst>
          </p:cNvPr>
          <p:cNvCxnSpPr>
            <a:cxnSpLocks/>
          </p:cNvCxnSpPr>
          <p:nvPr/>
        </p:nvCxnSpPr>
        <p:spPr>
          <a:xfrm flipH="1">
            <a:off x="6948264" y="1628800"/>
            <a:ext cx="1224136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C260519-FDD5-4BA0-BB23-9215A8289D4F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7717160" y="6555019"/>
            <a:ext cx="455240" cy="0"/>
          </a:xfrm>
          <a:prstGeom prst="straightConnector1">
            <a:avLst/>
          </a:prstGeom>
          <a:ln w="444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60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453CE-9CCE-4C69-B70D-FBA4A6ACB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123992"/>
            <a:ext cx="7620000" cy="3259832"/>
          </a:xfrm>
        </p:spPr>
        <p:txBody>
          <a:bodyPr>
            <a:noAutofit/>
          </a:bodyPr>
          <a:lstStyle/>
          <a:p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2400" dirty="0"/>
              <a:t>More students felt they could be a research scientist after the project 15 students </a:t>
            </a:r>
            <a:r>
              <a:rPr lang="en-GB" sz="2400" dirty="0">
                <a:sym typeface="Wingdings" panose="05000000000000000000" pitchFamily="2" charset="2"/>
              </a:rPr>
              <a:t></a:t>
            </a:r>
            <a:r>
              <a:rPr lang="en-GB" sz="2400" dirty="0"/>
              <a:t> 17 students.</a:t>
            </a:r>
          </a:p>
          <a:p>
            <a:endParaRPr lang="en-GB" sz="2400" dirty="0"/>
          </a:p>
          <a:p>
            <a:r>
              <a:rPr lang="en-GB" sz="2400" dirty="0"/>
              <a:t>School/college students were more likely to have strong career aspirations after the research project, 18 before vs 25 after.</a:t>
            </a:r>
          </a:p>
          <a:p>
            <a:endParaRPr lang="en-GB" sz="2400" dirty="0"/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2400" dirty="0"/>
              <a:t>All schools eager to be involved </a:t>
            </a:r>
            <a:br>
              <a:rPr lang="en-GB" sz="2400" dirty="0"/>
            </a:br>
            <a:r>
              <a:rPr lang="en-GB" sz="2400" dirty="0"/>
              <a:t>next year.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4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6B2E8CE1-ACB1-4A6E-A785-76F8EA591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268" y="2564904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hat do you call the disease caused by the novel coronavirus? Covid-19">
            <a:extLst>
              <a:ext uri="{FF2B5EF4-FFF2-40B4-BE49-F238E27FC236}">
                <a16:creationId xmlns:a16="http://schemas.microsoft.com/office/drawing/2014/main" id="{3E69F04D-455E-4556-8FD5-55E46F985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280" y="4224788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C7E4D0-DDEB-49E7-8AFD-7DFBE377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7681664" cy="1784469"/>
          </a:xfrm>
        </p:spPr>
        <p:txBody>
          <a:bodyPr/>
          <a:lstStyle/>
          <a:p>
            <a:pPr algn="ctr"/>
            <a:r>
              <a:rPr lang="en-GB" dirty="0"/>
              <a:t>Co-designed research increases accessibility of science research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5E2EFE-AA3A-4E21-85BE-3AA13B7C0296}"/>
              </a:ext>
            </a:extLst>
          </p:cNvPr>
          <p:cNvSpPr/>
          <p:nvPr/>
        </p:nvSpPr>
        <p:spPr>
          <a:xfrm>
            <a:off x="683567" y="6212910"/>
            <a:ext cx="7396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38 respondents to pre and post project questionnaire</a:t>
            </a:r>
          </a:p>
          <a:p>
            <a:endParaRPr lang="en-GB" i="1" dirty="0"/>
          </a:p>
        </p:txBody>
      </p:sp>
      <p:sp>
        <p:nvSpPr>
          <p:cNvPr id="13" name="Rounded Rectangular Callout 4">
            <a:extLst>
              <a:ext uri="{FF2B5EF4-FFF2-40B4-BE49-F238E27FC236}">
                <a16:creationId xmlns:a16="http://schemas.microsoft.com/office/drawing/2014/main" id="{5548377F-AF70-4DA5-A575-B59B33736048}"/>
              </a:ext>
            </a:extLst>
          </p:cNvPr>
          <p:cNvSpPr/>
          <p:nvPr/>
        </p:nvSpPr>
        <p:spPr>
          <a:xfrm>
            <a:off x="5269360" y="4620832"/>
            <a:ext cx="2674168" cy="1250639"/>
          </a:xfrm>
          <a:prstGeom prst="wedgeRoundRectCallout">
            <a:avLst>
              <a:gd name="adj1" fmla="val -79600"/>
              <a:gd name="adj2" fmla="val 42673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“We’ve really enjoyed it and I’m looking forward to future collaborations”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476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64DE-4933-4945-A6F6-71E7ADC9B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543800" cy="1862063"/>
          </a:xfrm>
        </p:spPr>
        <p:txBody>
          <a:bodyPr/>
          <a:lstStyle/>
          <a:p>
            <a:br>
              <a:rPr lang="en-GB" sz="3200" dirty="0"/>
            </a:br>
            <a:br>
              <a:rPr lang="en-GB" sz="3200" dirty="0"/>
            </a:b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583E2-AB5C-4DF2-B18E-E41A747AC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3847" y="1314201"/>
            <a:ext cx="5171992" cy="1066800"/>
          </a:xfrm>
        </p:spPr>
        <p:txBody>
          <a:bodyPr/>
          <a:lstStyle/>
          <a:p>
            <a:pPr algn="ctr"/>
            <a:r>
              <a:rPr lang="en-GB" i="1" dirty="0">
                <a:solidFill>
                  <a:schemeClr val="tx1"/>
                </a:solidFill>
              </a:rPr>
              <a:t>Special thank you to the student researchers: </a:t>
            </a:r>
            <a:br>
              <a:rPr lang="en-GB" i="1" dirty="0">
                <a:solidFill>
                  <a:schemeClr val="tx1"/>
                </a:solidFill>
              </a:rPr>
            </a:br>
            <a:r>
              <a:rPr lang="en-GB" i="1" dirty="0" err="1">
                <a:solidFill>
                  <a:schemeClr val="tx1"/>
                </a:solidFill>
              </a:rPr>
              <a:t>Dea</a:t>
            </a:r>
            <a:r>
              <a:rPr lang="en-GB" i="1" dirty="0">
                <a:solidFill>
                  <a:schemeClr val="tx1"/>
                </a:solidFill>
              </a:rPr>
              <a:t> Abdullah, James Clayton, Joe McConnell, Chloe Nowill and </a:t>
            </a:r>
            <a:r>
              <a:rPr lang="en-GB" i="1" dirty="0" err="1">
                <a:solidFill>
                  <a:schemeClr val="tx1"/>
                </a:solidFill>
              </a:rPr>
              <a:t>Efi</a:t>
            </a:r>
            <a:r>
              <a:rPr lang="en-GB" i="1" dirty="0">
                <a:solidFill>
                  <a:schemeClr val="tx1"/>
                </a:solidFill>
              </a:rPr>
              <a:t> </a:t>
            </a:r>
            <a:r>
              <a:rPr lang="en-GB" i="1" dirty="0" err="1">
                <a:solidFill>
                  <a:schemeClr val="tx1"/>
                </a:solidFill>
              </a:rPr>
              <a:t>Gkiata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4CFD95D-832D-4F8E-A4F5-CCEE25229D7E}"/>
              </a:ext>
            </a:extLst>
          </p:cNvPr>
          <p:cNvSpPr txBox="1">
            <a:spLocks/>
          </p:cNvSpPr>
          <p:nvPr/>
        </p:nvSpPr>
        <p:spPr>
          <a:xfrm>
            <a:off x="480508" y="2753832"/>
            <a:ext cx="7876260" cy="3843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Questions, queries or comments please let us know:</a:t>
            </a:r>
          </a:p>
          <a:p>
            <a:endParaRPr lang="en-GB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GB" b="1" spc="-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Mel Lacey       	</a:t>
            </a:r>
            <a:r>
              <a:rPr lang="en-GB" sz="1800" b="1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m.lacey@shu.ac.uk      	@MelMLacey</a:t>
            </a:r>
            <a:endParaRPr lang="en-GB" b="1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GB" sz="1050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GB" spc="-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Rachel Schwartz-Narbonne 		 </a:t>
            </a:r>
            <a:r>
              <a:rPr lang="en-GB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r.schwartz-narbonne@shu.ac.uk</a:t>
            </a:r>
          </a:p>
          <a:p>
            <a:endParaRPr lang="en-GB" sz="1050" spc="-100" dirty="0">
              <a:solidFill>
                <a:srgbClr val="AA225C"/>
              </a:solidFill>
              <a:latin typeface="+mj-lt"/>
              <a:ea typeface="+mj-ea"/>
              <a:cs typeface="+mj-cs"/>
            </a:endParaRPr>
          </a:p>
          <a:p>
            <a:r>
              <a:rPr lang="en-GB" spc="-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Susan Campbell</a:t>
            </a:r>
            <a:r>
              <a:rPr lang="en-GB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GB" sz="1800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susan.campbell@shu.ac.uk	@sg_Campbell</a:t>
            </a:r>
          </a:p>
          <a:p>
            <a:endParaRPr lang="en-GB" sz="1050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GB" spc="-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Catherine Duckett</a:t>
            </a:r>
            <a:r>
              <a:rPr lang="en-GB" spc="-100" dirty="0">
                <a:solidFill>
                  <a:srgbClr val="AA225C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GB" sz="1800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c.duckett@shu.ac.uk		@DuckettCJ</a:t>
            </a:r>
          </a:p>
          <a:p>
            <a:endParaRPr lang="en-GB" sz="1050" spc="-10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  <a:p>
            <a:r>
              <a:rPr lang="en-GB" spc="-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Kathy Rawlinson 	</a:t>
            </a:r>
            <a:r>
              <a:rPr lang="en-GB" sz="1800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k.rawlinson@shu.ac.uk	@KathyRawlinson</a:t>
            </a:r>
          </a:p>
          <a:p>
            <a:endParaRPr lang="en-GB" sz="1800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GB" sz="1800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GB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GB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78CAD18-6A33-4FE8-99BF-8EA0762A6C12}"/>
              </a:ext>
            </a:extLst>
          </p:cNvPr>
          <p:cNvSpPr/>
          <p:nvPr/>
        </p:nvSpPr>
        <p:spPr>
          <a:xfrm>
            <a:off x="158560" y="1196752"/>
            <a:ext cx="3045287" cy="1399836"/>
          </a:xfrm>
          <a:prstGeom prst="wedgeRoundRectCallout">
            <a:avLst>
              <a:gd name="adj1" fmla="val 74595"/>
              <a:gd name="adj2" fmla="val 5417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“Especially thanks to James with all of the videos and resources – they were brilliant and very informative”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1032C8-8FDB-46BE-81BB-6293762B2821}"/>
              </a:ext>
            </a:extLst>
          </p:cNvPr>
          <p:cNvSpPr txBox="1">
            <a:spLocks/>
          </p:cNvSpPr>
          <p:nvPr/>
        </p:nvSpPr>
        <p:spPr>
          <a:xfrm>
            <a:off x="457200" y="116632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Thank you </a:t>
            </a:r>
          </a:p>
        </p:txBody>
      </p:sp>
      <p:pic>
        <p:nvPicPr>
          <p:cNvPr id="10" name="Picture 2" descr="How we use cookies and similar technologies | Twitter Help">
            <a:extLst>
              <a:ext uri="{FF2B5EF4-FFF2-40B4-BE49-F238E27FC236}">
                <a16:creationId xmlns:a16="http://schemas.microsoft.com/office/drawing/2014/main" id="{77E8CE03-8417-4E85-AA64-9035787B6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146477"/>
            <a:ext cx="711523" cy="71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493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1">
      <a:dk1>
        <a:srgbClr val="2F2B20"/>
      </a:dk1>
      <a:lt1>
        <a:srgbClr val="FFFFFF"/>
      </a:lt1>
      <a:dk2>
        <a:srgbClr val="5C1639"/>
      </a:dk2>
      <a:lt2>
        <a:srgbClr val="901C4E"/>
      </a:lt2>
      <a:accent1>
        <a:srgbClr val="DD5590"/>
      </a:accent1>
      <a:accent2>
        <a:srgbClr val="F09765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3817</TotalTime>
  <Words>1030</Words>
  <Application>Microsoft Office PowerPoint</Application>
  <PresentationFormat>On-screen Show (4:3)</PresentationFormat>
  <Paragraphs>121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Adjacency</vt:lpstr>
      <vt:lpstr>Perceptions of science research: visibility and accessibility of science research as a career in post-16 Biosciences and Chemistry students</vt:lpstr>
      <vt:lpstr>Science sadly does not represent society</vt:lpstr>
      <vt:lpstr>How do we increase diversity in science? </vt:lpstr>
      <vt:lpstr>Research questions </vt:lpstr>
      <vt:lpstr>What we did</vt:lpstr>
      <vt:lpstr>Post-16 students have developed career aspirations</vt:lpstr>
      <vt:lpstr>Science researchers (Chemists) were perceived as “smart”</vt:lpstr>
      <vt:lpstr>Post-16 student most influenced by parents in journey to HE</vt:lpstr>
      <vt:lpstr>Teachers’ perceptive: impact</vt:lpstr>
      <vt:lpstr>Teachers’ perceptive: barriers</vt:lpstr>
      <vt:lpstr>Teachers’ perceptive: influence</vt:lpstr>
      <vt:lpstr>Co –designed outreach projects to increase visibility and accessibility of science research </vt:lpstr>
      <vt:lpstr>What the projects looked like</vt:lpstr>
      <vt:lpstr>Co-designed research increases accessibility of science research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 Lacey</dc:creator>
  <cp:lastModifiedBy>Lacey, Melissa</cp:lastModifiedBy>
  <cp:revision>81</cp:revision>
  <cp:lastPrinted>2021-06-24T10:13:29Z</cp:lastPrinted>
  <dcterms:created xsi:type="dcterms:W3CDTF">2020-08-24T17:58:40Z</dcterms:created>
  <dcterms:modified xsi:type="dcterms:W3CDTF">2021-06-24T19:07:42Z</dcterms:modified>
</cp:coreProperties>
</file>