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Ex1.xml" ContentType="application/vnd.ms-office.chartex+xml"/>
  <Override PartName="/ppt/charts/style3.xml" ContentType="application/vnd.ms-office.chartstyle+xml"/>
  <Override PartName="/ppt/charts/colors3.xml" ContentType="application/vnd.ms-office.chartcolorstyle+xml"/>
  <Override PartName="/ppt/charts/chartEx2.xml" ContentType="application/vnd.ms-office.chartex+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7" r:id="rId2"/>
    <p:sldId id="258" r:id="rId3"/>
    <p:sldId id="447" r:id="rId4"/>
    <p:sldId id="440" r:id="rId5"/>
    <p:sldId id="443" r:id="rId6"/>
    <p:sldId id="444" r:id="rId7"/>
    <p:sldId id="445" r:id="rId8"/>
    <p:sldId id="441" r:id="rId9"/>
    <p:sldId id="261" r:id="rId10"/>
    <p:sldId id="448" r:id="rId11"/>
    <p:sldId id="432" r:id="rId12"/>
    <p:sldId id="38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990033"/>
    <a:srgbClr val="7AFC18"/>
    <a:srgbClr val="44FA26"/>
    <a:srgbClr val="92D050"/>
    <a:srgbClr val="8064A2"/>
    <a:srgbClr val="0099FF"/>
    <a:srgbClr val="9F8AB8"/>
    <a:srgbClr val="1EBC69"/>
    <a:srgbClr val="7189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1" autoAdjust="0"/>
    <p:restoredTop sz="86742" autoAdjust="0"/>
  </p:normalViewPr>
  <p:slideViewPr>
    <p:cSldViewPr>
      <p:cViewPr varScale="1">
        <p:scale>
          <a:sx n="103" d="100"/>
          <a:sy n="103" d="100"/>
        </p:scale>
        <p:origin x="1962" y="114"/>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wbkk\Desktop\Study%20Skills%20Research%20Questionaire%20-%20Data%20Analysis%20pt.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wbkk\Desktop\Study%20Skills%20Research%20Questionaire%20-%20Data%20Analysis%20pt.1.xlsx" TargetMode="External"/><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hwbkk\Desktop\Study%20Skills%20Research%20Questionaire%20-%20Data%20Analysis%20pt.1.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hwbkk\Desktop\Study%20Skills%20Research%20Questionaire%20-%20Data%20Analysis%20pt.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0" i="0" baseline="0">
                <a:effectLst/>
              </a:rPr>
              <a:t>Perceived confidence levels in students who studied A levels</a:t>
            </a:r>
            <a:endParaRPr lang="en-GB">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'A level'!$DB$50</c:f>
              <c:strCache>
                <c:ptCount val="1"/>
                <c:pt idx="0">
                  <c:v>Fills me with fear</c:v>
                </c:pt>
              </c:strCache>
            </c:strRef>
          </c:tx>
          <c:spPr>
            <a:solidFill>
              <a:schemeClr val="accent1"/>
            </a:solidFill>
            <a:ln>
              <a:noFill/>
            </a:ln>
            <a:effectLst/>
          </c:spPr>
          <c:invertIfNegative val="0"/>
          <c:cat>
            <c:strRef>
              <c:f>'A level'!$DC$49:$DG$49</c:f>
              <c:strCache>
                <c:ptCount val="5"/>
                <c:pt idx="0">
                  <c:v>Written</c:v>
                </c:pt>
                <c:pt idx="1">
                  <c:v>Study</c:v>
                </c:pt>
                <c:pt idx="2">
                  <c:v>IT</c:v>
                </c:pt>
                <c:pt idx="3">
                  <c:v>Exam</c:v>
                </c:pt>
                <c:pt idx="4">
                  <c:v>Lab</c:v>
                </c:pt>
              </c:strCache>
            </c:strRef>
          </c:cat>
          <c:val>
            <c:numRef>
              <c:f>'A level'!$DC$50:$DG$50</c:f>
              <c:numCache>
                <c:formatCode>General</c:formatCode>
                <c:ptCount val="5"/>
                <c:pt idx="0">
                  <c:v>3.4</c:v>
                </c:pt>
                <c:pt idx="1">
                  <c:v>2</c:v>
                </c:pt>
                <c:pt idx="2">
                  <c:v>3.7</c:v>
                </c:pt>
                <c:pt idx="3">
                  <c:v>1.2</c:v>
                </c:pt>
                <c:pt idx="4">
                  <c:v>7</c:v>
                </c:pt>
              </c:numCache>
            </c:numRef>
          </c:val>
          <c:extLst>
            <c:ext xmlns:c16="http://schemas.microsoft.com/office/drawing/2014/chart" uri="{C3380CC4-5D6E-409C-BE32-E72D297353CC}">
              <c16:uniqueId val="{00000000-78BF-4E98-99BB-FFD22D6A49F1}"/>
            </c:ext>
          </c:extLst>
        </c:ser>
        <c:ser>
          <c:idx val="1"/>
          <c:order val="1"/>
          <c:tx>
            <c:strRef>
              <c:f>'A level'!$DB$51</c:f>
              <c:strCache>
                <c:ptCount val="1"/>
                <c:pt idx="0">
                  <c:v>Not confident</c:v>
                </c:pt>
              </c:strCache>
            </c:strRef>
          </c:tx>
          <c:spPr>
            <a:solidFill>
              <a:schemeClr val="accent2"/>
            </a:solidFill>
            <a:ln>
              <a:noFill/>
            </a:ln>
            <a:effectLst/>
          </c:spPr>
          <c:invertIfNegative val="0"/>
          <c:cat>
            <c:strRef>
              <c:f>'A level'!$DC$49:$DG$49</c:f>
              <c:strCache>
                <c:ptCount val="5"/>
                <c:pt idx="0">
                  <c:v>Written</c:v>
                </c:pt>
                <c:pt idx="1">
                  <c:v>Study</c:v>
                </c:pt>
                <c:pt idx="2">
                  <c:v>IT</c:v>
                </c:pt>
                <c:pt idx="3">
                  <c:v>Exam</c:v>
                </c:pt>
                <c:pt idx="4">
                  <c:v>Lab</c:v>
                </c:pt>
              </c:strCache>
            </c:strRef>
          </c:cat>
          <c:val>
            <c:numRef>
              <c:f>'A level'!$DC$51:$DG$51</c:f>
              <c:numCache>
                <c:formatCode>General</c:formatCode>
                <c:ptCount val="5"/>
                <c:pt idx="0">
                  <c:v>26.1</c:v>
                </c:pt>
                <c:pt idx="1">
                  <c:v>14</c:v>
                </c:pt>
                <c:pt idx="2">
                  <c:v>9.6</c:v>
                </c:pt>
                <c:pt idx="3">
                  <c:v>11.8</c:v>
                </c:pt>
                <c:pt idx="4">
                  <c:v>29</c:v>
                </c:pt>
              </c:numCache>
            </c:numRef>
          </c:val>
          <c:extLst>
            <c:ext xmlns:c16="http://schemas.microsoft.com/office/drawing/2014/chart" uri="{C3380CC4-5D6E-409C-BE32-E72D297353CC}">
              <c16:uniqueId val="{00000001-78BF-4E98-99BB-FFD22D6A49F1}"/>
            </c:ext>
          </c:extLst>
        </c:ser>
        <c:ser>
          <c:idx val="2"/>
          <c:order val="2"/>
          <c:tx>
            <c:strRef>
              <c:f>'A level'!$DB$52</c:f>
              <c:strCache>
                <c:ptCount val="1"/>
                <c:pt idx="0">
                  <c:v>A bit confident</c:v>
                </c:pt>
              </c:strCache>
            </c:strRef>
          </c:tx>
          <c:spPr>
            <a:solidFill>
              <a:schemeClr val="accent3"/>
            </a:solidFill>
            <a:ln>
              <a:noFill/>
            </a:ln>
            <a:effectLst/>
          </c:spPr>
          <c:invertIfNegative val="0"/>
          <c:cat>
            <c:strRef>
              <c:f>'A level'!$DC$49:$DG$49</c:f>
              <c:strCache>
                <c:ptCount val="5"/>
                <c:pt idx="0">
                  <c:v>Written</c:v>
                </c:pt>
                <c:pt idx="1">
                  <c:v>Study</c:v>
                </c:pt>
                <c:pt idx="2">
                  <c:v>IT</c:v>
                </c:pt>
                <c:pt idx="3">
                  <c:v>Exam</c:v>
                </c:pt>
                <c:pt idx="4">
                  <c:v>Lab</c:v>
                </c:pt>
              </c:strCache>
            </c:strRef>
          </c:cat>
          <c:val>
            <c:numRef>
              <c:f>'A level'!$DC$52:$DG$52</c:f>
              <c:numCache>
                <c:formatCode>General</c:formatCode>
                <c:ptCount val="5"/>
                <c:pt idx="0">
                  <c:v>42.5</c:v>
                </c:pt>
                <c:pt idx="1">
                  <c:v>35</c:v>
                </c:pt>
                <c:pt idx="2">
                  <c:v>22</c:v>
                </c:pt>
                <c:pt idx="3">
                  <c:v>47</c:v>
                </c:pt>
                <c:pt idx="4">
                  <c:v>46</c:v>
                </c:pt>
              </c:numCache>
            </c:numRef>
          </c:val>
          <c:extLst>
            <c:ext xmlns:c16="http://schemas.microsoft.com/office/drawing/2014/chart" uri="{C3380CC4-5D6E-409C-BE32-E72D297353CC}">
              <c16:uniqueId val="{00000002-78BF-4E98-99BB-FFD22D6A49F1}"/>
            </c:ext>
          </c:extLst>
        </c:ser>
        <c:ser>
          <c:idx val="3"/>
          <c:order val="3"/>
          <c:tx>
            <c:strRef>
              <c:f>'A level'!$DB$53</c:f>
              <c:strCache>
                <c:ptCount val="1"/>
                <c:pt idx="0">
                  <c:v>Very confident</c:v>
                </c:pt>
              </c:strCache>
            </c:strRef>
          </c:tx>
          <c:spPr>
            <a:solidFill>
              <a:schemeClr val="accent4"/>
            </a:solidFill>
            <a:ln>
              <a:noFill/>
            </a:ln>
            <a:effectLst/>
          </c:spPr>
          <c:invertIfNegative val="0"/>
          <c:cat>
            <c:strRef>
              <c:f>'A level'!$DC$49:$DG$49</c:f>
              <c:strCache>
                <c:ptCount val="5"/>
                <c:pt idx="0">
                  <c:v>Written</c:v>
                </c:pt>
                <c:pt idx="1">
                  <c:v>Study</c:v>
                </c:pt>
                <c:pt idx="2">
                  <c:v>IT</c:v>
                </c:pt>
                <c:pt idx="3">
                  <c:v>Exam</c:v>
                </c:pt>
                <c:pt idx="4">
                  <c:v>Lab</c:v>
                </c:pt>
              </c:strCache>
            </c:strRef>
          </c:cat>
          <c:val>
            <c:numRef>
              <c:f>'A level'!$DC$53:$DG$53</c:f>
              <c:numCache>
                <c:formatCode>General</c:formatCode>
                <c:ptCount val="5"/>
                <c:pt idx="0">
                  <c:v>28</c:v>
                </c:pt>
                <c:pt idx="1">
                  <c:v>49</c:v>
                </c:pt>
                <c:pt idx="2">
                  <c:v>64.7</c:v>
                </c:pt>
                <c:pt idx="3">
                  <c:v>40</c:v>
                </c:pt>
                <c:pt idx="4">
                  <c:v>54</c:v>
                </c:pt>
              </c:numCache>
            </c:numRef>
          </c:val>
          <c:extLst>
            <c:ext xmlns:c16="http://schemas.microsoft.com/office/drawing/2014/chart" uri="{C3380CC4-5D6E-409C-BE32-E72D297353CC}">
              <c16:uniqueId val="{00000003-78BF-4E98-99BB-FFD22D6A49F1}"/>
            </c:ext>
          </c:extLst>
        </c:ser>
        <c:dLbls>
          <c:showLegendKey val="0"/>
          <c:showVal val="0"/>
          <c:showCatName val="0"/>
          <c:showSerName val="0"/>
          <c:showPercent val="0"/>
          <c:showBubbleSize val="0"/>
        </c:dLbls>
        <c:gapWidth val="150"/>
        <c:overlap val="100"/>
        <c:axId val="839608160"/>
        <c:axId val="839607176"/>
      </c:barChart>
      <c:catAx>
        <c:axId val="839608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9607176"/>
        <c:crosses val="autoZero"/>
        <c:auto val="1"/>
        <c:lblAlgn val="ctr"/>
        <c:lblOffset val="100"/>
        <c:noMultiLvlLbl val="0"/>
      </c:catAx>
      <c:valAx>
        <c:axId val="8396071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960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0" i="0" baseline="0">
                <a:effectLst/>
              </a:rPr>
              <a:t>Perceived confidence levels in students who studied an Access course</a:t>
            </a:r>
            <a:endParaRPr lang="en-GB">
              <a:effectLst/>
            </a:endParaRPr>
          </a:p>
        </c:rich>
      </c:tx>
      <c:layout>
        <c:manualLayout>
          <c:xMode val="edge"/>
          <c:yMode val="edge"/>
          <c:x val="0.17870418769499199"/>
          <c:y val="3.843624410707308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073473621328049"/>
          <c:y val="0.33026357881382118"/>
          <c:w val="0.81392527424093131"/>
          <c:h val="0.49264763073846313"/>
        </c:manualLayout>
      </c:layout>
      <c:barChart>
        <c:barDir val="bar"/>
        <c:grouping val="percentStacked"/>
        <c:varyColors val="0"/>
        <c:ser>
          <c:idx val="0"/>
          <c:order val="0"/>
          <c:tx>
            <c:strRef>
              <c:f>Access!$CX$26</c:f>
              <c:strCache>
                <c:ptCount val="1"/>
                <c:pt idx="0">
                  <c:v>Fills me with fear</c:v>
                </c:pt>
              </c:strCache>
            </c:strRef>
          </c:tx>
          <c:spPr>
            <a:solidFill>
              <a:schemeClr val="accent1"/>
            </a:solidFill>
            <a:ln>
              <a:noFill/>
            </a:ln>
            <a:effectLst/>
          </c:spPr>
          <c:invertIfNegative val="0"/>
          <c:cat>
            <c:strRef>
              <c:f>Access!$CY$25:$DC$25</c:f>
              <c:strCache>
                <c:ptCount val="5"/>
                <c:pt idx="0">
                  <c:v>Written</c:v>
                </c:pt>
                <c:pt idx="1">
                  <c:v>Study</c:v>
                </c:pt>
                <c:pt idx="2">
                  <c:v>IT</c:v>
                </c:pt>
                <c:pt idx="3">
                  <c:v>Exam</c:v>
                </c:pt>
                <c:pt idx="4">
                  <c:v>Lab</c:v>
                </c:pt>
              </c:strCache>
            </c:strRef>
          </c:cat>
          <c:val>
            <c:numRef>
              <c:f>Access!$CY$26:$DC$26</c:f>
              <c:numCache>
                <c:formatCode>General</c:formatCode>
                <c:ptCount val="5"/>
                <c:pt idx="0">
                  <c:v>1.4</c:v>
                </c:pt>
                <c:pt idx="1">
                  <c:v>1.4</c:v>
                </c:pt>
                <c:pt idx="2">
                  <c:v>2.8</c:v>
                </c:pt>
                <c:pt idx="3">
                  <c:v>0</c:v>
                </c:pt>
                <c:pt idx="4">
                  <c:v>11.1</c:v>
                </c:pt>
              </c:numCache>
            </c:numRef>
          </c:val>
          <c:extLst>
            <c:ext xmlns:c16="http://schemas.microsoft.com/office/drawing/2014/chart" uri="{C3380CC4-5D6E-409C-BE32-E72D297353CC}">
              <c16:uniqueId val="{00000000-20C6-4089-BF44-1CBC35AA56EF}"/>
            </c:ext>
          </c:extLst>
        </c:ser>
        <c:ser>
          <c:idx val="1"/>
          <c:order val="1"/>
          <c:tx>
            <c:strRef>
              <c:f>Access!$CX$27</c:f>
              <c:strCache>
                <c:ptCount val="1"/>
                <c:pt idx="0">
                  <c:v>Not confident</c:v>
                </c:pt>
              </c:strCache>
            </c:strRef>
          </c:tx>
          <c:spPr>
            <a:solidFill>
              <a:schemeClr val="accent2"/>
            </a:solidFill>
            <a:ln>
              <a:noFill/>
            </a:ln>
            <a:effectLst/>
          </c:spPr>
          <c:invertIfNegative val="0"/>
          <c:cat>
            <c:strRef>
              <c:f>Access!$CY$25:$DC$25</c:f>
              <c:strCache>
                <c:ptCount val="5"/>
                <c:pt idx="0">
                  <c:v>Written</c:v>
                </c:pt>
                <c:pt idx="1">
                  <c:v>Study</c:v>
                </c:pt>
                <c:pt idx="2">
                  <c:v>IT</c:v>
                </c:pt>
                <c:pt idx="3">
                  <c:v>Exam</c:v>
                </c:pt>
                <c:pt idx="4">
                  <c:v>Lab</c:v>
                </c:pt>
              </c:strCache>
            </c:strRef>
          </c:cat>
          <c:val>
            <c:numRef>
              <c:f>Access!$CY$27:$DC$27</c:f>
              <c:numCache>
                <c:formatCode>General</c:formatCode>
                <c:ptCount val="5"/>
                <c:pt idx="0">
                  <c:v>9.6999999999999993</c:v>
                </c:pt>
                <c:pt idx="1">
                  <c:v>11.1</c:v>
                </c:pt>
                <c:pt idx="2">
                  <c:v>11.1</c:v>
                </c:pt>
                <c:pt idx="3">
                  <c:v>6.6</c:v>
                </c:pt>
                <c:pt idx="4">
                  <c:v>44.4</c:v>
                </c:pt>
              </c:numCache>
            </c:numRef>
          </c:val>
          <c:extLst>
            <c:ext xmlns:c16="http://schemas.microsoft.com/office/drawing/2014/chart" uri="{C3380CC4-5D6E-409C-BE32-E72D297353CC}">
              <c16:uniqueId val="{00000001-20C6-4089-BF44-1CBC35AA56EF}"/>
            </c:ext>
          </c:extLst>
        </c:ser>
        <c:ser>
          <c:idx val="2"/>
          <c:order val="2"/>
          <c:tx>
            <c:strRef>
              <c:f>Access!$CX$28</c:f>
              <c:strCache>
                <c:ptCount val="1"/>
                <c:pt idx="0">
                  <c:v>A bit confident</c:v>
                </c:pt>
              </c:strCache>
            </c:strRef>
          </c:tx>
          <c:spPr>
            <a:solidFill>
              <a:schemeClr val="accent3"/>
            </a:solidFill>
            <a:ln>
              <a:noFill/>
            </a:ln>
            <a:effectLst/>
          </c:spPr>
          <c:invertIfNegative val="0"/>
          <c:cat>
            <c:strRef>
              <c:f>Access!$CY$25:$DC$25</c:f>
              <c:strCache>
                <c:ptCount val="5"/>
                <c:pt idx="0">
                  <c:v>Written</c:v>
                </c:pt>
                <c:pt idx="1">
                  <c:v>Study</c:v>
                </c:pt>
                <c:pt idx="2">
                  <c:v>IT</c:v>
                </c:pt>
                <c:pt idx="3">
                  <c:v>Exam</c:v>
                </c:pt>
                <c:pt idx="4">
                  <c:v>Lab</c:v>
                </c:pt>
              </c:strCache>
            </c:strRef>
          </c:cat>
          <c:val>
            <c:numRef>
              <c:f>Access!$CY$28:$DC$28</c:f>
              <c:numCache>
                <c:formatCode>General</c:formatCode>
                <c:ptCount val="5"/>
                <c:pt idx="0">
                  <c:v>33.299999999999997</c:v>
                </c:pt>
                <c:pt idx="1">
                  <c:v>29.2</c:v>
                </c:pt>
                <c:pt idx="2">
                  <c:v>27.8</c:v>
                </c:pt>
                <c:pt idx="3">
                  <c:v>46.7</c:v>
                </c:pt>
                <c:pt idx="4">
                  <c:v>30.7</c:v>
                </c:pt>
              </c:numCache>
            </c:numRef>
          </c:val>
          <c:extLst>
            <c:ext xmlns:c16="http://schemas.microsoft.com/office/drawing/2014/chart" uri="{C3380CC4-5D6E-409C-BE32-E72D297353CC}">
              <c16:uniqueId val="{00000002-20C6-4089-BF44-1CBC35AA56EF}"/>
            </c:ext>
          </c:extLst>
        </c:ser>
        <c:ser>
          <c:idx val="3"/>
          <c:order val="3"/>
          <c:tx>
            <c:strRef>
              <c:f>Access!$CX$29</c:f>
              <c:strCache>
                <c:ptCount val="1"/>
                <c:pt idx="0">
                  <c:v>Very confident</c:v>
                </c:pt>
              </c:strCache>
            </c:strRef>
          </c:tx>
          <c:spPr>
            <a:solidFill>
              <a:schemeClr val="accent4"/>
            </a:solidFill>
            <a:ln>
              <a:noFill/>
            </a:ln>
            <a:effectLst/>
          </c:spPr>
          <c:invertIfNegative val="0"/>
          <c:cat>
            <c:strRef>
              <c:f>Access!$CY$25:$DC$25</c:f>
              <c:strCache>
                <c:ptCount val="5"/>
                <c:pt idx="0">
                  <c:v>Written</c:v>
                </c:pt>
                <c:pt idx="1">
                  <c:v>Study</c:v>
                </c:pt>
                <c:pt idx="2">
                  <c:v>IT</c:v>
                </c:pt>
                <c:pt idx="3">
                  <c:v>Exam</c:v>
                </c:pt>
                <c:pt idx="4">
                  <c:v>Lab</c:v>
                </c:pt>
              </c:strCache>
            </c:strRef>
          </c:cat>
          <c:val>
            <c:numRef>
              <c:f>Access!$CY$29:$DC$29</c:f>
              <c:numCache>
                <c:formatCode>General</c:formatCode>
                <c:ptCount val="5"/>
                <c:pt idx="0">
                  <c:v>55.6</c:v>
                </c:pt>
                <c:pt idx="1">
                  <c:v>58.3</c:v>
                </c:pt>
                <c:pt idx="2">
                  <c:v>58.3</c:v>
                </c:pt>
                <c:pt idx="3">
                  <c:v>46.7</c:v>
                </c:pt>
                <c:pt idx="4">
                  <c:v>13.8</c:v>
                </c:pt>
              </c:numCache>
            </c:numRef>
          </c:val>
          <c:extLst>
            <c:ext xmlns:c16="http://schemas.microsoft.com/office/drawing/2014/chart" uri="{C3380CC4-5D6E-409C-BE32-E72D297353CC}">
              <c16:uniqueId val="{00000003-20C6-4089-BF44-1CBC35AA56EF}"/>
            </c:ext>
          </c:extLst>
        </c:ser>
        <c:dLbls>
          <c:showLegendKey val="0"/>
          <c:showVal val="0"/>
          <c:showCatName val="0"/>
          <c:showSerName val="0"/>
          <c:showPercent val="0"/>
          <c:showBubbleSize val="0"/>
        </c:dLbls>
        <c:gapWidth val="150"/>
        <c:overlap val="100"/>
        <c:axId val="565068480"/>
        <c:axId val="565070120"/>
      </c:barChart>
      <c:catAx>
        <c:axId val="56506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5070120"/>
        <c:crosses val="autoZero"/>
        <c:auto val="1"/>
        <c:lblAlgn val="ctr"/>
        <c:lblOffset val="100"/>
        <c:noMultiLvlLbl val="0"/>
      </c:catAx>
      <c:valAx>
        <c:axId val="56507012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506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'skill area conf scores'!$B$4:$B$13</cx:f>
        <cx:lvl ptCount="10" formatCode="General">
          <cx:pt idx="0">3.5</cx:pt>
          <cx:pt idx="1">4</cx:pt>
          <cx:pt idx="2">3</cx:pt>
          <cx:pt idx="3">2</cx:pt>
          <cx:pt idx="4">3.5</cx:pt>
          <cx:pt idx="5">3</cx:pt>
          <cx:pt idx="6">3</cx:pt>
          <cx:pt idx="7">2.5</cx:pt>
          <cx:pt idx="8">4</cx:pt>
          <cx:pt idx="9">3</cx:pt>
        </cx:lvl>
      </cx:numDim>
    </cx:data>
    <cx:data id="1">
      <cx:numDim type="val">
        <cx:f>'skill area conf scores'!$C$4:$C$12</cx:f>
        <cx:lvl ptCount="9" formatCode="General">
          <cx:pt idx="0">3</cx:pt>
          <cx:pt idx="1">4</cx:pt>
          <cx:pt idx="2">4</cx:pt>
          <cx:pt idx="3">4</cx:pt>
          <cx:pt idx="4">3</cx:pt>
          <cx:pt idx="5">4</cx:pt>
          <cx:pt idx="6">3</cx:pt>
          <cx:pt idx="7">4</cx:pt>
          <cx:pt idx="8">3</cx:pt>
        </cx:lvl>
      </cx:numDim>
    </cx:data>
    <cx:data id="2">
      <cx:numDim type="val">
        <cx:f>'skill area conf scores'!$D$4:$D$37</cx:f>
        <cx:lvl ptCount="34" formatCode="General">
          <cx:pt idx="0">4</cx:pt>
          <cx:pt idx="1">3</cx:pt>
          <cx:pt idx="2">4</cx:pt>
          <cx:pt idx="3">4</cx:pt>
          <cx:pt idx="4">3</cx:pt>
          <cx:pt idx="5">3</cx:pt>
          <cx:pt idx="6">3.5</cx:pt>
          <cx:pt idx="7">4</cx:pt>
          <cx:pt idx="8">3</cx:pt>
          <cx:pt idx="9">3</cx:pt>
          <cx:pt idx="10">2.5</cx:pt>
          <cx:pt idx="11">4</cx:pt>
          <cx:pt idx="12">3</cx:pt>
          <cx:pt idx="13">4</cx:pt>
          <cx:pt idx="14">2.5</cx:pt>
          <cx:pt idx="15">3</cx:pt>
          <cx:pt idx="16">3</cx:pt>
          <cx:pt idx="17">2</cx:pt>
          <cx:pt idx="18">3</cx:pt>
          <cx:pt idx="19">2.5</cx:pt>
          <cx:pt idx="20">2</cx:pt>
          <cx:pt idx="21">3</cx:pt>
          <cx:pt idx="22">3</cx:pt>
          <cx:pt idx="23">2</cx:pt>
          <cx:pt idx="24">2.5</cx:pt>
          <cx:pt idx="25">2.5</cx:pt>
          <cx:pt idx="26">2.5</cx:pt>
          <cx:pt idx="27">3</cx:pt>
          <cx:pt idx="28">2.5</cx:pt>
          <cx:pt idx="29">3</cx:pt>
          <cx:pt idx="30">3</cx:pt>
          <cx:pt idx="31">4</cx:pt>
          <cx:pt idx="32">3</cx:pt>
          <cx:pt idx="33">3.5</cx:pt>
        </cx:lvl>
      </cx:numDim>
    </cx:data>
  </cx:chartData>
  <cx:chart>
    <cx:title pos="t" align="ctr" overlay="0">
      <cx:tx>
        <cx:txData>
          <cx:v>Written communication skills</cx:v>
        </cx:txData>
      </cx:tx>
      <cx:txPr>
        <a:bodyPr spcFirstLastPara="1" vertOverflow="ellipsis" horzOverflow="overflow" wrap="square" lIns="0" tIns="0" rIns="0" bIns="0" anchor="ctr" anchorCtr="1"/>
        <a:lstStyle/>
        <a:p>
          <a:pPr algn="ctr" rtl="0">
            <a:defRPr/>
          </a:pPr>
          <a:r>
            <a:rPr lang="en-US" sz="1400" b="0" i="0" u="none" strike="noStrike" baseline="0">
              <a:solidFill>
                <a:srgbClr val="000000">
                  <a:lumMod val="65000"/>
                  <a:lumOff val="35000"/>
                </a:srgbClr>
              </a:solidFill>
              <a:latin typeface="Arial"/>
              <a:cs typeface="Arial"/>
            </a:rPr>
            <a:t>Written communication skills</a:t>
          </a:r>
        </a:p>
      </cx:txPr>
    </cx:title>
    <cx:plotArea>
      <cx:plotAreaRegion>
        <cx:series layoutId="boxWhisker" uniqueId="{19CD2408-15B4-41A2-BBFC-4E4BFE18BEAC}">
          <cx:dataId val="0"/>
          <cx:layoutPr>
            <cx:visibility meanLine="0" meanMarker="1" nonoutliers="0" outliers="1"/>
            <cx:statistics quartileMethod="exclusive"/>
          </cx:layoutPr>
        </cx:series>
        <cx:series layoutId="boxWhisker" uniqueId="{83506D8A-EE83-4620-B32A-44CD423845B1}">
          <cx:dataId val="1"/>
          <cx:layoutPr>
            <cx:visibility meanLine="0" meanMarker="1" nonoutliers="0" outliers="1"/>
            <cx:statistics quartileMethod="exclusive"/>
          </cx:layoutPr>
        </cx:series>
        <cx:series layoutId="boxWhisker" uniqueId="{427DD698-A64B-46C6-BBCC-74B6B289DBB8}">
          <cx:dataId val="2"/>
          <cx:layoutPr>
            <cx:visibility meanLine="0" meanMarker="1" nonoutliers="0" outliers="1"/>
            <cx:statistics quartileMethod="exclusive"/>
          </cx:layoutPr>
        </cx:series>
      </cx:plotAreaRegion>
      <cx:axis id="0" hidden="1">
        <cx:catScaling gapWidth="1"/>
        <cx:title>
          <cx:tx>
            <cx:txData>
              <cx:v>BTEC          Access         A level</cx:v>
            </cx:txData>
          </cx:tx>
          <cx:txPr>
            <a:bodyPr spcFirstLastPara="1" vertOverflow="ellipsis" horzOverflow="overflow" wrap="square" lIns="0" tIns="0" rIns="0" bIns="0" anchor="ctr" anchorCtr="1"/>
            <a:lstStyle/>
            <a:p>
              <a:pPr algn="ctr" rtl="0">
                <a:defRPr/>
              </a:pPr>
              <a:r>
                <a:rPr lang="en-US" sz="900" b="0" i="0" u="none" strike="noStrike" baseline="0">
                  <a:solidFill>
                    <a:srgbClr val="000000">
                      <a:lumMod val="65000"/>
                      <a:lumOff val="35000"/>
                    </a:srgbClr>
                  </a:solidFill>
                  <a:latin typeface="Arial"/>
                  <a:cs typeface="Arial"/>
                </a:rPr>
                <a:t>BTEC          Access         A level</a:t>
              </a:r>
            </a:p>
          </cx:txPr>
        </cx:title>
        <cx:tickLabels/>
        <cx:numFmt formatCode="@" sourceLinked="0"/>
      </cx:axis>
      <cx:axis id="1">
        <cx:valScaling/>
        <cx:title>
          <cx:tx>
            <cx:txData>
              <cx:v>Perceived confidence score</cx:v>
            </cx:txData>
          </cx:tx>
          <cx:txPr>
            <a:bodyPr spcFirstLastPara="1" vertOverflow="ellipsis" horzOverflow="overflow" wrap="square" lIns="0" tIns="0" rIns="0" bIns="0" anchor="ctr" anchorCtr="1"/>
            <a:lstStyle/>
            <a:p>
              <a:pPr algn="ctr" rtl="0">
                <a:defRPr/>
              </a:pPr>
              <a:r>
                <a:rPr lang="en-US" sz="900" b="0" i="0" u="none" strike="noStrike" baseline="0">
                  <a:solidFill>
                    <a:srgbClr val="000000">
                      <a:lumMod val="65000"/>
                      <a:lumOff val="35000"/>
                    </a:srgbClr>
                  </a:solidFill>
                  <a:latin typeface="Arial"/>
                  <a:cs typeface="Arial"/>
                </a:rPr>
                <a:t>Perceived confidence score</a:t>
              </a:r>
            </a:p>
          </cx:txPr>
        </cx:title>
        <cx:majorGridlines/>
        <cx:tickLabels/>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'skill area conf scores'!$S$4:$S$13</cx:f>
        <cx:lvl ptCount="10" formatCode="General">
          <cx:pt idx="0">2</cx:pt>
          <cx:pt idx="1">4</cx:pt>
          <cx:pt idx="2">3</cx:pt>
          <cx:pt idx="3">2</cx:pt>
          <cx:pt idx="4">4</cx:pt>
          <cx:pt idx="5">4</cx:pt>
          <cx:pt idx="6">3</cx:pt>
          <cx:pt idx="7">4</cx:pt>
          <cx:pt idx="8">4</cx:pt>
          <cx:pt idx="9">3</cx:pt>
        </cx:lvl>
      </cx:numDim>
    </cx:data>
    <cx:data id="1">
      <cx:numDim type="val">
        <cx:f>'skill area conf scores'!$T$4:$T$12</cx:f>
        <cx:lvl ptCount="9" formatCode="General">
          <cx:pt idx="0">2.5</cx:pt>
          <cx:pt idx="1">3</cx:pt>
          <cx:pt idx="2">1</cx:pt>
          <cx:pt idx="3">2</cx:pt>
          <cx:pt idx="4">2</cx:pt>
          <cx:pt idx="5">4</cx:pt>
          <cx:pt idx="6">3</cx:pt>
          <cx:pt idx="7">2</cx:pt>
          <cx:pt idx="8">2.5</cx:pt>
        </cx:lvl>
      </cx:numDim>
    </cx:data>
    <cx:data id="2">
      <cx:numDim type="val">
        <cx:f>'skill area conf scores'!$U$4:$U$37</cx:f>
        <cx:lvl ptCount="34" formatCode="General">
          <cx:pt idx="0">4</cx:pt>
          <cx:pt idx="1">4</cx:pt>
          <cx:pt idx="2">4</cx:pt>
          <cx:pt idx="3">3.5</cx:pt>
          <cx:pt idx="4">3</cx:pt>
          <cx:pt idx="5">3</cx:pt>
          <cx:pt idx="6">4</cx:pt>
          <cx:pt idx="7">4</cx:pt>
          <cx:pt idx="8">2.5</cx:pt>
          <cx:pt idx="9">1.5</cx:pt>
          <cx:pt idx="10">4</cx:pt>
          <cx:pt idx="11">4</cx:pt>
          <cx:pt idx="12">2.5</cx:pt>
          <cx:pt idx="13">3</cx:pt>
          <cx:pt idx="14">2</cx:pt>
          <cx:pt idx="15">3.5</cx:pt>
          <cx:pt idx="16">3</cx:pt>
          <cx:pt idx="17">2</cx:pt>
          <cx:pt idx="18">3</cx:pt>
          <cx:pt idx="19">3.5</cx:pt>
          <cx:pt idx="20">3</cx:pt>
          <cx:pt idx="21">2.5</cx:pt>
          <cx:pt idx="22">3</cx:pt>
          <cx:pt idx="23">3.5</cx:pt>
          <cx:pt idx="24">3.5</cx:pt>
          <cx:pt idx="25">4</cx:pt>
          <cx:pt idx="26">2</cx:pt>
          <cx:pt idx="27">2.5</cx:pt>
          <cx:pt idx="28">2</cx:pt>
          <cx:pt idx="29">3</cx:pt>
          <cx:pt idx="30">3.5</cx:pt>
          <cx:pt idx="31">3.5</cx:pt>
          <cx:pt idx="32">3</cx:pt>
          <cx:pt idx="33">4</cx:pt>
        </cx:lvl>
      </cx:numDim>
    </cx:data>
  </cx:chartData>
  <cx:chart>
    <cx:title pos="t" align="ctr" overlay="0">
      <cx:tx>
        <cx:txData>
          <cx:v>Lab skills</cx:v>
        </cx:txData>
      </cx:tx>
      <cx:txPr>
        <a:bodyPr spcFirstLastPara="1" vertOverflow="ellipsis" horzOverflow="overflow" wrap="square" lIns="0" tIns="0" rIns="0" bIns="0" anchor="ctr" anchorCtr="1"/>
        <a:lstStyle/>
        <a:p>
          <a:pPr algn="ctr" rtl="0">
            <a:defRPr/>
          </a:pPr>
          <a:r>
            <a:rPr lang="en-US" sz="1400" b="0" i="0" u="none" strike="noStrike" baseline="0">
              <a:solidFill>
                <a:srgbClr val="000000">
                  <a:lumMod val="65000"/>
                  <a:lumOff val="35000"/>
                </a:srgbClr>
              </a:solidFill>
              <a:latin typeface="Arial"/>
              <a:cs typeface="Arial"/>
            </a:rPr>
            <a:t>Lab skills</a:t>
          </a:r>
        </a:p>
      </cx:txPr>
    </cx:title>
    <cx:plotArea>
      <cx:plotAreaRegion>
        <cx:series layoutId="boxWhisker" uniqueId="{2DFAD751-43EB-4EBB-ADA8-EEF51DDB4E10}">
          <cx:dataId val="0"/>
          <cx:layoutPr>
            <cx:visibility meanLine="0" meanMarker="1" nonoutliers="0" outliers="1"/>
            <cx:statistics quartileMethod="exclusive"/>
          </cx:layoutPr>
        </cx:series>
        <cx:series layoutId="boxWhisker" uniqueId="{4AA9E831-14F4-4180-9E61-D8530261A1AC}">
          <cx:dataId val="1"/>
          <cx:layoutPr>
            <cx:visibility meanLine="0" meanMarker="1" nonoutliers="0" outliers="1"/>
            <cx:statistics quartileMethod="exclusive"/>
          </cx:layoutPr>
        </cx:series>
        <cx:series layoutId="boxWhisker" uniqueId="{B0C4295D-E434-4051-AFDC-208429339DE0}">
          <cx:dataId val="2"/>
          <cx:layoutPr>
            <cx:visibility meanLine="0" meanMarker="1" nonoutliers="0" outliers="1"/>
            <cx:statistics quartileMethod="exclusive"/>
          </cx:layoutPr>
        </cx:series>
      </cx:plotAreaRegion>
      <cx:axis id="0" hidden="1">
        <cx:catScaling gapWidth="1"/>
        <cx:title>
          <cx:tx>
            <cx:rich>
              <a:bodyPr spcFirstLastPara="1" vertOverflow="ellipsis" horzOverflow="overflow" wrap="square" lIns="0" tIns="0" rIns="0" bIns="0" anchor="ctr" anchorCtr="1"/>
              <a:lstStyle/>
              <a:p>
                <a:pPr rtl="0">
                  <a:defRPr sz="900">
                    <a:latin typeface="+mn-lt"/>
                  </a:defRPr>
                </a:pPr>
                <a:r>
                  <a:rPr lang="en-US" sz="900" b="0" i="0" baseline="0">
                    <a:effectLst/>
                    <a:latin typeface="+mn-lt"/>
                  </a:rPr>
                  <a:t>BTEC          Access         A level</a:t>
                </a:r>
                <a:endParaRPr lang="en-GB" sz="900">
                  <a:effectLst/>
                  <a:latin typeface="+mn-lt"/>
                </a:endParaRPr>
              </a:p>
            </cx:rich>
          </cx:tx>
        </cx:title>
        <cx:tickLabels/>
      </cx:axis>
      <cx:axis id="1">
        <cx:valScaling/>
        <cx:title>
          <cx:tx>
            <cx:txData>
              <cx:v>Perceived confidence score</cx:v>
            </cx:txData>
          </cx:tx>
          <cx:txPr>
            <a:bodyPr spcFirstLastPara="1" vertOverflow="ellipsis" horzOverflow="overflow" wrap="square" lIns="0" tIns="0" rIns="0" bIns="0" anchor="ctr" anchorCtr="1"/>
            <a:lstStyle/>
            <a:p>
              <a:pPr algn="ctr" rtl="0">
                <a:defRPr/>
              </a:pPr>
              <a:r>
                <a:rPr lang="en-US" sz="900" b="0" i="0" u="none" strike="noStrike" baseline="0">
                  <a:solidFill>
                    <a:srgbClr val="000000">
                      <a:lumMod val="65000"/>
                      <a:lumOff val="35000"/>
                    </a:srgbClr>
                  </a:solidFill>
                  <a:latin typeface="Arial"/>
                  <a:cs typeface="Arial"/>
                </a:rPr>
                <a:t>Perceived confidence score</a:t>
              </a:r>
            </a:p>
          </cx:txPr>
        </cx:title>
        <cx:majorGridlines/>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181BD6-4B3D-40E9-A3DF-C5A5157CCFD4}" type="datetimeFigureOut">
              <a:rPr lang="en-GB" smtClean="0"/>
              <a:t>24/06/2021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7EB44C-326B-412B-86EC-287C66B8760D}" type="slidenum">
              <a:rPr lang="en-GB" smtClean="0"/>
              <a:t>‹#›</a:t>
            </a:fld>
            <a:endParaRPr lang="en-GB"/>
          </a:p>
        </p:txBody>
      </p:sp>
    </p:spTree>
    <p:extLst>
      <p:ext uri="{BB962C8B-B14F-4D97-AF65-F5344CB8AC3E}">
        <p14:creationId xmlns:p14="http://schemas.microsoft.com/office/powerpoint/2010/main" val="1007800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990033"/>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237AFDDB-00F8-47D2-BB93-6DB031D22B33}" type="slidenum">
              <a:rPr lang="en-GB" smtClean="0"/>
              <a:t>1</a:t>
            </a:fld>
            <a:endParaRPr lang="en-GB"/>
          </a:p>
        </p:txBody>
      </p:sp>
    </p:spTree>
    <p:extLst>
      <p:ext uri="{BB962C8B-B14F-4D97-AF65-F5344CB8AC3E}">
        <p14:creationId xmlns:p14="http://schemas.microsoft.com/office/powerpoint/2010/main" val="121820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200" dirty="0"/>
              <a:t>Since the KS5 curriculum reform, it is clear that work is required to help and support the needs of individuals and provide a smoother transition experience and early academic success.</a:t>
            </a:r>
          </a:p>
        </p:txBody>
      </p:sp>
      <p:sp>
        <p:nvSpPr>
          <p:cNvPr id="4" name="Slide Number Placeholder 3"/>
          <p:cNvSpPr>
            <a:spLocks noGrp="1"/>
          </p:cNvSpPr>
          <p:nvPr>
            <p:ph type="sldNum" sz="quarter" idx="10"/>
          </p:nvPr>
        </p:nvSpPr>
        <p:spPr/>
        <p:txBody>
          <a:bodyPr/>
          <a:lstStyle/>
          <a:p>
            <a:fld id="{5F6A0DF9-58A2-40EF-8B5A-369987FBE198}" type="slidenum">
              <a:rPr lang="en-GB" smtClean="0"/>
              <a:t>2</a:t>
            </a:fld>
            <a:endParaRPr lang="en-GB"/>
          </a:p>
        </p:txBody>
      </p:sp>
    </p:spTree>
    <p:extLst>
      <p:ext uri="{BB962C8B-B14F-4D97-AF65-F5344CB8AC3E}">
        <p14:creationId xmlns:p14="http://schemas.microsoft.com/office/powerpoint/2010/main" val="1124967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6A0DF9-58A2-40EF-8B5A-369987FBE198}" type="slidenum">
              <a:rPr lang="en-GB" smtClean="0"/>
              <a:t>4</a:t>
            </a:fld>
            <a:endParaRPr lang="en-GB"/>
          </a:p>
        </p:txBody>
      </p:sp>
    </p:spTree>
    <p:extLst>
      <p:ext uri="{BB962C8B-B14F-4D97-AF65-F5344CB8AC3E}">
        <p14:creationId xmlns:p14="http://schemas.microsoft.com/office/powerpoint/2010/main" val="2345528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6A0DF9-58A2-40EF-8B5A-369987FBE198}" type="slidenum">
              <a:rPr lang="en-GB" smtClean="0"/>
              <a:t>5</a:t>
            </a:fld>
            <a:endParaRPr lang="en-GB"/>
          </a:p>
        </p:txBody>
      </p:sp>
    </p:spTree>
    <p:extLst>
      <p:ext uri="{BB962C8B-B14F-4D97-AF65-F5344CB8AC3E}">
        <p14:creationId xmlns:p14="http://schemas.microsoft.com/office/powerpoint/2010/main" val="1509452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sig difference in exam skills confidence levels – Covid effect????</a:t>
            </a:r>
          </a:p>
        </p:txBody>
      </p:sp>
      <p:sp>
        <p:nvSpPr>
          <p:cNvPr id="4" name="Slide Number Placeholder 3"/>
          <p:cNvSpPr>
            <a:spLocks noGrp="1"/>
          </p:cNvSpPr>
          <p:nvPr>
            <p:ph type="sldNum" sz="quarter" idx="5"/>
          </p:nvPr>
        </p:nvSpPr>
        <p:spPr/>
        <p:txBody>
          <a:bodyPr/>
          <a:lstStyle/>
          <a:p>
            <a:fld id="{8955776A-4335-42BD-9F36-68E874625C49}" type="slidenum">
              <a:rPr lang="en-GB" smtClean="0"/>
              <a:t>7</a:t>
            </a:fld>
            <a:endParaRPr lang="en-GB"/>
          </a:p>
        </p:txBody>
      </p:sp>
    </p:spTree>
    <p:extLst>
      <p:ext uri="{BB962C8B-B14F-4D97-AF65-F5344CB8AC3E}">
        <p14:creationId xmlns:p14="http://schemas.microsoft.com/office/powerpoint/2010/main" val="3260814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further explore these emerging differences</a:t>
            </a:r>
          </a:p>
        </p:txBody>
      </p:sp>
      <p:sp>
        <p:nvSpPr>
          <p:cNvPr id="4" name="Slide Number Placeholder 3"/>
          <p:cNvSpPr>
            <a:spLocks noGrp="1"/>
          </p:cNvSpPr>
          <p:nvPr>
            <p:ph type="sldNum" sz="quarter" idx="10"/>
          </p:nvPr>
        </p:nvSpPr>
        <p:spPr/>
        <p:txBody>
          <a:bodyPr/>
          <a:lstStyle/>
          <a:p>
            <a:fld id="{5F6A0DF9-58A2-40EF-8B5A-369987FBE198}" type="slidenum">
              <a:rPr lang="en-GB" smtClean="0"/>
              <a:t>8</a:t>
            </a:fld>
            <a:endParaRPr lang="en-GB"/>
          </a:p>
        </p:txBody>
      </p:sp>
    </p:spTree>
    <p:extLst>
      <p:ext uri="{BB962C8B-B14F-4D97-AF65-F5344CB8AC3E}">
        <p14:creationId xmlns:p14="http://schemas.microsoft.com/office/powerpoint/2010/main" val="713983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2E38ACE1-04D6-4432-8CD1-E64A2A5119BE}" type="slidenum">
              <a:rPr lang="en-GB" smtClean="0"/>
              <a:t>9</a:t>
            </a:fld>
            <a:endParaRPr lang="en-GB"/>
          </a:p>
        </p:txBody>
      </p:sp>
    </p:spTree>
    <p:extLst>
      <p:ext uri="{BB962C8B-B14F-4D97-AF65-F5344CB8AC3E}">
        <p14:creationId xmlns:p14="http://schemas.microsoft.com/office/powerpoint/2010/main" val="3681669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2E38ACE1-04D6-4432-8CD1-E64A2A5119BE}" type="slidenum">
              <a:rPr lang="en-GB" smtClean="0"/>
              <a:t>10</a:t>
            </a:fld>
            <a:endParaRPr lang="en-GB"/>
          </a:p>
        </p:txBody>
      </p:sp>
    </p:spTree>
    <p:extLst>
      <p:ext uri="{BB962C8B-B14F-4D97-AF65-F5344CB8AC3E}">
        <p14:creationId xmlns:p14="http://schemas.microsoft.com/office/powerpoint/2010/main" val="2238517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61192-1DA9-4A2E-8CD7-A5D30C4C2FC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6FA8329E-1BB4-4E58-A2B2-08E6CC9749B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05BF298-FAAE-4212-916C-110142F56931}"/>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5" name="Footer Placeholder 4">
            <a:extLst>
              <a:ext uri="{FF2B5EF4-FFF2-40B4-BE49-F238E27FC236}">
                <a16:creationId xmlns:a16="http://schemas.microsoft.com/office/drawing/2014/main" id="{39FDA734-24B8-4709-A71F-A5FFFC8582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E6A36F-B4EC-4791-B13D-C71C1A0A5A87}"/>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2981092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E5F00-2F70-47CC-AA36-9AE24B2EB0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4BDD86D-9082-45E4-83B3-510FC217A6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05D05E-1CE1-4CB8-9B82-E1626BC90020}"/>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5" name="Footer Placeholder 4">
            <a:extLst>
              <a:ext uri="{FF2B5EF4-FFF2-40B4-BE49-F238E27FC236}">
                <a16:creationId xmlns:a16="http://schemas.microsoft.com/office/drawing/2014/main" id="{3F7B8668-9427-410C-90C7-241511935C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20CD53-9BC1-42BB-AE31-E96DBA15BE9B}"/>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2646985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C2D3C-117D-4CB5-A4E6-857D8B1AAA2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2448CF0-7736-496D-A460-84390E4DE0C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14D7C8-F5B0-4DC6-910B-38AAB5EB1728}"/>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5" name="Footer Placeholder 4">
            <a:extLst>
              <a:ext uri="{FF2B5EF4-FFF2-40B4-BE49-F238E27FC236}">
                <a16:creationId xmlns:a16="http://schemas.microsoft.com/office/drawing/2014/main" id="{23D4E617-2A73-452C-81D1-FA50473C74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73543A-D53B-4007-80BA-C7CF2461864F}"/>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3978107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7A40E-93AE-498D-A71D-A4539776C94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F9CC6F-C63C-4254-8A7E-CB48692E16F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48B5242-E074-46F7-8572-F108D2359792}"/>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850C41C-770E-4154-81B2-99BF8730E56C}"/>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6" name="Footer Placeholder 5">
            <a:extLst>
              <a:ext uri="{FF2B5EF4-FFF2-40B4-BE49-F238E27FC236}">
                <a16:creationId xmlns:a16="http://schemas.microsoft.com/office/drawing/2014/main" id="{097C2337-8EF9-42C0-B6AC-B7F9111012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30BB49-8166-4636-A6BB-03B55A97D21A}"/>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2824420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C209-7A34-420D-83EA-CCEF3FCB065C}"/>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88F36E-F89E-4F1D-A7A9-6C2B931F6E5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C5BA2EC-8946-4C12-9242-A1DCABB7D37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3A46600-067F-419A-945B-AC3E6F880E0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6E00AB8-6B38-4BB3-986E-8964F22EE90F}"/>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80A7F68-EE50-45E1-8543-EA45DA9637A5}"/>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8" name="Footer Placeholder 7">
            <a:extLst>
              <a:ext uri="{FF2B5EF4-FFF2-40B4-BE49-F238E27FC236}">
                <a16:creationId xmlns:a16="http://schemas.microsoft.com/office/drawing/2014/main" id="{1D1BB691-3335-45B5-95C3-26E9260518D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0C0566F-DEFF-4A7E-94C7-628CF3382057}"/>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224589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524E5-0640-4182-B829-4308F933214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415C7D9-A267-433B-A6C8-3A8757C99F42}"/>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4" name="Footer Placeholder 3">
            <a:extLst>
              <a:ext uri="{FF2B5EF4-FFF2-40B4-BE49-F238E27FC236}">
                <a16:creationId xmlns:a16="http://schemas.microsoft.com/office/drawing/2014/main" id="{26CC93DC-8B39-42F6-AF2F-2A74E73E46B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C18B24A-A83B-4491-B79C-6C304E661BC3}"/>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1082747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7729A0-4CDB-4012-B0F7-274534857DBC}"/>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3" name="Footer Placeholder 2">
            <a:extLst>
              <a:ext uri="{FF2B5EF4-FFF2-40B4-BE49-F238E27FC236}">
                <a16:creationId xmlns:a16="http://schemas.microsoft.com/office/drawing/2014/main" id="{9D9F274B-EB35-4779-9C5F-571A0E59C74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7C6D848-7939-48D8-B57A-99C05300BA1E}"/>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3338531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5EB20-413C-47C0-BFAF-C2FAB805543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28C52F1-CA6F-46D1-A058-113CD111888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5812A4-889B-48D0-A983-184FA442DE3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B8570DE-909F-4846-85B4-6A5E15013D1D}"/>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6" name="Footer Placeholder 5">
            <a:extLst>
              <a:ext uri="{FF2B5EF4-FFF2-40B4-BE49-F238E27FC236}">
                <a16:creationId xmlns:a16="http://schemas.microsoft.com/office/drawing/2014/main" id="{4538BE86-4219-47F6-881B-ABBBCADF96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97E86C-06F4-4A4A-9B1A-0330DFDD6256}"/>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3428745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2C83B-6B6F-4CCB-A357-7B2D3F87588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BC12411-2635-44A3-A4C7-76B4C295A52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21DAAF04-09C0-4838-A723-2DF48806C1C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13B1DB0-464C-4F3B-961E-F0BF8530DE8F}"/>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6" name="Footer Placeholder 5">
            <a:extLst>
              <a:ext uri="{FF2B5EF4-FFF2-40B4-BE49-F238E27FC236}">
                <a16:creationId xmlns:a16="http://schemas.microsoft.com/office/drawing/2014/main" id="{63077DFE-EBCF-4877-8721-84866779B5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E8FEDF-728F-43A8-8854-517BC1A394C2}"/>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3138611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DFE67-F354-493A-A52D-867077C2C48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51BBD4-7577-4F42-AC5C-E4514EAC7A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EC9606-81DF-4D0A-9FB2-EDF2328C9DA6}"/>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5" name="Footer Placeholder 4">
            <a:extLst>
              <a:ext uri="{FF2B5EF4-FFF2-40B4-BE49-F238E27FC236}">
                <a16:creationId xmlns:a16="http://schemas.microsoft.com/office/drawing/2014/main" id="{D1D7FC51-29C4-435F-B676-E0347E64E4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4CE08A-498E-4C17-A044-A998D9C26408}"/>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1402039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D2D60E-3F66-4366-87B8-5FE1015B7D1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AF490F-7086-44D9-A3D8-FC1E52C4CEC2}"/>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540A53-D2CF-40BB-9F5C-21B4C0EF4467}"/>
              </a:ext>
            </a:extLst>
          </p:cNvPr>
          <p:cNvSpPr>
            <a:spLocks noGrp="1"/>
          </p:cNvSpPr>
          <p:nvPr>
            <p:ph type="dt" sz="half" idx="10"/>
          </p:nvPr>
        </p:nvSpPr>
        <p:spPr/>
        <p:txBody>
          <a:bodyPr/>
          <a:lstStyle/>
          <a:p>
            <a:fld id="{C012FE7D-1458-4B33-951B-7C8552C10439}" type="datetimeFigureOut">
              <a:rPr lang="en-GB" smtClean="0"/>
              <a:t>24/06/2021</a:t>
            </a:fld>
            <a:endParaRPr lang="en-GB"/>
          </a:p>
        </p:txBody>
      </p:sp>
      <p:sp>
        <p:nvSpPr>
          <p:cNvPr id="5" name="Footer Placeholder 4">
            <a:extLst>
              <a:ext uri="{FF2B5EF4-FFF2-40B4-BE49-F238E27FC236}">
                <a16:creationId xmlns:a16="http://schemas.microsoft.com/office/drawing/2014/main" id="{DF3F11BE-DC78-4E64-9070-224CA6FEA9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5390C4-3AC3-4F01-9C0A-EA3E2671897A}"/>
              </a:ext>
            </a:extLst>
          </p:cNvPr>
          <p:cNvSpPr>
            <a:spLocks noGrp="1"/>
          </p:cNvSpPr>
          <p:nvPr>
            <p:ph type="sldNum" sz="quarter" idx="12"/>
          </p:nvPr>
        </p:nvSpPr>
        <p:spPr/>
        <p:txBody>
          <a:bodyPr/>
          <a:lstStyle/>
          <a:p>
            <a:fld id="{1B98C7CE-4FB4-44E9-A986-73495B378626}" type="slidenum">
              <a:rPr lang="en-GB" smtClean="0"/>
              <a:t>‹#›</a:t>
            </a:fld>
            <a:endParaRPr lang="en-GB"/>
          </a:p>
        </p:txBody>
      </p:sp>
    </p:spTree>
    <p:extLst>
      <p:ext uri="{BB962C8B-B14F-4D97-AF65-F5344CB8AC3E}">
        <p14:creationId xmlns:p14="http://schemas.microsoft.com/office/powerpoint/2010/main" val="3696548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3B186A-AC39-4BAD-AD30-15404546091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1CEC55-5871-4C1D-B907-42FF328CE88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DCC4E5-A73F-4F04-83E2-68ABD040DB9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012FE7D-1458-4B33-951B-7C8552C10439}" type="datetimeFigureOut">
              <a:rPr lang="en-GB" smtClean="0"/>
              <a:t>24/06/2021</a:t>
            </a:fld>
            <a:endParaRPr lang="en-GB"/>
          </a:p>
        </p:txBody>
      </p:sp>
      <p:sp>
        <p:nvSpPr>
          <p:cNvPr id="5" name="Footer Placeholder 4">
            <a:extLst>
              <a:ext uri="{FF2B5EF4-FFF2-40B4-BE49-F238E27FC236}">
                <a16:creationId xmlns:a16="http://schemas.microsoft.com/office/drawing/2014/main" id="{49566290-8BED-4E2D-80EE-B23A6AC7F26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3B4E8CD-084B-42BF-9A4D-057EB430AE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B98C7CE-4FB4-44E9-A986-73495B378626}" type="slidenum">
              <a:rPr lang="en-GB" smtClean="0"/>
              <a:t>‹#›</a:t>
            </a:fld>
            <a:endParaRPr lang="en-GB"/>
          </a:p>
        </p:txBody>
      </p:sp>
    </p:spTree>
    <p:extLst>
      <p:ext uri="{BB962C8B-B14F-4D97-AF65-F5344CB8AC3E}">
        <p14:creationId xmlns:p14="http://schemas.microsoft.com/office/powerpoint/2010/main" val="339306016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K.Rawlinson@shu.ac.uk" TargetMode="External"/><Relationship Id="rId5" Type="http://schemas.openxmlformats.org/officeDocument/2006/relationships/hyperlink" Target="mailto:Susan.Campbell@shu.ac.uk"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microsoft.com/office/2014/relationships/chartEx" Target="../charts/chartEx1.xml"/><Relationship Id="rId7"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30.png"/><Relationship Id="rId5" Type="http://schemas.microsoft.com/office/2014/relationships/chartEx" Target="../charts/chartEx2.xml"/><Relationship Id="rId4" Type="http://schemas.openxmlformats.org/officeDocument/2006/relationships/image" Target="../media/image120.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p:cNvSpPr>
          <p:nvPr/>
        </p:nvSpPr>
        <p:spPr>
          <a:xfrm>
            <a:off x="467544" y="1662646"/>
            <a:ext cx="7480300" cy="1030831"/>
          </a:xfrm>
          <a:prstGeom prst="rect">
            <a:avLst/>
          </a:prstGeom>
          <a:noFill/>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sz="3200" b="1" dirty="0">
              <a:solidFill>
                <a:srgbClr val="990033"/>
              </a:solidFill>
              <a:latin typeface="Calibri" panose="020F0502020204030204" pitchFamily="34" charset="0"/>
            </a:endParaRPr>
          </a:p>
        </p:txBody>
      </p:sp>
      <p:sp>
        <p:nvSpPr>
          <p:cNvPr id="7" name="Text Placeholder 5"/>
          <p:cNvSpPr txBox="1">
            <a:spLocks/>
          </p:cNvSpPr>
          <p:nvPr/>
        </p:nvSpPr>
        <p:spPr>
          <a:xfrm>
            <a:off x="2174677" y="4991572"/>
            <a:ext cx="4794645" cy="461327"/>
          </a:xfrm>
          <a:prstGeom prst="rect">
            <a:avLst/>
          </a:prstGeom>
          <a:noFill/>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Font typeface="Arial" pitchFamily="34" charset="0"/>
              <a:buNone/>
              <a:defRPr/>
            </a:pPr>
            <a:r>
              <a:rPr lang="en-GB" sz="2600" dirty="0">
                <a:solidFill>
                  <a:srgbClr val="660033"/>
                </a:solidFill>
                <a:latin typeface="Calibri" panose="020F0502020204030204" pitchFamily="34" charset="0"/>
              </a:rPr>
              <a:t>Dr Susan Campbell, Elise Charlton &amp; Dr Kathy Rawlinson</a:t>
            </a:r>
          </a:p>
          <a:p>
            <a:pPr algn="ctr">
              <a:buFont typeface="Arial" pitchFamily="34" charset="0"/>
              <a:buNone/>
              <a:defRPr/>
            </a:pPr>
            <a:r>
              <a:rPr lang="en-GB" sz="2600" dirty="0">
                <a:solidFill>
                  <a:srgbClr val="660033"/>
                </a:solidFill>
                <a:latin typeface="Calibri" panose="020F0502020204030204" pitchFamily="34" charset="0"/>
              </a:rPr>
              <a:t>Sheffield Hallam University</a:t>
            </a:r>
          </a:p>
        </p:txBody>
      </p:sp>
      <p:sp>
        <p:nvSpPr>
          <p:cNvPr id="8" name="Rectangle 7"/>
          <p:cNvSpPr/>
          <p:nvPr/>
        </p:nvSpPr>
        <p:spPr>
          <a:xfrm>
            <a:off x="-180528" y="2178062"/>
            <a:ext cx="9324528" cy="1384995"/>
          </a:xfrm>
          <a:prstGeom prst="rect">
            <a:avLst/>
          </a:prstGeom>
        </p:spPr>
        <p:txBody>
          <a:bodyPr wrap="square">
            <a:spAutoFit/>
          </a:bodyPr>
          <a:lstStyle/>
          <a:p>
            <a:pPr algn="ctr"/>
            <a:r>
              <a:rPr lang="en-GB" sz="2800" b="1" dirty="0">
                <a:solidFill>
                  <a:srgbClr val="990033"/>
                </a:solidFill>
              </a:rPr>
              <a:t>Study skills for scientists - are students</a:t>
            </a:r>
          </a:p>
          <a:p>
            <a:pPr algn="ctr"/>
            <a:r>
              <a:rPr lang="en-GB" sz="2800" b="1" dirty="0">
                <a:solidFill>
                  <a:srgbClr val="990033"/>
                </a:solidFill>
              </a:rPr>
              <a:t>prepared for the transition to a science</a:t>
            </a:r>
          </a:p>
          <a:p>
            <a:pPr algn="ctr"/>
            <a:r>
              <a:rPr lang="en-GB" sz="2800" b="1" dirty="0">
                <a:solidFill>
                  <a:srgbClr val="990033"/>
                </a:solidFill>
              </a:rPr>
              <a:t>degree?</a:t>
            </a:r>
          </a:p>
        </p:txBody>
      </p:sp>
      <p:pic>
        <p:nvPicPr>
          <p:cNvPr id="9" name="Picture 8">
            <a:extLst>
              <a:ext uri="{FF2B5EF4-FFF2-40B4-BE49-F238E27FC236}">
                <a16:creationId xmlns:a16="http://schemas.microsoft.com/office/drawing/2014/main" id="{541D3CBB-0D75-4319-BDCC-8AF18FC95E0A}"/>
              </a:ext>
            </a:extLst>
          </p:cNvPr>
          <p:cNvPicPr>
            <a:picLocks noChangeAspect="1"/>
          </p:cNvPicPr>
          <p:nvPr/>
        </p:nvPicPr>
        <p:blipFill>
          <a:blip r:embed="rId3"/>
          <a:stretch>
            <a:fillRect/>
          </a:stretch>
        </p:blipFill>
        <p:spPr>
          <a:xfrm>
            <a:off x="179512" y="0"/>
            <a:ext cx="7556398" cy="1162050"/>
          </a:xfrm>
          <a:prstGeom prst="rect">
            <a:avLst/>
          </a:prstGeom>
        </p:spPr>
      </p:pic>
      <p:pic>
        <p:nvPicPr>
          <p:cNvPr id="10" name="Picture 2" descr="How we use cookies and similar technologies | Twitter Help">
            <a:extLst>
              <a:ext uri="{FF2B5EF4-FFF2-40B4-BE49-F238E27FC236}">
                <a16:creationId xmlns:a16="http://schemas.microsoft.com/office/drawing/2014/main" id="{623CDEFC-561F-40F9-8464-08CC78BE84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6210300"/>
            <a:ext cx="647700" cy="6477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6231F69-3755-4C8D-934C-B4ABCAF81785}"/>
              </a:ext>
            </a:extLst>
          </p:cNvPr>
          <p:cNvSpPr txBox="1"/>
          <p:nvPr/>
        </p:nvSpPr>
        <p:spPr>
          <a:xfrm>
            <a:off x="608541" y="6210300"/>
            <a:ext cx="8332143" cy="646331"/>
          </a:xfrm>
          <a:prstGeom prst="rect">
            <a:avLst/>
          </a:prstGeom>
          <a:noFill/>
        </p:spPr>
        <p:txBody>
          <a:bodyPr wrap="square" rtlCol="0">
            <a:spAutoFit/>
          </a:bodyPr>
          <a:lstStyle/>
          <a:p>
            <a:r>
              <a:rPr lang="en-GB" dirty="0"/>
              <a:t>@sg_Campbell                                                                                </a:t>
            </a:r>
            <a:r>
              <a:rPr lang="en-GB" dirty="0">
                <a:hlinkClick r:id="rId5"/>
              </a:rPr>
              <a:t>Susan.Campbell@shu.ac.uk</a:t>
            </a:r>
            <a:r>
              <a:rPr lang="en-GB" dirty="0"/>
              <a:t> </a:t>
            </a:r>
          </a:p>
          <a:p>
            <a:r>
              <a:rPr lang="en-GB" dirty="0"/>
              <a:t>@KathyRawlinson                                                                           </a:t>
            </a:r>
            <a:r>
              <a:rPr lang="en-GB" dirty="0">
                <a:hlinkClick r:id="rId6"/>
              </a:rPr>
              <a:t>K.Rawlinson@shu.ac.uk</a:t>
            </a:r>
            <a:r>
              <a:rPr lang="en-GB" dirty="0"/>
              <a:t>   </a:t>
            </a:r>
          </a:p>
        </p:txBody>
      </p:sp>
    </p:spTree>
    <p:extLst>
      <p:ext uri="{BB962C8B-B14F-4D97-AF65-F5344CB8AC3E}">
        <p14:creationId xmlns:p14="http://schemas.microsoft.com/office/powerpoint/2010/main" val="4161468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itle 1"/>
          <p:cNvSpPr txBox="1">
            <a:spLocks/>
          </p:cNvSpPr>
          <p:nvPr/>
        </p:nvSpPr>
        <p:spPr>
          <a:xfrm>
            <a:off x="539552" y="521925"/>
            <a:ext cx="8064896" cy="500410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GB" sz="1800" dirty="0"/>
              <a:t>Along with many pastoral challenges facing students during transition to University the development of academic and professional skills can be challenging. </a:t>
            </a:r>
          </a:p>
          <a:p>
            <a:pPr algn="just"/>
            <a:endParaRPr lang="en-GB" sz="1800" dirty="0"/>
          </a:p>
          <a:p>
            <a:pPr algn="just"/>
            <a:r>
              <a:rPr lang="en-GB" sz="1800" dirty="0"/>
              <a:t>Within Biosciences and Chemistry, we are faced with </a:t>
            </a:r>
            <a:r>
              <a:rPr lang="en-GB" sz="1800" b="1" dirty="0"/>
              <a:t>an increasingly diverse cohort </a:t>
            </a:r>
            <a:r>
              <a:rPr lang="en-GB" sz="1800" dirty="0"/>
              <a:t>of students and need to ensure that this transition to academic study is successful for all students. </a:t>
            </a:r>
          </a:p>
          <a:p>
            <a:pPr algn="just"/>
            <a:endParaRPr lang="en-GB" sz="1800" dirty="0"/>
          </a:p>
          <a:p>
            <a:pPr algn="just"/>
            <a:r>
              <a:rPr lang="en-GB" sz="1800" dirty="0"/>
              <a:t>Over the last decade the number of students coming to university with Access and BTEC qualifications, or combinations of different qualification types has risen.</a:t>
            </a:r>
          </a:p>
          <a:p>
            <a:pPr algn="just"/>
            <a:endParaRPr lang="en-GB" sz="1800" dirty="0"/>
          </a:p>
          <a:p>
            <a:pPr algn="just"/>
            <a:endParaRPr lang="en-GB" sz="1800" dirty="0"/>
          </a:p>
        </p:txBody>
      </p:sp>
      <p:pic>
        <p:nvPicPr>
          <p:cNvPr id="89" name="Picture 2" descr="\\Staffhome\staffhome1\3\hwbkn3\MyWork\12018468_10155981828130456_1775325996_o.jpg">
            <a:extLst>
              <a:ext uri="{FF2B5EF4-FFF2-40B4-BE49-F238E27FC236}">
                <a16:creationId xmlns:a16="http://schemas.microsoft.com/office/drawing/2014/main" id="{1329ACCD-4BE3-4223-9E61-D982FFD5CE9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33"/>
          <a:stretch/>
        </p:blipFill>
        <p:spPr bwMode="auto">
          <a:xfrm>
            <a:off x="251520" y="127720"/>
            <a:ext cx="3214256" cy="78841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51B6590-F44E-4F61-B03F-8A9D481B3573}"/>
              </a:ext>
            </a:extLst>
          </p:cNvPr>
          <p:cNvPicPr>
            <a:picLocks noChangeAspect="1"/>
          </p:cNvPicPr>
          <p:nvPr/>
        </p:nvPicPr>
        <p:blipFill>
          <a:blip r:embed="rId4"/>
          <a:stretch>
            <a:fillRect/>
          </a:stretch>
        </p:blipFill>
        <p:spPr>
          <a:xfrm>
            <a:off x="1979712" y="127720"/>
            <a:ext cx="7620660" cy="1274174"/>
          </a:xfrm>
          <a:prstGeom prst="rect">
            <a:avLst/>
          </a:prstGeom>
        </p:spPr>
      </p:pic>
      <p:pic>
        <p:nvPicPr>
          <p:cNvPr id="8" name="Google Shape;108;p1">
            <a:extLst>
              <a:ext uri="{FF2B5EF4-FFF2-40B4-BE49-F238E27FC236}">
                <a16:creationId xmlns:a16="http://schemas.microsoft.com/office/drawing/2014/main" id="{DC9C2A2F-8C2E-4334-A834-7EA6A001FDBB}"/>
              </a:ext>
            </a:extLst>
          </p:cNvPr>
          <p:cNvPicPr preferRelativeResize="0"/>
          <p:nvPr/>
        </p:nvPicPr>
        <p:blipFill>
          <a:blip r:embed="rId5">
            <a:alphaModFix/>
          </a:blip>
          <a:stretch>
            <a:fillRect/>
          </a:stretch>
        </p:blipFill>
        <p:spPr>
          <a:xfrm>
            <a:off x="4067943" y="4015694"/>
            <a:ext cx="4536505" cy="2509650"/>
          </a:xfrm>
          <a:prstGeom prst="rect">
            <a:avLst/>
          </a:prstGeom>
          <a:noFill/>
          <a:ln>
            <a:noFill/>
          </a:ln>
        </p:spPr>
      </p:pic>
      <p:sp>
        <p:nvSpPr>
          <p:cNvPr id="10" name="TextBox 9">
            <a:extLst>
              <a:ext uri="{FF2B5EF4-FFF2-40B4-BE49-F238E27FC236}">
                <a16:creationId xmlns:a16="http://schemas.microsoft.com/office/drawing/2014/main" id="{762CA73E-80AF-4C76-8F97-D18450B253BC}"/>
              </a:ext>
            </a:extLst>
          </p:cNvPr>
          <p:cNvSpPr txBox="1"/>
          <p:nvPr/>
        </p:nvSpPr>
        <p:spPr>
          <a:xfrm>
            <a:off x="539552" y="4618086"/>
            <a:ext cx="3301262" cy="1815882"/>
          </a:xfrm>
          <a:prstGeom prst="rect">
            <a:avLst/>
          </a:prstGeom>
          <a:noFill/>
        </p:spPr>
        <p:txBody>
          <a:bodyPr wrap="square">
            <a:spAutoFit/>
          </a:bodyPr>
          <a:lstStyle/>
          <a:p>
            <a:pPr marL="0" lvl="0" indent="0" algn="just" rtl="0">
              <a:spcBef>
                <a:spcPts val="0"/>
              </a:spcBef>
              <a:spcAft>
                <a:spcPts val="0"/>
              </a:spcAft>
              <a:buNone/>
            </a:pPr>
            <a:r>
              <a:rPr lang="en-GB" sz="1600" dirty="0">
                <a:solidFill>
                  <a:schemeClr val="dk1"/>
                </a:solidFill>
              </a:rPr>
              <a:t>Preliminary analysis of student attainment data collected over the two years has identified groups of students with certain entry profiles who are more at risk of either not engaging or failing to achieve at level 4 (</a:t>
            </a:r>
            <a:r>
              <a:rPr lang="en-GB" sz="1600" b="1" dirty="0">
                <a:solidFill>
                  <a:schemeClr val="dk1"/>
                </a:solidFill>
              </a:rPr>
              <a:t>Fig 1</a:t>
            </a:r>
            <a:r>
              <a:rPr lang="en-GB" sz="1600" dirty="0">
                <a:solidFill>
                  <a:schemeClr val="dk1"/>
                </a:solidFill>
              </a:rPr>
              <a:t>). </a:t>
            </a:r>
          </a:p>
        </p:txBody>
      </p:sp>
    </p:spTree>
    <p:extLst>
      <p:ext uri="{BB962C8B-B14F-4D97-AF65-F5344CB8AC3E}">
        <p14:creationId xmlns:p14="http://schemas.microsoft.com/office/powerpoint/2010/main" val="1605198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3278AC-4DBC-4756-AB3D-5879D8084FF0}"/>
              </a:ext>
            </a:extLst>
          </p:cNvPr>
          <p:cNvSpPr>
            <a:spLocks noGrp="1"/>
          </p:cNvSpPr>
          <p:nvPr>
            <p:ph idx="1"/>
          </p:nvPr>
        </p:nvSpPr>
        <p:spPr>
          <a:xfrm>
            <a:off x="530994" y="1556792"/>
            <a:ext cx="8073454" cy="4351338"/>
          </a:xfrm>
        </p:spPr>
        <p:txBody>
          <a:bodyPr>
            <a:normAutofit/>
          </a:bodyPr>
          <a:lstStyle/>
          <a:p>
            <a:pPr marL="0" lvl="0" indent="0" algn="just" rtl="0">
              <a:spcBef>
                <a:spcPts val="0"/>
              </a:spcBef>
              <a:spcAft>
                <a:spcPts val="0"/>
              </a:spcAft>
              <a:buNone/>
            </a:pPr>
            <a:endParaRPr lang="en-GB" sz="2400" dirty="0">
              <a:solidFill>
                <a:schemeClr val="dk1"/>
              </a:solidFill>
            </a:endParaRPr>
          </a:p>
          <a:p>
            <a:pPr algn="just">
              <a:spcBef>
                <a:spcPts val="0"/>
              </a:spcBef>
            </a:pPr>
            <a:r>
              <a:rPr lang="en-GB" b="1" dirty="0">
                <a:solidFill>
                  <a:schemeClr val="dk1"/>
                </a:solidFill>
              </a:rPr>
              <a:t>highlight the student voice</a:t>
            </a:r>
            <a:r>
              <a:rPr lang="en-GB" dirty="0">
                <a:solidFill>
                  <a:schemeClr val="dk1"/>
                </a:solidFill>
              </a:rPr>
              <a:t> by providing a qualitative report outlining the transition experience of students to degree level science study with different entry qualification profiles.   </a:t>
            </a:r>
            <a:endParaRPr lang="en-GB" dirty="0"/>
          </a:p>
          <a:p>
            <a:r>
              <a:rPr lang="en-GB" dirty="0"/>
              <a:t>provide an </a:t>
            </a:r>
            <a:r>
              <a:rPr lang="en-GB" b="1" dirty="0"/>
              <a:t>evidence base </a:t>
            </a:r>
            <a:r>
              <a:rPr lang="en-GB" dirty="0"/>
              <a:t>to develop our courses in further supporting transition to degree level science study</a:t>
            </a:r>
          </a:p>
        </p:txBody>
      </p:sp>
      <p:pic>
        <p:nvPicPr>
          <p:cNvPr id="5" name="Picture 2" descr="\\Staffhome\staffhome1\3\hwbkn3\MyWork\12018468_10155981828130456_1775325996_o.jpg">
            <a:extLst>
              <a:ext uri="{FF2B5EF4-FFF2-40B4-BE49-F238E27FC236}">
                <a16:creationId xmlns:a16="http://schemas.microsoft.com/office/drawing/2014/main" id="{CA7BDCEA-9CD8-472A-9D08-AE64E00498C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833"/>
          <a:stretch/>
        </p:blipFill>
        <p:spPr bwMode="auto">
          <a:xfrm>
            <a:off x="251520" y="127720"/>
            <a:ext cx="3214256" cy="78841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E38A8FD0-B8AC-44DD-96D3-003564C3D407}"/>
              </a:ext>
            </a:extLst>
          </p:cNvPr>
          <p:cNvSpPr>
            <a:spLocks noGrp="1"/>
          </p:cNvSpPr>
          <p:nvPr>
            <p:ph type="title"/>
          </p:nvPr>
        </p:nvSpPr>
        <p:spPr>
          <a:xfrm>
            <a:off x="1272480" y="-14980"/>
            <a:ext cx="7620000" cy="1143000"/>
          </a:xfrm>
        </p:spPr>
        <p:txBody>
          <a:bodyPr/>
          <a:lstStyle/>
          <a:p>
            <a:pPr algn="ctr"/>
            <a:r>
              <a:rPr lang="en-GB" b="1" dirty="0">
                <a:solidFill>
                  <a:srgbClr val="660033"/>
                </a:solidFill>
              </a:rPr>
              <a:t>Project aims</a:t>
            </a:r>
          </a:p>
        </p:txBody>
      </p:sp>
      <p:pic>
        <p:nvPicPr>
          <p:cNvPr id="7" name="Picture 6">
            <a:extLst>
              <a:ext uri="{FF2B5EF4-FFF2-40B4-BE49-F238E27FC236}">
                <a16:creationId xmlns:a16="http://schemas.microsoft.com/office/drawing/2014/main" id="{9FF44241-9DEE-4B25-A0D2-AC045E715587}"/>
              </a:ext>
            </a:extLst>
          </p:cNvPr>
          <p:cNvPicPr>
            <a:picLocks noChangeAspect="1"/>
          </p:cNvPicPr>
          <p:nvPr/>
        </p:nvPicPr>
        <p:blipFill>
          <a:blip r:embed="rId3"/>
          <a:stretch>
            <a:fillRect/>
          </a:stretch>
        </p:blipFill>
        <p:spPr>
          <a:xfrm>
            <a:off x="7524328" y="56458"/>
            <a:ext cx="1526056" cy="1526056"/>
          </a:xfrm>
          <a:prstGeom prst="rect">
            <a:avLst/>
          </a:prstGeom>
        </p:spPr>
      </p:pic>
      <p:pic>
        <p:nvPicPr>
          <p:cNvPr id="8" name="Picture 7">
            <a:extLst>
              <a:ext uri="{FF2B5EF4-FFF2-40B4-BE49-F238E27FC236}">
                <a16:creationId xmlns:a16="http://schemas.microsoft.com/office/drawing/2014/main" id="{78002B75-9374-4871-8584-018F34AC7079}"/>
              </a:ext>
            </a:extLst>
          </p:cNvPr>
          <p:cNvPicPr>
            <a:picLocks noChangeAspect="1"/>
          </p:cNvPicPr>
          <p:nvPr/>
        </p:nvPicPr>
        <p:blipFill>
          <a:blip r:embed="rId4"/>
          <a:stretch>
            <a:fillRect/>
          </a:stretch>
        </p:blipFill>
        <p:spPr>
          <a:xfrm>
            <a:off x="197353" y="4020493"/>
            <a:ext cx="2590800" cy="1762125"/>
          </a:xfrm>
          <a:prstGeom prst="rect">
            <a:avLst/>
          </a:prstGeom>
        </p:spPr>
      </p:pic>
      <p:pic>
        <p:nvPicPr>
          <p:cNvPr id="9" name="Picture 8">
            <a:extLst>
              <a:ext uri="{FF2B5EF4-FFF2-40B4-BE49-F238E27FC236}">
                <a16:creationId xmlns:a16="http://schemas.microsoft.com/office/drawing/2014/main" id="{5F564A03-76A3-4F3E-AB6C-AE4C3702EC11}"/>
              </a:ext>
            </a:extLst>
          </p:cNvPr>
          <p:cNvPicPr>
            <a:picLocks noChangeAspect="1"/>
          </p:cNvPicPr>
          <p:nvPr/>
        </p:nvPicPr>
        <p:blipFill>
          <a:blip r:embed="rId5"/>
          <a:stretch>
            <a:fillRect/>
          </a:stretch>
        </p:blipFill>
        <p:spPr>
          <a:xfrm>
            <a:off x="3183895" y="4889102"/>
            <a:ext cx="3162300" cy="1447800"/>
          </a:xfrm>
          <a:prstGeom prst="rect">
            <a:avLst/>
          </a:prstGeom>
        </p:spPr>
      </p:pic>
      <p:pic>
        <p:nvPicPr>
          <p:cNvPr id="10" name="Picture 9">
            <a:extLst>
              <a:ext uri="{FF2B5EF4-FFF2-40B4-BE49-F238E27FC236}">
                <a16:creationId xmlns:a16="http://schemas.microsoft.com/office/drawing/2014/main" id="{6499D3EC-098F-4E8D-A9BB-BFF57A6B6BC2}"/>
              </a:ext>
            </a:extLst>
          </p:cNvPr>
          <p:cNvPicPr>
            <a:picLocks noChangeAspect="1"/>
          </p:cNvPicPr>
          <p:nvPr/>
        </p:nvPicPr>
        <p:blipFill>
          <a:blip r:embed="rId6"/>
          <a:stretch>
            <a:fillRect/>
          </a:stretch>
        </p:blipFill>
        <p:spPr>
          <a:xfrm>
            <a:off x="5042364" y="3874542"/>
            <a:ext cx="3895725" cy="1171575"/>
          </a:xfrm>
          <a:prstGeom prst="rect">
            <a:avLst/>
          </a:prstGeom>
        </p:spPr>
      </p:pic>
    </p:spTree>
    <p:extLst>
      <p:ext uri="{BB962C8B-B14F-4D97-AF65-F5344CB8AC3E}">
        <p14:creationId xmlns:p14="http://schemas.microsoft.com/office/powerpoint/2010/main" val="2025777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2" descr="\\Staffhome\staffhome1\3\hwbkn3\MyWork\12018468_10155981828130456_1775325996_o.jpg">
            <a:extLst>
              <a:ext uri="{FF2B5EF4-FFF2-40B4-BE49-F238E27FC236}">
                <a16:creationId xmlns:a16="http://schemas.microsoft.com/office/drawing/2014/main" id="{1329ACCD-4BE3-4223-9E61-D982FFD5CE9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33"/>
          <a:stretch/>
        </p:blipFill>
        <p:spPr bwMode="auto">
          <a:xfrm>
            <a:off x="152399" y="194155"/>
            <a:ext cx="3214256" cy="78841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63E1000-8C03-4A7C-85F6-2E7DD6442EDD}"/>
              </a:ext>
            </a:extLst>
          </p:cNvPr>
          <p:cNvPicPr>
            <a:picLocks noChangeAspect="1"/>
          </p:cNvPicPr>
          <p:nvPr/>
        </p:nvPicPr>
        <p:blipFill>
          <a:blip r:embed="rId4"/>
          <a:stretch>
            <a:fillRect/>
          </a:stretch>
        </p:blipFill>
        <p:spPr>
          <a:xfrm>
            <a:off x="2267744" y="162435"/>
            <a:ext cx="7620660" cy="1034317"/>
          </a:xfrm>
          <a:prstGeom prst="rect">
            <a:avLst/>
          </a:prstGeom>
        </p:spPr>
      </p:pic>
      <p:sp>
        <p:nvSpPr>
          <p:cNvPr id="3" name="TextBox 2">
            <a:extLst>
              <a:ext uri="{FF2B5EF4-FFF2-40B4-BE49-F238E27FC236}">
                <a16:creationId xmlns:a16="http://schemas.microsoft.com/office/drawing/2014/main" id="{76E48AAA-0463-472C-ACDF-57BE6CF2FF24}"/>
              </a:ext>
            </a:extLst>
          </p:cNvPr>
          <p:cNvSpPr txBox="1"/>
          <p:nvPr/>
        </p:nvSpPr>
        <p:spPr>
          <a:xfrm>
            <a:off x="755576" y="1697208"/>
            <a:ext cx="7848872" cy="3108543"/>
          </a:xfrm>
          <a:prstGeom prst="rect">
            <a:avLst/>
          </a:prstGeom>
          <a:noFill/>
        </p:spPr>
        <p:txBody>
          <a:bodyPr wrap="square" rtlCol="0">
            <a:spAutoFit/>
          </a:bodyPr>
          <a:lstStyle/>
          <a:p>
            <a:pPr marL="285750" indent="-285750">
              <a:buFont typeface="Arial" panose="020B0604020202020204" pitchFamily="34" charset="0"/>
              <a:buChar char="•"/>
            </a:pPr>
            <a:r>
              <a:rPr lang="en-GB" sz="2800" dirty="0"/>
              <a:t>Do entry qualification profiles influence how prepared a student is for degree level science study?</a:t>
            </a:r>
          </a:p>
          <a:p>
            <a:endParaRPr lang="en-GB" sz="2800" dirty="0"/>
          </a:p>
          <a:p>
            <a:pPr marL="285750" indent="-285750">
              <a:buFont typeface="Arial" panose="020B0604020202020204" pitchFamily="34" charset="0"/>
              <a:buChar char="•"/>
            </a:pPr>
            <a:r>
              <a:rPr lang="en-GB" sz="2800" dirty="0"/>
              <a:t>Does the entry qualification profile impact on the early student experience with science courses?</a:t>
            </a:r>
          </a:p>
          <a:p>
            <a:endParaRPr lang="en-GB" sz="2800" dirty="0"/>
          </a:p>
        </p:txBody>
      </p:sp>
      <p:pic>
        <p:nvPicPr>
          <p:cNvPr id="5" name="Picture 4">
            <a:extLst>
              <a:ext uri="{FF2B5EF4-FFF2-40B4-BE49-F238E27FC236}">
                <a16:creationId xmlns:a16="http://schemas.microsoft.com/office/drawing/2014/main" id="{8C06748A-11A2-442C-9E7E-E3B9B3F13F88}"/>
              </a:ext>
            </a:extLst>
          </p:cNvPr>
          <p:cNvPicPr>
            <a:picLocks noChangeAspect="1"/>
          </p:cNvPicPr>
          <p:nvPr/>
        </p:nvPicPr>
        <p:blipFill>
          <a:blip r:embed="rId5"/>
          <a:stretch>
            <a:fillRect/>
          </a:stretch>
        </p:blipFill>
        <p:spPr>
          <a:xfrm>
            <a:off x="6444208" y="4828665"/>
            <a:ext cx="2457450" cy="1866900"/>
          </a:xfrm>
          <a:prstGeom prst="rect">
            <a:avLst/>
          </a:prstGeom>
        </p:spPr>
      </p:pic>
    </p:spTree>
    <p:extLst>
      <p:ext uri="{BB962C8B-B14F-4D97-AF65-F5344CB8AC3E}">
        <p14:creationId xmlns:p14="http://schemas.microsoft.com/office/powerpoint/2010/main" val="2497089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2" descr="\\Staffhome\staffhome1\3\hwbkn3\MyWork\12018468_10155981828130456_1775325996_o.jpg">
            <a:extLst>
              <a:ext uri="{FF2B5EF4-FFF2-40B4-BE49-F238E27FC236}">
                <a16:creationId xmlns:a16="http://schemas.microsoft.com/office/drawing/2014/main" id="{1329ACCD-4BE3-4223-9E61-D982FFD5CE9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33"/>
          <a:stretch/>
        </p:blipFill>
        <p:spPr bwMode="auto">
          <a:xfrm>
            <a:off x="179512" y="188640"/>
            <a:ext cx="3214256" cy="78841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A29113E-A051-45F4-B32D-4DD9C85D4DD2}"/>
              </a:ext>
            </a:extLst>
          </p:cNvPr>
          <p:cNvPicPr>
            <a:picLocks noChangeAspect="1"/>
          </p:cNvPicPr>
          <p:nvPr/>
        </p:nvPicPr>
        <p:blipFill>
          <a:blip r:embed="rId4"/>
          <a:stretch>
            <a:fillRect/>
          </a:stretch>
        </p:blipFill>
        <p:spPr>
          <a:xfrm>
            <a:off x="7036152" y="5141878"/>
            <a:ext cx="1944216" cy="1456285"/>
          </a:xfrm>
          <a:prstGeom prst="rect">
            <a:avLst/>
          </a:prstGeom>
        </p:spPr>
      </p:pic>
      <p:pic>
        <p:nvPicPr>
          <p:cNvPr id="7" name="Picture 6">
            <a:extLst>
              <a:ext uri="{FF2B5EF4-FFF2-40B4-BE49-F238E27FC236}">
                <a16:creationId xmlns:a16="http://schemas.microsoft.com/office/drawing/2014/main" id="{CCE819CD-569D-469B-BCE5-8F4121E2747F}"/>
              </a:ext>
            </a:extLst>
          </p:cNvPr>
          <p:cNvPicPr>
            <a:picLocks noChangeAspect="1"/>
          </p:cNvPicPr>
          <p:nvPr/>
        </p:nvPicPr>
        <p:blipFill>
          <a:blip r:embed="rId5"/>
          <a:stretch>
            <a:fillRect/>
          </a:stretch>
        </p:blipFill>
        <p:spPr>
          <a:xfrm>
            <a:off x="1939904" y="144071"/>
            <a:ext cx="7620660" cy="1274174"/>
          </a:xfrm>
          <a:prstGeom prst="rect">
            <a:avLst/>
          </a:prstGeom>
        </p:spPr>
      </p:pic>
      <p:grpSp>
        <p:nvGrpSpPr>
          <p:cNvPr id="8" name="Group 7">
            <a:extLst>
              <a:ext uri="{FF2B5EF4-FFF2-40B4-BE49-F238E27FC236}">
                <a16:creationId xmlns:a16="http://schemas.microsoft.com/office/drawing/2014/main" id="{8050DFE6-5E2E-4264-80E7-557E5D53C3BF}"/>
              </a:ext>
            </a:extLst>
          </p:cNvPr>
          <p:cNvGrpSpPr/>
          <p:nvPr/>
        </p:nvGrpSpPr>
        <p:grpSpPr>
          <a:xfrm>
            <a:off x="-324544" y="1412776"/>
            <a:ext cx="5692482" cy="5329648"/>
            <a:chOff x="1878700" y="1663097"/>
            <a:chExt cx="6764128" cy="6829524"/>
          </a:xfrm>
        </p:grpSpPr>
        <p:sp>
          <p:nvSpPr>
            <p:cNvPr id="26" name="Google Shape;114;p1">
              <a:extLst>
                <a:ext uri="{FF2B5EF4-FFF2-40B4-BE49-F238E27FC236}">
                  <a16:creationId xmlns:a16="http://schemas.microsoft.com/office/drawing/2014/main" id="{5AFC5165-FE9D-4529-9BF6-6A34C28C1F37}"/>
                </a:ext>
              </a:extLst>
            </p:cNvPr>
            <p:cNvSpPr/>
            <p:nvPr/>
          </p:nvSpPr>
          <p:spPr>
            <a:xfrm rot="-382">
              <a:off x="4282733" y="3782252"/>
              <a:ext cx="1959767" cy="2096334"/>
            </a:xfrm>
            <a:prstGeom prst="ellipse">
              <a:avLst/>
            </a:prstGeom>
            <a:solidFill>
              <a:srgbClr val="A1C3FA"/>
            </a:solidFill>
            <a:ln>
              <a:noFill/>
            </a:ln>
          </p:spPr>
          <p:txBody>
            <a:bodyPr spcFirstLastPara="1" wrap="square" lIns="302700" tIns="151300" rIns="302700" bIns="151300" anchor="ctr" anchorCtr="0">
              <a:noAutofit/>
            </a:bodyPr>
            <a:lstStyle/>
            <a:p>
              <a:pPr marL="0" lvl="0" indent="0" algn="l" rtl="0">
                <a:spcBef>
                  <a:spcPts val="0"/>
                </a:spcBef>
                <a:spcAft>
                  <a:spcPts val="0"/>
                </a:spcAft>
                <a:buNone/>
              </a:pPr>
              <a:r>
                <a:rPr lang="en-GB" dirty="0"/>
                <a:t>Study Skills</a:t>
              </a:r>
              <a:endParaRPr dirty="0"/>
            </a:p>
          </p:txBody>
        </p:sp>
        <p:grpSp>
          <p:nvGrpSpPr>
            <p:cNvPr id="27" name="Google Shape;115;p1">
              <a:extLst>
                <a:ext uri="{FF2B5EF4-FFF2-40B4-BE49-F238E27FC236}">
                  <a16:creationId xmlns:a16="http://schemas.microsoft.com/office/drawing/2014/main" id="{1F0AE1FC-021A-4625-B55F-E2633CCF6212}"/>
                </a:ext>
              </a:extLst>
            </p:cNvPr>
            <p:cNvGrpSpPr/>
            <p:nvPr/>
          </p:nvGrpSpPr>
          <p:grpSpPr>
            <a:xfrm>
              <a:off x="1878700" y="3121105"/>
              <a:ext cx="2765308" cy="2468135"/>
              <a:chOff x="2278971" y="1516226"/>
              <a:chExt cx="1867893" cy="1555582"/>
            </a:xfrm>
          </p:grpSpPr>
          <p:sp>
            <p:nvSpPr>
              <p:cNvPr id="28" name="Google Shape;116;p1">
                <a:extLst>
                  <a:ext uri="{FF2B5EF4-FFF2-40B4-BE49-F238E27FC236}">
                    <a16:creationId xmlns:a16="http://schemas.microsoft.com/office/drawing/2014/main" id="{228562E4-51A0-4055-8FD1-785F3F5B45C7}"/>
                  </a:ext>
                </a:extLst>
              </p:cNvPr>
              <p:cNvSpPr/>
              <p:nvPr/>
            </p:nvSpPr>
            <p:spPr>
              <a:xfrm rot="19518813">
                <a:off x="2278971" y="1516226"/>
                <a:ext cx="1601327" cy="1555582"/>
              </a:xfrm>
              <a:custGeom>
                <a:avLst/>
                <a:gdLst/>
                <a:ahLst/>
                <a:cxnLst/>
                <a:rect l="l" t="t" r="r" b="b"/>
                <a:pathLst>
                  <a:path w="246" h="240" extrusionOk="0">
                    <a:moveTo>
                      <a:pt x="246" y="29"/>
                    </a:moveTo>
                    <a:cubicBezTo>
                      <a:pt x="241" y="19"/>
                      <a:pt x="235" y="9"/>
                      <a:pt x="228" y="0"/>
                    </a:cubicBezTo>
                    <a:cubicBezTo>
                      <a:pt x="111" y="25"/>
                      <a:pt x="19" y="120"/>
                      <a:pt x="0" y="240"/>
                    </a:cubicBezTo>
                    <a:cubicBezTo>
                      <a:pt x="11" y="237"/>
                      <a:pt x="22" y="234"/>
                      <a:pt x="34" y="232"/>
                    </a:cubicBezTo>
                    <a:cubicBezTo>
                      <a:pt x="56" y="128"/>
                      <a:pt x="140" y="46"/>
                      <a:pt x="246" y="29"/>
                    </a:cubicBezTo>
                    <a:close/>
                  </a:path>
                </a:pathLst>
              </a:custGeom>
              <a:solidFill>
                <a:srgbClr val="A1C3FA"/>
              </a:solidFill>
              <a:ln w="9525"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29" name="Google Shape;117;p1">
                <a:extLst>
                  <a:ext uri="{FF2B5EF4-FFF2-40B4-BE49-F238E27FC236}">
                    <a16:creationId xmlns:a16="http://schemas.microsoft.com/office/drawing/2014/main" id="{06A3537C-A7B8-48AC-887D-17020A157D0C}"/>
                  </a:ext>
                </a:extLst>
              </p:cNvPr>
              <p:cNvSpPr/>
              <p:nvPr/>
            </p:nvSpPr>
            <p:spPr>
              <a:xfrm rot="-2081188">
                <a:off x="2605674" y="1601249"/>
                <a:ext cx="1541190" cy="1320966"/>
              </a:xfrm>
              <a:custGeom>
                <a:avLst/>
                <a:gdLst/>
                <a:ahLst/>
                <a:cxnLst/>
                <a:rect l="l" t="t" r="r" b="b"/>
                <a:pathLst>
                  <a:path w="248" h="213" extrusionOk="0">
                    <a:moveTo>
                      <a:pt x="142" y="213"/>
                    </a:moveTo>
                    <a:cubicBezTo>
                      <a:pt x="152" y="188"/>
                      <a:pt x="170" y="167"/>
                      <a:pt x="194" y="153"/>
                    </a:cubicBezTo>
                    <a:cubicBezTo>
                      <a:pt x="211" y="143"/>
                      <a:pt x="230" y="137"/>
                      <a:pt x="248" y="136"/>
                    </a:cubicBezTo>
                    <a:cubicBezTo>
                      <a:pt x="247" y="87"/>
                      <a:pt x="234" y="41"/>
                      <a:pt x="212" y="0"/>
                    </a:cubicBezTo>
                    <a:cubicBezTo>
                      <a:pt x="106" y="17"/>
                      <a:pt x="22" y="99"/>
                      <a:pt x="0" y="203"/>
                    </a:cubicBezTo>
                    <a:cubicBezTo>
                      <a:pt x="46" y="195"/>
                      <a:pt x="95" y="198"/>
                      <a:pt x="142" y="213"/>
                    </a:cubicBezTo>
                    <a:close/>
                  </a:path>
                </a:pathLst>
              </a:custGeom>
              <a:solidFill>
                <a:srgbClr val="0C58D3"/>
              </a:solidFill>
              <a:ln w="12700"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30" name="Google Shape;118;p1">
                <a:extLst>
                  <a:ext uri="{FF2B5EF4-FFF2-40B4-BE49-F238E27FC236}">
                    <a16:creationId xmlns:a16="http://schemas.microsoft.com/office/drawing/2014/main" id="{5072575F-85E3-43CA-BA46-E253ECC5F7AF}"/>
                  </a:ext>
                </a:extLst>
              </p:cNvPr>
              <p:cNvSpPr txBox="1"/>
              <p:nvPr/>
            </p:nvSpPr>
            <p:spPr>
              <a:xfrm rot="-4432199">
                <a:off x="2798390" y="1964894"/>
                <a:ext cx="1304451" cy="562537"/>
              </a:xfrm>
              <a:prstGeom prst="rect">
                <a:avLst/>
              </a:prstGeom>
              <a:noFill/>
              <a:ln>
                <a:noFill/>
              </a:ln>
            </p:spPr>
            <p:txBody>
              <a:bodyPr spcFirstLastPara="1" wrap="square" lIns="302700" tIns="302700" rIns="302700" bIns="302700" anchor="ctr" anchorCtr="0">
                <a:noAutofit/>
              </a:bodyPr>
              <a:lstStyle/>
              <a:p>
                <a:pPr marL="0" lvl="0" indent="0" algn="ctr" rtl="0">
                  <a:spcBef>
                    <a:spcPts val="0"/>
                  </a:spcBef>
                  <a:spcAft>
                    <a:spcPts val="0"/>
                  </a:spcAft>
                  <a:buNone/>
                </a:pPr>
                <a:r>
                  <a:rPr lang="en-GB" dirty="0">
                    <a:solidFill>
                      <a:srgbClr val="FFFFFF"/>
                    </a:solidFill>
                    <a:latin typeface="Roboto"/>
                    <a:ea typeface="Roboto"/>
                    <a:cs typeface="Roboto"/>
                    <a:sym typeface="Roboto"/>
                  </a:rPr>
                  <a:t>Lab skills</a:t>
                </a:r>
                <a:endParaRPr dirty="0">
                  <a:solidFill>
                    <a:srgbClr val="FFFFFF"/>
                  </a:solidFill>
                  <a:latin typeface="Roboto"/>
                  <a:ea typeface="Roboto"/>
                  <a:cs typeface="Roboto"/>
                  <a:sym typeface="Roboto"/>
                </a:endParaRPr>
              </a:p>
            </p:txBody>
          </p:sp>
        </p:grpSp>
        <p:grpSp>
          <p:nvGrpSpPr>
            <p:cNvPr id="31" name="Google Shape;119;p1">
              <a:extLst>
                <a:ext uri="{FF2B5EF4-FFF2-40B4-BE49-F238E27FC236}">
                  <a16:creationId xmlns:a16="http://schemas.microsoft.com/office/drawing/2014/main" id="{44CFE1D5-6882-416F-9EDA-6F3B9E7085F8}"/>
                </a:ext>
              </a:extLst>
            </p:cNvPr>
            <p:cNvGrpSpPr/>
            <p:nvPr/>
          </p:nvGrpSpPr>
          <p:grpSpPr>
            <a:xfrm>
              <a:off x="3315503" y="5106974"/>
              <a:ext cx="2288817" cy="3385647"/>
              <a:chOff x="3208809" y="2773799"/>
              <a:chExt cx="1546036" cy="2133859"/>
            </a:xfrm>
          </p:grpSpPr>
          <p:sp>
            <p:nvSpPr>
              <p:cNvPr id="32" name="Google Shape;120;p1">
                <a:extLst>
                  <a:ext uri="{FF2B5EF4-FFF2-40B4-BE49-F238E27FC236}">
                    <a16:creationId xmlns:a16="http://schemas.microsoft.com/office/drawing/2014/main" id="{7FFC41F1-65B9-4E8C-8BEF-39BC84FF66D2}"/>
                  </a:ext>
                </a:extLst>
              </p:cNvPr>
              <p:cNvSpPr/>
              <p:nvPr/>
            </p:nvSpPr>
            <p:spPr>
              <a:xfrm rot="-2081188">
                <a:off x="3325156" y="2966530"/>
                <a:ext cx="1061085" cy="1941128"/>
              </a:xfrm>
              <a:custGeom>
                <a:avLst/>
                <a:gdLst/>
                <a:ahLst/>
                <a:cxnLst/>
                <a:rect l="l" t="t" r="r" b="b"/>
                <a:pathLst>
                  <a:path w="163" h="300" extrusionOk="0">
                    <a:moveTo>
                      <a:pt x="32" y="39"/>
                    </a:moveTo>
                    <a:cubicBezTo>
                      <a:pt x="32" y="26"/>
                      <a:pt x="33" y="13"/>
                      <a:pt x="35" y="0"/>
                    </a:cubicBezTo>
                    <a:cubicBezTo>
                      <a:pt x="24" y="2"/>
                      <a:pt x="13" y="5"/>
                      <a:pt x="2" y="8"/>
                    </a:cubicBezTo>
                    <a:cubicBezTo>
                      <a:pt x="1" y="19"/>
                      <a:pt x="0" y="29"/>
                      <a:pt x="0" y="39"/>
                    </a:cubicBezTo>
                    <a:cubicBezTo>
                      <a:pt x="0" y="153"/>
                      <a:pt x="65" y="252"/>
                      <a:pt x="160" y="300"/>
                    </a:cubicBezTo>
                    <a:cubicBezTo>
                      <a:pt x="160" y="289"/>
                      <a:pt x="161" y="277"/>
                      <a:pt x="163" y="265"/>
                    </a:cubicBezTo>
                    <a:cubicBezTo>
                      <a:pt x="85" y="220"/>
                      <a:pt x="32" y="136"/>
                      <a:pt x="32" y="39"/>
                    </a:cubicBezTo>
                    <a:close/>
                  </a:path>
                </a:pathLst>
              </a:custGeom>
              <a:solidFill>
                <a:srgbClr val="A1C3FA"/>
              </a:solidFill>
              <a:ln w="9525"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33" name="Google Shape;121;p1">
                <a:extLst>
                  <a:ext uri="{FF2B5EF4-FFF2-40B4-BE49-F238E27FC236}">
                    <a16:creationId xmlns:a16="http://schemas.microsoft.com/office/drawing/2014/main" id="{CCE899C6-49F2-4E54-B16A-1ABF71892F66}"/>
                  </a:ext>
                </a:extLst>
              </p:cNvPr>
              <p:cNvSpPr/>
              <p:nvPr/>
            </p:nvSpPr>
            <p:spPr>
              <a:xfrm rot="-2081187">
                <a:off x="3456358" y="2773799"/>
                <a:ext cx="1138968" cy="1690435"/>
              </a:xfrm>
              <a:custGeom>
                <a:avLst/>
                <a:gdLst/>
                <a:ahLst/>
                <a:cxnLst/>
                <a:rect l="l" t="t" r="r" b="b"/>
                <a:pathLst>
                  <a:path w="183" h="273" extrusionOk="0">
                    <a:moveTo>
                      <a:pt x="156" y="108"/>
                    </a:moveTo>
                    <a:cubicBezTo>
                      <a:pt x="139" y="79"/>
                      <a:pt x="136" y="46"/>
                      <a:pt x="144" y="16"/>
                    </a:cubicBezTo>
                    <a:cubicBezTo>
                      <a:pt x="97" y="2"/>
                      <a:pt x="48" y="0"/>
                      <a:pt x="3" y="8"/>
                    </a:cubicBezTo>
                    <a:cubicBezTo>
                      <a:pt x="1" y="21"/>
                      <a:pt x="0" y="34"/>
                      <a:pt x="0" y="47"/>
                    </a:cubicBezTo>
                    <a:cubicBezTo>
                      <a:pt x="0" y="144"/>
                      <a:pt x="53" y="228"/>
                      <a:pt x="131" y="273"/>
                    </a:cubicBezTo>
                    <a:cubicBezTo>
                      <a:pt x="138" y="227"/>
                      <a:pt x="155" y="182"/>
                      <a:pt x="183" y="141"/>
                    </a:cubicBezTo>
                    <a:cubicBezTo>
                      <a:pt x="173" y="132"/>
                      <a:pt x="163" y="121"/>
                      <a:pt x="156" y="108"/>
                    </a:cubicBezTo>
                    <a:close/>
                  </a:path>
                </a:pathLst>
              </a:custGeom>
              <a:solidFill>
                <a:srgbClr val="0D5DDF"/>
              </a:solidFill>
              <a:ln w="12700"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34" name="Google Shape;122;p1">
                <a:extLst>
                  <a:ext uri="{FF2B5EF4-FFF2-40B4-BE49-F238E27FC236}">
                    <a16:creationId xmlns:a16="http://schemas.microsoft.com/office/drawing/2014/main" id="{442CF27E-90CC-4072-AF75-4A1F42431353}"/>
                  </a:ext>
                </a:extLst>
              </p:cNvPr>
              <p:cNvSpPr txBox="1"/>
              <p:nvPr/>
            </p:nvSpPr>
            <p:spPr>
              <a:xfrm rot="2156063">
                <a:off x="3208809" y="3301139"/>
                <a:ext cx="1546036" cy="562882"/>
              </a:xfrm>
              <a:prstGeom prst="rect">
                <a:avLst/>
              </a:prstGeom>
              <a:noFill/>
              <a:ln>
                <a:noFill/>
              </a:ln>
            </p:spPr>
            <p:txBody>
              <a:bodyPr spcFirstLastPara="1" wrap="square" lIns="302700" tIns="302700" rIns="302700" bIns="302700" anchor="ctr" anchorCtr="0">
                <a:noAutofit/>
              </a:bodyPr>
              <a:lstStyle/>
              <a:p>
                <a:pPr marL="0" lvl="0" indent="0" algn="ctr" rtl="0">
                  <a:spcBef>
                    <a:spcPts val="0"/>
                  </a:spcBef>
                  <a:spcAft>
                    <a:spcPts val="0"/>
                  </a:spcAft>
                  <a:buNone/>
                </a:pPr>
                <a:r>
                  <a:rPr lang="en-GB" dirty="0">
                    <a:solidFill>
                      <a:srgbClr val="FFFFFF"/>
                    </a:solidFill>
                    <a:latin typeface="Roboto"/>
                    <a:ea typeface="Roboto"/>
                    <a:cs typeface="Roboto"/>
                    <a:sym typeface="Roboto"/>
                  </a:rPr>
                  <a:t>Exam Preparation</a:t>
                </a:r>
                <a:endParaRPr dirty="0">
                  <a:solidFill>
                    <a:srgbClr val="FFFFFF"/>
                  </a:solidFill>
                  <a:latin typeface="Roboto"/>
                  <a:ea typeface="Roboto"/>
                  <a:cs typeface="Roboto"/>
                  <a:sym typeface="Roboto"/>
                </a:endParaRPr>
              </a:p>
            </p:txBody>
          </p:sp>
        </p:grpSp>
        <p:grpSp>
          <p:nvGrpSpPr>
            <p:cNvPr id="35" name="Google Shape;123;p1">
              <a:extLst>
                <a:ext uri="{FF2B5EF4-FFF2-40B4-BE49-F238E27FC236}">
                  <a16:creationId xmlns:a16="http://schemas.microsoft.com/office/drawing/2014/main" id="{95AE1CD1-7B4D-47F5-9E23-8A8B79B0E62C}"/>
                </a:ext>
              </a:extLst>
            </p:cNvPr>
            <p:cNvGrpSpPr/>
            <p:nvPr/>
          </p:nvGrpSpPr>
          <p:grpSpPr>
            <a:xfrm>
              <a:off x="5136563" y="5338948"/>
              <a:ext cx="3403132" cy="1787726"/>
              <a:chOff x="4469492" y="2889033"/>
              <a:chExt cx="2298727" cy="1126743"/>
            </a:xfrm>
          </p:grpSpPr>
          <p:sp>
            <p:nvSpPr>
              <p:cNvPr id="36" name="Google Shape;124;p1">
                <a:extLst>
                  <a:ext uri="{FF2B5EF4-FFF2-40B4-BE49-F238E27FC236}">
                    <a16:creationId xmlns:a16="http://schemas.microsoft.com/office/drawing/2014/main" id="{005575A6-FF4A-45F8-862E-C359949B4AE0}"/>
                  </a:ext>
                </a:extLst>
              </p:cNvPr>
              <p:cNvSpPr/>
              <p:nvPr/>
            </p:nvSpPr>
            <p:spPr>
              <a:xfrm rot="-2081187">
                <a:off x="4648818" y="3375680"/>
                <a:ext cx="2119401" cy="640096"/>
              </a:xfrm>
              <a:custGeom>
                <a:avLst/>
                <a:gdLst/>
                <a:ahLst/>
                <a:cxnLst/>
                <a:rect l="l" t="t" r="r" b="b"/>
                <a:pathLst>
                  <a:path w="326" h="99" extrusionOk="0">
                    <a:moveTo>
                      <a:pt x="119" y="67"/>
                    </a:moveTo>
                    <a:cubicBezTo>
                      <a:pt x="77" y="67"/>
                      <a:pt x="37" y="57"/>
                      <a:pt x="2" y="40"/>
                    </a:cubicBezTo>
                    <a:cubicBezTo>
                      <a:pt x="1" y="51"/>
                      <a:pt x="0" y="63"/>
                      <a:pt x="0" y="74"/>
                    </a:cubicBezTo>
                    <a:cubicBezTo>
                      <a:pt x="36" y="90"/>
                      <a:pt x="76" y="99"/>
                      <a:pt x="119" y="99"/>
                    </a:cubicBezTo>
                    <a:cubicBezTo>
                      <a:pt x="200" y="99"/>
                      <a:pt x="273" y="67"/>
                      <a:pt x="326" y="14"/>
                    </a:cubicBezTo>
                    <a:cubicBezTo>
                      <a:pt x="315" y="10"/>
                      <a:pt x="304" y="5"/>
                      <a:pt x="294" y="0"/>
                    </a:cubicBezTo>
                    <a:cubicBezTo>
                      <a:pt x="247" y="42"/>
                      <a:pt x="186" y="67"/>
                      <a:pt x="119" y="67"/>
                    </a:cubicBezTo>
                    <a:close/>
                  </a:path>
                </a:pathLst>
              </a:custGeom>
              <a:solidFill>
                <a:srgbClr val="A1C3FA"/>
              </a:solidFill>
              <a:ln w="9525"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37" name="Google Shape;125;p1">
                <a:extLst>
                  <a:ext uri="{FF2B5EF4-FFF2-40B4-BE49-F238E27FC236}">
                    <a16:creationId xmlns:a16="http://schemas.microsoft.com/office/drawing/2014/main" id="{006FAC53-1B69-423A-A031-170DD6E30891}"/>
                  </a:ext>
                </a:extLst>
              </p:cNvPr>
              <p:cNvSpPr/>
              <p:nvPr/>
            </p:nvSpPr>
            <p:spPr>
              <a:xfrm rot="19518813">
                <a:off x="4469492" y="2889033"/>
                <a:ext cx="1815979" cy="987157"/>
              </a:xfrm>
              <a:custGeom>
                <a:avLst/>
                <a:gdLst/>
                <a:ahLst/>
                <a:cxnLst/>
                <a:rect l="l" t="t" r="r" b="b"/>
                <a:pathLst>
                  <a:path w="292" h="159" extrusionOk="0">
                    <a:moveTo>
                      <a:pt x="182" y="1"/>
                    </a:moveTo>
                    <a:cubicBezTo>
                      <a:pt x="181" y="2"/>
                      <a:pt x="179" y="3"/>
                      <a:pt x="177" y="4"/>
                    </a:cubicBezTo>
                    <a:cubicBezTo>
                      <a:pt x="137" y="27"/>
                      <a:pt x="88" y="24"/>
                      <a:pt x="51" y="0"/>
                    </a:cubicBezTo>
                    <a:cubicBezTo>
                      <a:pt x="23" y="41"/>
                      <a:pt x="6" y="86"/>
                      <a:pt x="0" y="132"/>
                    </a:cubicBezTo>
                    <a:cubicBezTo>
                      <a:pt x="35" y="149"/>
                      <a:pt x="75" y="159"/>
                      <a:pt x="117" y="159"/>
                    </a:cubicBezTo>
                    <a:cubicBezTo>
                      <a:pt x="184" y="159"/>
                      <a:pt x="245" y="134"/>
                      <a:pt x="292" y="92"/>
                    </a:cubicBezTo>
                    <a:cubicBezTo>
                      <a:pt x="250" y="71"/>
                      <a:pt x="212" y="41"/>
                      <a:pt x="182" y="1"/>
                    </a:cubicBezTo>
                    <a:close/>
                  </a:path>
                </a:pathLst>
              </a:custGeom>
              <a:solidFill>
                <a:srgbClr val="0E65F0"/>
              </a:solidFill>
              <a:ln w="12700"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38" name="Google Shape;126;p1">
                <a:extLst>
                  <a:ext uri="{FF2B5EF4-FFF2-40B4-BE49-F238E27FC236}">
                    <a16:creationId xmlns:a16="http://schemas.microsoft.com/office/drawing/2014/main" id="{CA040E5E-9519-4175-A788-34BD7971B4BD}"/>
                  </a:ext>
                </a:extLst>
              </p:cNvPr>
              <p:cNvSpPr txBox="1"/>
              <p:nvPr/>
            </p:nvSpPr>
            <p:spPr>
              <a:xfrm rot="-2245873">
                <a:off x="4639442" y="3207930"/>
                <a:ext cx="1304523" cy="563064"/>
              </a:xfrm>
              <a:prstGeom prst="rect">
                <a:avLst/>
              </a:prstGeom>
              <a:noFill/>
              <a:ln>
                <a:noFill/>
              </a:ln>
            </p:spPr>
            <p:txBody>
              <a:bodyPr spcFirstLastPara="1" wrap="square" lIns="302700" tIns="302700" rIns="302700" bIns="302700" anchor="ctr" anchorCtr="0">
                <a:noAutofit/>
              </a:bodyPr>
              <a:lstStyle/>
              <a:p>
                <a:pPr marL="0" lvl="0" indent="0" algn="ctr" rtl="0">
                  <a:spcBef>
                    <a:spcPts val="0"/>
                  </a:spcBef>
                  <a:spcAft>
                    <a:spcPts val="0"/>
                  </a:spcAft>
                  <a:buNone/>
                </a:pPr>
                <a:r>
                  <a:rPr lang="en-GB" dirty="0">
                    <a:solidFill>
                      <a:srgbClr val="FFFFFF"/>
                    </a:solidFill>
                    <a:latin typeface="Roboto"/>
                    <a:ea typeface="Roboto"/>
                    <a:cs typeface="Roboto"/>
                    <a:sym typeface="Roboto"/>
                  </a:rPr>
                  <a:t>IT skills</a:t>
                </a:r>
                <a:endParaRPr dirty="0">
                  <a:solidFill>
                    <a:srgbClr val="FFFFFF"/>
                  </a:solidFill>
                  <a:latin typeface="Roboto"/>
                  <a:ea typeface="Roboto"/>
                  <a:cs typeface="Roboto"/>
                  <a:sym typeface="Roboto"/>
                </a:endParaRPr>
              </a:p>
            </p:txBody>
          </p:sp>
        </p:grpSp>
        <p:grpSp>
          <p:nvGrpSpPr>
            <p:cNvPr id="39" name="Google Shape;127;p1">
              <a:extLst>
                <a:ext uri="{FF2B5EF4-FFF2-40B4-BE49-F238E27FC236}">
                  <a16:creationId xmlns:a16="http://schemas.microsoft.com/office/drawing/2014/main" id="{6B340EF8-93E4-40FF-9FC5-334AAD0CD81E}"/>
                </a:ext>
              </a:extLst>
            </p:cNvPr>
            <p:cNvGrpSpPr/>
            <p:nvPr/>
          </p:nvGrpSpPr>
          <p:grpSpPr>
            <a:xfrm>
              <a:off x="3473954" y="1663097"/>
              <a:ext cx="3340171" cy="2505254"/>
              <a:chOff x="3407226" y="525393"/>
              <a:chExt cx="2256199" cy="1578977"/>
            </a:xfrm>
          </p:grpSpPr>
          <p:sp>
            <p:nvSpPr>
              <p:cNvPr id="40" name="Google Shape;128;p1">
                <a:extLst>
                  <a:ext uri="{FF2B5EF4-FFF2-40B4-BE49-F238E27FC236}">
                    <a16:creationId xmlns:a16="http://schemas.microsoft.com/office/drawing/2014/main" id="{C5C629BD-AAEC-4A5E-A1E1-CE9CB02DB8D7}"/>
                  </a:ext>
                </a:extLst>
              </p:cNvPr>
              <p:cNvSpPr/>
              <p:nvPr/>
            </p:nvSpPr>
            <p:spPr>
              <a:xfrm rot="-2081187">
                <a:off x="3407226" y="525393"/>
                <a:ext cx="1943480" cy="1113468"/>
              </a:xfrm>
              <a:custGeom>
                <a:avLst/>
                <a:gdLst/>
                <a:ahLst/>
                <a:cxnLst/>
                <a:rect l="l" t="t" r="r" b="b"/>
                <a:pathLst>
                  <a:path w="299" h="172" extrusionOk="0">
                    <a:moveTo>
                      <a:pt x="45" y="32"/>
                    </a:moveTo>
                    <a:cubicBezTo>
                      <a:pt x="146" y="32"/>
                      <a:pt x="233" y="89"/>
                      <a:pt x="276" y="172"/>
                    </a:cubicBezTo>
                    <a:cubicBezTo>
                      <a:pt x="284" y="164"/>
                      <a:pt x="292" y="155"/>
                      <a:pt x="299" y="146"/>
                    </a:cubicBezTo>
                    <a:cubicBezTo>
                      <a:pt x="248" y="59"/>
                      <a:pt x="153" y="0"/>
                      <a:pt x="45" y="0"/>
                    </a:cubicBezTo>
                    <a:cubicBezTo>
                      <a:pt x="30" y="0"/>
                      <a:pt x="14" y="1"/>
                      <a:pt x="0" y="3"/>
                    </a:cubicBezTo>
                    <a:cubicBezTo>
                      <a:pt x="6" y="13"/>
                      <a:pt x="12" y="23"/>
                      <a:pt x="18" y="33"/>
                    </a:cubicBezTo>
                    <a:cubicBezTo>
                      <a:pt x="27" y="32"/>
                      <a:pt x="36" y="32"/>
                      <a:pt x="45" y="32"/>
                    </a:cubicBezTo>
                    <a:close/>
                  </a:path>
                </a:pathLst>
              </a:custGeom>
              <a:solidFill>
                <a:srgbClr val="A1C3FA"/>
              </a:solidFill>
              <a:ln w="9525"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41" name="Google Shape;129;p1">
                <a:extLst>
                  <a:ext uri="{FF2B5EF4-FFF2-40B4-BE49-F238E27FC236}">
                    <a16:creationId xmlns:a16="http://schemas.microsoft.com/office/drawing/2014/main" id="{36A4F2E2-A566-45DC-B192-521C097071F0}"/>
                  </a:ext>
                </a:extLst>
              </p:cNvPr>
              <p:cNvSpPr/>
              <p:nvPr/>
            </p:nvSpPr>
            <p:spPr>
              <a:xfrm rot="-2081187">
                <a:off x="3761328" y="760580"/>
                <a:ext cx="1606237" cy="1343790"/>
              </a:xfrm>
              <a:custGeom>
                <a:avLst/>
                <a:gdLst/>
                <a:ahLst/>
                <a:cxnLst/>
                <a:rect l="l" t="t" r="r" b="b"/>
                <a:pathLst>
                  <a:path w="258" h="217" extrusionOk="0">
                    <a:moveTo>
                      <a:pt x="132" y="200"/>
                    </a:moveTo>
                    <a:cubicBezTo>
                      <a:pt x="135" y="205"/>
                      <a:pt x="138" y="211"/>
                      <a:pt x="140" y="217"/>
                    </a:cubicBezTo>
                    <a:cubicBezTo>
                      <a:pt x="186" y="200"/>
                      <a:pt x="227" y="174"/>
                      <a:pt x="258" y="140"/>
                    </a:cubicBezTo>
                    <a:cubicBezTo>
                      <a:pt x="215" y="57"/>
                      <a:pt x="128" y="0"/>
                      <a:pt x="27" y="0"/>
                    </a:cubicBezTo>
                    <a:cubicBezTo>
                      <a:pt x="18" y="0"/>
                      <a:pt x="9" y="0"/>
                      <a:pt x="0" y="1"/>
                    </a:cubicBezTo>
                    <a:cubicBezTo>
                      <a:pt x="21" y="43"/>
                      <a:pt x="34" y="90"/>
                      <a:pt x="34" y="140"/>
                    </a:cubicBezTo>
                    <a:cubicBezTo>
                      <a:pt x="74" y="142"/>
                      <a:pt x="111" y="163"/>
                      <a:pt x="132" y="200"/>
                    </a:cubicBezTo>
                    <a:close/>
                  </a:path>
                </a:pathLst>
              </a:custGeom>
              <a:solidFill>
                <a:srgbClr val="0944A1"/>
              </a:solidFill>
              <a:ln w="12700"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42" name="Google Shape;130;p1">
                <a:extLst>
                  <a:ext uri="{FF2B5EF4-FFF2-40B4-BE49-F238E27FC236}">
                    <a16:creationId xmlns:a16="http://schemas.microsoft.com/office/drawing/2014/main" id="{98F00AA8-11F8-4F0F-9C95-FF969A6A34BC}"/>
                  </a:ext>
                </a:extLst>
              </p:cNvPr>
              <p:cNvSpPr txBox="1"/>
              <p:nvPr/>
            </p:nvSpPr>
            <p:spPr>
              <a:xfrm>
                <a:off x="3501317" y="1122078"/>
                <a:ext cx="2162108" cy="563100"/>
              </a:xfrm>
              <a:prstGeom prst="rect">
                <a:avLst/>
              </a:prstGeom>
              <a:noFill/>
              <a:ln>
                <a:noFill/>
              </a:ln>
            </p:spPr>
            <p:txBody>
              <a:bodyPr spcFirstLastPara="1" wrap="square" lIns="302700" tIns="302700" rIns="302700" bIns="302700" anchor="ctr" anchorCtr="0">
                <a:noAutofit/>
              </a:bodyPr>
              <a:lstStyle/>
              <a:p>
                <a:pPr marL="0" lvl="0" indent="0" algn="ctr" rtl="0">
                  <a:spcBef>
                    <a:spcPts val="0"/>
                  </a:spcBef>
                  <a:spcAft>
                    <a:spcPts val="0"/>
                  </a:spcAft>
                  <a:buNone/>
                </a:pPr>
                <a:r>
                  <a:rPr lang="en-GB" dirty="0">
                    <a:solidFill>
                      <a:srgbClr val="FFFFFF"/>
                    </a:solidFill>
                    <a:latin typeface="Roboto"/>
                    <a:ea typeface="Roboto"/>
                    <a:cs typeface="Roboto"/>
                    <a:sym typeface="Roboto"/>
                  </a:rPr>
                  <a:t>Communication skills</a:t>
                </a:r>
                <a:endParaRPr dirty="0">
                  <a:solidFill>
                    <a:srgbClr val="FFFFFF"/>
                  </a:solidFill>
                  <a:latin typeface="Roboto"/>
                  <a:ea typeface="Roboto"/>
                  <a:cs typeface="Roboto"/>
                  <a:sym typeface="Roboto"/>
                </a:endParaRPr>
              </a:p>
            </p:txBody>
          </p:sp>
        </p:grpSp>
        <p:grpSp>
          <p:nvGrpSpPr>
            <p:cNvPr id="43" name="Google Shape;131;p1">
              <a:extLst>
                <a:ext uri="{FF2B5EF4-FFF2-40B4-BE49-F238E27FC236}">
                  <a16:creationId xmlns:a16="http://schemas.microsoft.com/office/drawing/2014/main" id="{EF211F0B-8517-49CE-86D1-7AB58A2A696F}"/>
                </a:ext>
              </a:extLst>
            </p:cNvPr>
            <p:cNvGrpSpPr/>
            <p:nvPr/>
          </p:nvGrpSpPr>
          <p:grpSpPr>
            <a:xfrm>
              <a:off x="5284088" y="2094799"/>
              <a:ext cx="3358740" cy="3877726"/>
              <a:chOff x="4593307" y="804376"/>
              <a:chExt cx="2268741" cy="2444000"/>
            </a:xfrm>
          </p:grpSpPr>
          <p:sp>
            <p:nvSpPr>
              <p:cNvPr id="44" name="Google Shape;132;p1">
                <a:extLst>
                  <a:ext uri="{FF2B5EF4-FFF2-40B4-BE49-F238E27FC236}">
                    <a16:creationId xmlns:a16="http://schemas.microsoft.com/office/drawing/2014/main" id="{10B567D5-7E21-456C-9DA8-45E696C80A8E}"/>
                  </a:ext>
                </a:extLst>
              </p:cNvPr>
              <p:cNvSpPr/>
              <p:nvPr/>
            </p:nvSpPr>
            <p:spPr>
              <a:xfrm rot="-2081188">
                <a:off x="5623193" y="814800"/>
                <a:ext cx="698156" cy="2118270"/>
              </a:xfrm>
              <a:custGeom>
                <a:avLst/>
                <a:gdLst/>
                <a:ahLst/>
                <a:cxnLst/>
                <a:rect l="l" t="t" r="r" b="b"/>
                <a:pathLst>
                  <a:path w="107" h="328" extrusionOk="0">
                    <a:moveTo>
                      <a:pt x="52" y="26"/>
                    </a:moveTo>
                    <a:cubicBezTo>
                      <a:pt x="67" y="59"/>
                      <a:pt x="75" y="95"/>
                      <a:pt x="75" y="132"/>
                    </a:cubicBezTo>
                    <a:cubicBezTo>
                      <a:pt x="75" y="204"/>
                      <a:pt x="46" y="268"/>
                      <a:pt x="0" y="315"/>
                    </a:cubicBezTo>
                    <a:cubicBezTo>
                      <a:pt x="10" y="320"/>
                      <a:pt x="21" y="325"/>
                      <a:pt x="32" y="328"/>
                    </a:cubicBezTo>
                    <a:cubicBezTo>
                      <a:pt x="78" y="276"/>
                      <a:pt x="107" y="208"/>
                      <a:pt x="107" y="132"/>
                    </a:cubicBezTo>
                    <a:cubicBezTo>
                      <a:pt x="107" y="85"/>
                      <a:pt x="95" y="40"/>
                      <a:pt x="75" y="0"/>
                    </a:cubicBezTo>
                    <a:cubicBezTo>
                      <a:pt x="68" y="9"/>
                      <a:pt x="60" y="18"/>
                      <a:pt x="52" y="26"/>
                    </a:cubicBezTo>
                    <a:close/>
                  </a:path>
                </a:pathLst>
              </a:custGeom>
              <a:solidFill>
                <a:srgbClr val="A1C3FA"/>
              </a:solidFill>
              <a:ln w="9525"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45" name="Google Shape;133;p1">
                <a:extLst>
                  <a:ext uri="{FF2B5EF4-FFF2-40B4-BE49-F238E27FC236}">
                    <a16:creationId xmlns:a16="http://schemas.microsoft.com/office/drawing/2014/main" id="{6FEE682F-36BD-4ADE-B8D6-E7243DDAAC89}"/>
                  </a:ext>
                </a:extLst>
              </p:cNvPr>
              <p:cNvSpPr/>
              <p:nvPr/>
            </p:nvSpPr>
            <p:spPr>
              <a:xfrm rot="-2081187">
                <a:off x="5001092" y="1289142"/>
                <a:ext cx="1148261" cy="1791718"/>
              </a:xfrm>
              <a:custGeom>
                <a:avLst/>
                <a:gdLst/>
                <a:ahLst/>
                <a:cxnLst/>
                <a:rect l="l" t="t" r="r" b="b"/>
                <a:pathLst>
                  <a:path w="184" h="289" extrusionOk="0">
                    <a:moveTo>
                      <a:pt x="161" y="0"/>
                    </a:moveTo>
                    <a:cubicBezTo>
                      <a:pt x="128" y="34"/>
                      <a:pt x="87" y="60"/>
                      <a:pt x="40" y="76"/>
                    </a:cubicBezTo>
                    <a:cubicBezTo>
                      <a:pt x="52" y="121"/>
                      <a:pt x="36" y="170"/>
                      <a:pt x="0" y="200"/>
                    </a:cubicBezTo>
                    <a:cubicBezTo>
                      <a:pt x="29" y="240"/>
                      <a:pt x="67" y="270"/>
                      <a:pt x="109" y="289"/>
                    </a:cubicBezTo>
                    <a:cubicBezTo>
                      <a:pt x="155" y="242"/>
                      <a:pt x="184" y="178"/>
                      <a:pt x="184" y="106"/>
                    </a:cubicBezTo>
                    <a:cubicBezTo>
                      <a:pt x="184" y="69"/>
                      <a:pt x="176" y="33"/>
                      <a:pt x="161" y="0"/>
                    </a:cubicBezTo>
                    <a:close/>
                  </a:path>
                </a:pathLst>
              </a:custGeom>
              <a:solidFill>
                <a:srgbClr val="307BF3"/>
              </a:solidFill>
              <a:ln w="12700" cap="flat" cmpd="sng">
                <a:solidFill>
                  <a:srgbClr val="FFFFFF"/>
                </a:solidFill>
                <a:prstDash val="solid"/>
                <a:miter lim="8000"/>
                <a:headEnd type="none" w="sm" len="sm"/>
                <a:tailEnd type="none" w="sm" len="sm"/>
              </a:ln>
            </p:spPr>
            <p:txBody>
              <a:bodyPr spcFirstLastPara="1" wrap="square" lIns="302700" tIns="151300" rIns="302700" bIns="151300" anchor="t" anchorCtr="0">
                <a:noAutofit/>
              </a:bodyPr>
              <a:lstStyle/>
              <a:p>
                <a:pPr marL="0" lvl="0" indent="0" algn="l" rtl="0">
                  <a:spcBef>
                    <a:spcPts val="0"/>
                  </a:spcBef>
                  <a:spcAft>
                    <a:spcPts val="0"/>
                  </a:spcAft>
                  <a:buNone/>
                </a:pPr>
                <a:endParaRPr sz="1050"/>
              </a:p>
            </p:txBody>
          </p:sp>
          <p:sp>
            <p:nvSpPr>
              <p:cNvPr id="46" name="Google Shape;134;p1">
                <a:extLst>
                  <a:ext uri="{FF2B5EF4-FFF2-40B4-BE49-F238E27FC236}">
                    <a16:creationId xmlns:a16="http://schemas.microsoft.com/office/drawing/2014/main" id="{48A4D549-7878-4F7A-BB5B-1FA3897C627B}"/>
                  </a:ext>
                </a:extLst>
              </p:cNvPr>
              <p:cNvSpPr txBox="1"/>
              <p:nvPr/>
            </p:nvSpPr>
            <p:spPr>
              <a:xfrm rot="4352156">
                <a:off x="5032997" y="1939707"/>
                <a:ext cx="1304532" cy="562935"/>
              </a:xfrm>
              <a:prstGeom prst="rect">
                <a:avLst/>
              </a:prstGeom>
              <a:noFill/>
              <a:ln>
                <a:noFill/>
              </a:ln>
            </p:spPr>
            <p:txBody>
              <a:bodyPr spcFirstLastPara="1" wrap="square" lIns="302700" tIns="302700" rIns="302700" bIns="302700" anchor="ctr" anchorCtr="0">
                <a:noAutofit/>
              </a:bodyPr>
              <a:lstStyle/>
              <a:p>
                <a:pPr marL="0" lvl="0" indent="0" algn="ctr" rtl="0">
                  <a:spcBef>
                    <a:spcPts val="0"/>
                  </a:spcBef>
                  <a:spcAft>
                    <a:spcPts val="0"/>
                  </a:spcAft>
                  <a:buNone/>
                </a:pPr>
                <a:r>
                  <a:rPr lang="en-GB">
                    <a:solidFill>
                      <a:srgbClr val="FFFFFF"/>
                    </a:solidFill>
                    <a:latin typeface="Roboto"/>
                    <a:ea typeface="Roboto"/>
                    <a:cs typeface="Roboto"/>
                    <a:sym typeface="Roboto"/>
                  </a:rPr>
                  <a:t>Your learning</a:t>
                </a:r>
                <a:endParaRPr>
                  <a:solidFill>
                    <a:srgbClr val="FFFFFF"/>
                  </a:solidFill>
                  <a:latin typeface="Roboto"/>
                  <a:ea typeface="Roboto"/>
                  <a:cs typeface="Roboto"/>
                  <a:sym typeface="Roboto"/>
                </a:endParaRPr>
              </a:p>
            </p:txBody>
          </p:sp>
        </p:grpSp>
      </p:grpSp>
      <p:sp>
        <p:nvSpPr>
          <p:cNvPr id="12" name="TextBox 11">
            <a:extLst>
              <a:ext uri="{FF2B5EF4-FFF2-40B4-BE49-F238E27FC236}">
                <a16:creationId xmlns:a16="http://schemas.microsoft.com/office/drawing/2014/main" id="{06F6A166-2E70-4778-9BC3-AFB046C4DEE4}"/>
              </a:ext>
            </a:extLst>
          </p:cNvPr>
          <p:cNvSpPr txBox="1"/>
          <p:nvPr/>
        </p:nvSpPr>
        <p:spPr>
          <a:xfrm>
            <a:off x="5102280" y="1432066"/>
            <a:ext cx="4023268" cy="3785652"/>
          </a:xfrm>
          <a:prstGeom prst="rect">
            <a:avLst/>
          </a:prstGeom>
          <a:noFill/>
        </p:spPr>
        <p:txBody>
          <a:bodyPr wrap="square" rtlCol="0">
            <a:spAutoFit/>
          </a:bodyPr>
          <a:lstStyle/>
          <a:p>
            <a:endParaRPr lang="en-GB" sz="2000" dirty="0"/>
          </a:p>
          <a:p>
            <a:pPr marL="285750" indent="-285750">
              <a:buFont typeface="Arial" panose="020B0604020202020204" pitchFamily="34" charset="0"/>
              <a:buChar char="•"/>
            </a:pPr>
            <a:r>
              <a:rPr lang="en-GB" sz="2000" dirty="0"/>
              <a:t>Invited all level 4 students to complete a </a:t>
            </a:r>
            <a:r>
              <a:rPr lang="en-GB" sz="2000" b="1" dirty="0"/>
              <a:t>study skills questionnaire </a:t>
            </a:r>
            <a:r>
              <a:rPr lang="en-GB" sz="2000" dirty="0"/>
              <a:t>(n=94)</a:t>
            </a:r>
            <a:endParaRPr lang="en-GB" sz="2000" b="1" dirty="0"/>
          </a:p>
          <a:p>
            <a:endParaRPr lang="en-GB" sz="2000" dirty="0"/>
          </a:p>
          <a:p>
            <a:pPr marL="285750" indent="-285750">
              <a:buFont typeface="Arial" panose="020B0604020202020204" pitchFamily="34" charset="0"/>
              <a:buChar char="•"/>
            </a:pPr>
            <a:r>
              <a:rPr lang="en-GB" sz="2000" dirty="0"/>
              <a:t>Students were asked about these skills with respect to:</a:t>
            </a:r>
          </a:p>
          <a:p>
            <a:pPr marL="742950" lvl="1" indent="-285750">
              <a:buFont typeface="Arial" panose="020B0604020202020204" pitchFamily="34" charset="0"/>
              <a:buChar char="•"/>
            </a:pPr>
            <a:r>
              <a:rPr lang="en-GB" sz="2000" dirty="0"/>
              <a:t>Previous experience </a:t>
            </a:r>
          </a:p>
          <a:p>
            <a:endParaRPr lang="en-GB" sz="2000" dirty="0"/>
          </a:p>
          <a:p>
            <a:pPr marL="742950" lvl="1" indent="-285750">
              <a:buFont typeface="Arial" panose="020B0604020202020204" pitchFamily="34" charset="0"/>
              <a:buChar char="•"/>
            </a:pPr>
            <a:r>
              <a:rPr lang="en-GB" sz="2000" dirty="0"/>
              <a:t>Perceived importance</a:t>
            </a:r>
          </a:p>
          <a:p>
            <a:endParaRPr lang="en-GB" sz="2000" dirty="0"/>
          </a:p>
          <a:p>
            <a:pPr marL="742950" lvl="1" indent="-285750">
              <a:buFont typeface="Arial" panose="020B0604020202020204" pitchFamily="34" charset="0"/>
              <a:buChar char="•"/>
            </a:pPr>
            <a:r>
              <a:rPr lang="en-GB" sz="2000" dirty="0"/>
              <a:t>Perceived confidence</a:t>
            </a:r>
          </a:p>
        </p:txBody>
      </p:sp>
    </p:spTree>
    <p:extLst>
      <p:ext uri="{BB962C8B-B14F-4D97-AF65-F5344CB8AC3E}">
        <p14:creationId xmlns:p14="http://schemas.microsoft.com/office/powerpoint/2010/main" val="679687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8C4E2-843A-4570-B707-EF60C4D080EA}"/>
              </a:ext>
            </a:extLst>
          </p:cNvPr>
          <p:cNvSpPr>
            <a:spLocks noGrp="1"/>
          </p:cNvSpPr>
          <p:nvPr>
            <p:ph type="title"/>
          </p:nvPr>
        </p:nvSpPr>
        <p:spPr>
          <a:xfrm>
            <a:off x="3300794" y="250299"/>
            <a:ext cx="5779494" cy="994172"/>
          </a:xfrm>
        </p:spPr>
        <p:txBody>
          <a:bodyPr>
            <a:normAutofit/>
          </a:bodyPr>
          <a:lstStyle/>
          <a:p>
            <a:pPr algn="ctr"/>
            <a:r>
              <a:rPr lang="en-GB" sz="2400" dirty="0"/>
              <a:t>Confidence levels in skill areas varies with different entry qualifications</a:t>
            </a:r>
          </a:p>
        </p:txBody>
      </p:sp>
      <p:sp>
        <p:nvSpPr>
          <p:cNvPr id="3" name="Text Placeholder 2">
            <a:extLst>
              <a:ext uri="{FF2B5EF4-FFF2-40B4-BE49-F238E27FC236}">
                <a16:creationId xmlns:a16="http://schemas.microsoft.com/office/drawing/2014/main" id="{8573F732-247B-4F30-884F-BA86C440420F}"/>
              </a:ext>
            </a:extLst>
          </p:cNvPr>
          <p:cNvSpPr>
            <a:spLocks noGrp="1"/>
          </p:cNvSpPr>
          <p:nvPr>
            <p:ph type="body" idx="1"/>
          </p:nvPr>
        </p:nvSpPr>
        <p:spPr>
          <a:xfrm>
            <a:off x="871267" y="5119458"/>
            <a:ext cx="7658806" cy="1349104"/>
          </a:xfrm>
        </p:spPr>
        <p:txBody>
          <a:bodyPr>
            <a:noAutofit/>
          </a:bodyPr>
          <a:lstStyle/>
          <a:p>
            <a:pPr marL="285750" indent="-285750">
              <a:buFont typeface="Arial" panose="020B0604020202020204" pitchFamily="34" charset="0"/>
              <a:buChar char="•"/>
            </a:pPr>
            <a:r>
              <a:rPr lang="en-GB" sz="1350" b="0" dirty="0"/>
              <a:t>Students with</a:t>
            </a:r>
            <a:r>
              <a:rPr lang="en-GB" sz="1350" dirty="0"/>
              <a:t> Access </a:t>
            </a:r>
            <a:r>
              <a:rPr lang="en-GB" sz="1350" b="0" dirty="0"/>
              <a:t>qualifications reported to be </a:t>
            </a:r>
            <a:r>
              <a:rPr lang="en-GB" sz="1350" dirty="0"/>
              <a:t>significantly less confident</a:t>
            </a:r>
            <a:r>
              <a:rPr lang="en-GB" sz="1350" b="0" dirty="0"/>
              <a:t> in </a:t>
            </a:r>
            <a:r>
              <a:rPr lang="en-GB" sz="1350" dirty="0"/>
              <a:t>lab skills </a:t>
            </a:r>
            <a:r>
              <a:rPr lang="en-GB" sz="1350" b="0" dirty="0"/>
              <a:t>than all other skill areas (p&lt;0.05 Wilcoxon).</a:t>
            </a:r>
          </a:p>
          <a:p>
            <a:pPr marL="285750" indent="-285750">
              <a:buFont typeface="Arial" panose="020B0604020202020204" pitchFamily="34" charset="0"/>
              <a:buChar char="•"/>
            </a:pPr>
            <a:r>
              <a:rPr lang="en-GB" sz="1350" b="0" dirty="0"/>
              <a:t>Students with </a:t>
            </a:r>
            <a:r>
              <a:rPr lang="en-GB" sz="1350" dirty="0"/>
              <a:t>A level </a:t>
            </a:r>
            <a:r>
              <a:rPr lang="en-GB" sz="1350" b="0" dirty="0"/>
              <a:t>qualifications reported </a:t>
            </a:r>
            <a:r>
              <a:rPr lang="en-GB" sz="1350" dirty="0"/>
              <a:t>significantly lower levels of confidence </a:t>
            </a:r>
            <a:r>
              <a:rPr lang="en-GB" sz="1350" b="0" dirty="0"/>
              <a:t>in </a:t>
            </a:r>
            <a:r>
              <a:rPr lang="en-GB" sz="1350" dirty="0"/>
              <a:t>written communication and lab skills </a:t>
            </a:r>
            <a:r>
              <a:rPr lang="en-GB" sz="1350" b="0" dirty="0"/>
              <a:t>(compared to study and IT skills p&lt;0.01 Wilcoxon).</a:t>
            </a:r>
          </a:p>
          <a:p>
            <a:endParaRPr lang="en-GB" sz="1350" b="0" dirty="0"/>
          </a:p>
        </p:txBody>
      </p:sp>
      <p:graphicFrame>
        <p:nvGraphicFramePr>
          <p:cNvPr id="9" name="Content Placeholder 8">
            <a:extLst>
              <a:ext uri="{FF2B5EF4-FFF2-40B4-BE49-F238E27FC236}">
                <a16:creationId xmlns:a16="http://schemas.microsoft.com/office/drawing/2014/main" id="{698C08DB-CC57-4CD5-BDE8-BFCD115656F6}"/>
              </a:ext>
            </a:extLst>
          </p:cNvPr>
          <p:cNvGraphicFramePr>
            <a:graphicFrameLocks noGrp="1"/>
          </p:cNvGraphicFramePr>
          <p:nvPr>
            <p:ph sz="quarter" idx="4"/>
            <p:extLst>
              <p:ext uri="{D42A27DB-BD31-4B8C-83A1-F6EECF244321}">
                <p14:modId xmlns:p14="http://schemas.microsoft.com/office/powerpoint/2010/main" val="3518334333"/>
              </p:ext>
            </p:extLst>
          </p:nvPr>
        </p:nvGraphicFramePr>
        <p:xfrm>
          <a:off x="4467089" y="1606314"/>
          <a:ext cx="4229023" cy="312715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097BB3E4-6AB6-43FD-88E8-4B227E1094D0}"/>
              </a:ext>
            </a:extLst>
          </p:cNvPr>
          <p:cNvGraphicFramePr>
            <a:graphicFrameLocks noGrp="1"/>
          </p:cNvGraphicFramePr>
          <p:nvPr>
            <p:ph sz="half" idx="2"/>
            <p:extLst>
              <p:ext uri="{D42A27DB-BD31-4B8C-83A1-F6EECF244321}">
                <p14:modId xmlns:p14="http://schemas.microsoft.com/office/powerpoint/2010/main" val="1619191728"/>
              </p:ext>
            </p:extLst>
          </p:nvPr>
        </p:nvGraphicFramePr>
        <p:xfrm>
          <a:off x="179512" y="1381962"/>
          <a:ext cx="4392488" cy="330417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0E066B69-51B9-4C25-A377-5A6BCBC1573B}"/>
              </a:ext>
            </a:extLst>
          </p:cNvPr>
          <p:cNvSpPr txBox="1"/>
          <p:nvPr/>
        </p:nvSpPr>
        <p:spPr>
          <a:xfrm>
            <a:off x="4467089" y="6309320"/>
            <a:ext cx="5134976" cy="253916"/>
          </a:xfrm>
          <a:prstGeom prst="rect">
            <a:avLst/>
          </a:prstGeom>
          <a:noFill/>
        </p:spPr>
        <p:txBody>
          <a:bodyPr wrap="square" rtlCol="0">
            <a:spAutoFit/>
          </a:bodyPr>
          <a:lstStyle/>
          <a:p>
            <a:r>
              <a:rPr lang="en-GB" sz="1050" dirty="0"/>
              <a:t>Both Access and A level qualification students </a:t>
            </a:r>
            <a:r>
              <a:rPr lang="en-GB" sz="1050" i="1" dirty="0"/>
              <a:t>p</a:t>
            </a:r>
            <a:r>
              <a:rPr lang="en-GB" sz="1050" dirty="0"/>
              <a:t>&lt;0.05 </a:t>
            </a:r>
            <a:r>
              <a:rPr lang="en-GB" sz="1050" dirty="0" err="1"/>
              <a:t>Kruskall</a:t>
            </a:r>
            <a:r>
              <a:rPr lang="en-GB" sz="1050" dirty="0"/>
              <a:t> Wallis</a:t>
            </a:r>
          </a:p>
        </p:txBody>
      </p:sp>
      <p:pic>
        <p:nvPicPr>
          <p:cNvPr id="8" name="Picture 2" descr="\\Staffhome\staffhome1\3\hwbkn3\MyWork\12018468_10155981828130456_1775325996_o.jpg">
            <a:extLst>
              <a:ext uri="{FF2B5EF4-FFF2-40B4-BE49-F238E27FC236}">
                <a16:creationId xmlns:a16="http://schemas.microsoft.com/office/drawing/2014/main" id="{9F2DA665-C657-4C70-AC75-03E316B57E7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833"/>
          <a:stretch/>
        </p:blipFill>
        <p:spPr bwMode="auto">
          <a:xfrm>
            <a:off x="179512" y="188640"/>
            <a:ext cx="3214256" cy="788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271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DB06F-2DE9-462F-BF60-0A7B15704FC4}"/>
              </a:ext>
            </a:extLst>
          </p:cNvPr>
          <p:cNvSpPr>
            <a:spLocks noGrp="1"/>
          </p:cNvSpPr>
          <p:nvPr>
            <p:ph type="title"/>
          </p:nvPr>
        </p:nvSpPr>
        <p:spPr>
          <a:xfrm>
            <a:off x="467544" y="1344364"/>
            <a:ext cx="7886700" cy="994172"/>
          </a:xfrm>
        </p:spPr>
        <p:txBody>
          <a:bodyPr>
            <a:noAutofit/>
          </a:bodyPr>
          <a:lstStyle/>
          <a:p>
            <a:pPr algn="ctr"/>
            <a:r>
              <a:rPr lang="en-GB" sz="2400" dirty="0"/>
              <a:t>Confidence levels in written communication and lab skills is different amongst students with Access and A level pre entry qualifications</a:t>
            </a:r>
          </a:p>
        </p:txBody>
      </p:sp>
      <mc:AlternateContent xmlns:mc="http://schemas.openxmlformats.org/markup-compatibility/2006" xmlns:cx1="http://schemas.microsoft.com/office/drawing/2015/9/8/chartex">
        <mc:Choice Requires="cx1">
          <p:graphicFrame>
            <p:nvGraphicFramePr>
              <p:cNvPr id="7" name="Chart 6">
                <a:extLst>
                  <a:ext uri="{FF2B5EF4-FFF2-40B4-BE49-F238E27FC236}">
                    <a16:creationId xmlns:a16="http://schemas.microsoft.com/office/drawing/2014/main" id="{AD202C7B-E31E-4788-A5D6-A6CE17DEB0CA}"/>
                  </a:ext>
                </a:extLst>
              </p:cNvPr>
              <p:cNvGraphicFramePr/>
              <p:nvPr/>
            </p:nvGraphicFramePr>
            <p:xfrm>
              <a:off x="610791" y="2791326"/>
              <a:ext cx="3868340" cy="2708171"/>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Chart 6">
                <a:extLst>
                  <a:ext uri="{FF2B5EF4-FFF2-40B4-BE49-F238E27FC236}">
                    <a16:creationId xmlns:a16="http://schemas.microsoft.com/office/drawing/2014/main" id="{AD202C7B-E31E-4788-A5D6-A6CE17DEB0CA}"/>
                  </a:ext>
                </a:extLst>
              </p:cNvPr>
              <p:cNvPicPr>
                <a:picLocks noGrp="1" noRot="1" noChangeAspect="1" noMove="1" noResize="1" noEditPoints="1" noAdjustHandles="1" noChangeArrowheads="1" noChangeShapeType="1"/>
              </p:cNvPicPr>
              <p:nvPr/>
            </p:nvPicPr>
            <p:blipFill>
              <a:blip r:embed="rId4"/>
              <a:stretch>
                <a:fillRect/>
              </a:stretch>
            </p:blipFill>
            <p:spPr>
              <a:xfrm>
                <a:off x="610791" y="2791326"/>
                <a:ext cx="3868340" cy="2708171"/>
              </a:xfrm>
              <a:prstGeom prst="rect">
                <a:avLst/>
              </a:prstGeom>
            </p:spPr>
          </p:pic>
        </mc:Fallback>
      </mc:AlternateContent>
      <p:sp>
        <p:nvSpPr>
          <p:cNvPr id="8" name="Left Bracket 7">
            <a:extLst>
              <a:ext uri="{FF2B5EF4-FFF2-40B4-BE49-F238E27FC236}">
                <a16:creationId xmlns:a16="http://schemas.microsoft.com/office/drawing/2014/main" id="{926280B9-4406-4030-851E-37AD06757404}"/>
              </a:ext>
            </a:extLst>
          </p:cNvPr>
          <p:cNvSpPr/>
          <p:nvPr/>
        </p:nvSpPr>
        <p:spPr>
          <a:xfrm rot="16200000">
            <a:off x="2907871" y="4245859"/>
            <a:ext cx="159857" cy="62054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lang="en-GB" sz="825"/>
          </a:p>
        </p:txBody>
      </p:sp>
      <p:sp>
        <p:nvSpPr>
          <p:cNvPr id="9" name="TextBox 4">
            <a:extLst>
              <a:ext uri="{FF2B5EF4-FFF2-40B4-BE49-F238E27FC236}">
                <a16:creationId xmlns:a16="http://schemas.microsoft.com/office/drawing/2014/main" id="{12CAEC3A-05DA-466E-A910-283A7DBD2F4E}"/>
              </a:ext>
            </a:extLst>
          </p:cNvPr>
          <p:cNvSpPr txBox="1"/>
          <p:nvPr/>
        </p:nvSpPr>
        <p:spPr>
          <a:xfrm>
            <a:off x="2895119" y="4691330"/>
            <a:ext cx="185358" cy="19747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825" dirty="0"/>
              <a:t>*</a:t>
            </a:r>
          </a:p>
        </p:txBody>
      </p:sp>
      <mc:AlternateContent xmlns:mc="http://schemas.openxmlformats.org/markup-compatibility/2006" xmlns:cx1="http://schemas.microsoft.com/office/drawing/2015/9/8/chartex">
        <mc:Choice Requires="cx1">
          <p:graphicFrame>
            <p:nvGraphicFramePr>
              <p:cNvPr id="10" name="Chart 9">
                <a:extLst>
                  <a:ext uri="{FF2B5EF4-FFF2-40B4-BE49-F238E27FC236}">
                    <a16:creationId xmlns:a16="http://schemas.microsoft.com/office/drawing/2014/main" id="{24FBE0A0-24E4-4D14-8519-595596EED681}"/>
                  </a:ext>
                </a:extLst>
              </p:cNvPr>
              <p:cNvGraphicFramePr/>
              <p:nvPr/>
            </p:nvGraphicFramePr>
            <p:xfrm>
              <a:off x="4572000" y="2791327"/>
              <a:ext cx="3961210" cy="2708171"/>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10" name="Chart 9">
                <a:extLst>
                  <a:ext uri="{FF2B5EF4-FFF2-40B4-BE49-F238E27FC236}">
                    <a16:creationId xmlns:a16="http://schemas.microsoft.com/office/drawing/2014/main" id="{24FBE0A0-24E4-4D14-8519-595596EED681}"/>
                  </a:ext>
                </a:extLst>
              </p:cNvPr>
              <p:cNvPicPr>
                <a:picLocks noGrp="1" noRot="1" noChangeAspect="1" noMove="1" noResize="1" noEditPoints="1" noAdjustHandles="1" noChangeArrowheads="1" noChangeShapeType="1"/>
              </p:cNvPicPr>
              <p:nvPr/>
            </p:nvPicPr>
            <p:blipFill>
              <a:blip r:embed="rId6"/>
              <a:stretch>
                <a:fillRect/>
              </a:stretch>
            </p:blipFill>
            <p:spPr>
              <a:xfrm>
                <a:off x="4572000" y="2791327"/>
                <a:ext cx="3961210" cy="2708171"/>
              </a:xfrm>
              <a:prstGeom prst="rect">
                <a:avLst/>
              </a:prstGeom>
            </p:spPr>
          </p:pic>
        </mc:Fallback>
      </mc:AlternateContent>
      <p:sp>
        <p:nvSpPr>
          <p:cNvPr id="11" name="Left Bracket 10">
            <a:extLst>
              <a:ext uri="{FF2B5EF4-FFF2-40B4-BE49-F238E27FC236}">
                <a16:creationId xmlns:a16="http://schemas.microsoft.com/office/drawing/2014/main" id="{BC7C3CF1-ADE0-41D7-BD06-6EC363D5EA16}"/>
              </a:ext>
            </a:extLst>
          </p:cNvPr>
          <p:cNvSpPr/>
          <p:nvPr/>
        </p:nvSpPr>
        <p:spPr>
          <a:xfrm rot="16200000">
            <a:off x="6977772" y="4674489"/>
            <a:ext cx="121444" cy="550069"/>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t"/>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lang="en-GB" sz="825"/>
          </a:p>
        </p:txBody>
      </p:sp>
      <p:sp>
        <p:nvSpPr>
          <p:cNvPr id="12" name="TextBox 8">
            <a:extLst>
              <a:ext uri="{FF2B5EF4-FFF2-40B4-BE49-F238E27FC236}">
                <a16:creationId xmlns:a16="http://schemas.microsoft.com/office/drawing/2014/main" id="{1D73900D-598A-41C0-AAFB-C7F879E0C5C7}"/>
              </a:ext>
            </a:extLst>
          </p:cNvPr>
          <p:cNvSpPr txBox="1"/>
          <p:nvPr/>
        </p:nvSpPr>
        <p:spPr>
          <a:xfrm>
            <a:off x="6952769" y="5008365"/>
            <a:ext cx="171450" cy="1143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825" dirty="0"/>
              <a:t>*</a:t>
            </a:r>
          </a:p>
        </p:txBody>
      </p:sp>
      <p:sp>
        <p:nvSpPr>
          <p:cNvPr id="13" name="TextBox 12">
            <a:extLst>
              <a:ext uri="{FF2B5EF4-FFF2-40B4-BE49-F238E27FC236}">
                <a16:creationId xmlns:a16="http://schemas.microsoft.com/office/drawing/2014/main" id="{590B1D0A-D82B-41FF-A29B-FA3BA7DFBA8D}"/>
              </a:ext>
            </a:extLst>
          </p:cNvPr>
          <p:cNvSpPr txBox="1"/>
          <p:nvPr/>
        </p:nvSpPr>
        <p:spPr>
          <a:xfrm>
            <a:off x="7313529" y="5726906"/>
            <a:ext cx="1341521" cy="230832"/>
          </a:xfrm>
          <a:prstGeom prst="rect">
            <a:avLst/>
          </a:prstGeom>
          <a:noFill/>
        </p:spPr>
        <p:txBody>
          <a:bodyPr wrap="square" rtlCol="0">
            <a:spAutoFit/>
          </a:bodyPr>
          <a:lstStyle/>
          <a:p>
            <a:r>
              <a:rPr lang="en-GB" sz="900" dirty="0"/>
              <a:t>*p&lt;0.05 Mann Whitney</a:t>
            </a:r>
          </a:p>
        </p:txBody>
      </p:sp>
      <p:pic>
        <p:nvPicPr>
          <p:cNvPr id="14" name="Picture 2" descr="\\Staffhome\staffhome1\3\hwbkn3\MyWork\12018468_10155981828130456_1775325996_o.jpg">
            <a:extLst>
              <a:ext uri="{FF2B5EF4-FFF2-40B4-BE49-F238E27FC236}">
                <a16:creationId xmlns:a16="http://schemas.microsoft.com/office/drawing/2014/main" id="{FF896CA2-47EB-4ED9-8F21-BBF7FC722FB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833"/>
          <a:stretch/>
        </p:blipFill>
        <p:spPr bwMode="auto">
          <a:xfrm>
            <a:off x="179512" y="188640"/>
            <a:ext cx="3214256" cy="788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203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2" descr="\\Staffhome\staffhome1\3\hwbkn3\MyWork\12018468_10155981828130456_1775325996_o.jpg">
            <a:extLst>
              <a:ext uri="{FF2B5EF4-FFF2-40B4-BE49-F238E27FC236}">
                <a16:creationId xmlns:a16="http://schemas.microsoft.com/office/drawing/2014/main" id="{1329ACCD-4BE3-4223-9E61-D982FFD5CE9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33"/>
          <a:stretch/>
        </p:blipFill>
        <p:spPr bwMode="auto">
          <a:xfrm>
            <a:off x="152399" y="194155"/>
            <a:ext cx="3214256" cy="78841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67F5633-1A09-40F3-9192-5CA4F5975445}"/>
              </a:ext>
            </a:extLst>
          </p:cNvPr>
          <p:cNvPicPr>
            <a:picLocks noChangeAspect="1"/>
          </p:cNvPicPr>
          <p:nvPr/>
        </p:nvPicPr>
        <p:blipFill>
          <a:blip r:embed="rId4"/>
          <a:stretch>
            <a:fillRect/>
          </a:stretch>
        </p:blipFill>
        <p:spPr>
          <a:xfrm>
            <a:off x="6244490" y="4164201"/>
            <a:ext cx="2695575" cy="1695450"/>
          </a:xfrm>
          <a:prstGeom prst="rect">
            <a:avLst/>
          </a:prstGeom>
        </p:spPr>
      </p:pic>
      <p:sp>
        <p:nvSpPr>
          <p:cNvPr id="5" name="TextBox 4">
            <a:extLst>
              <a:ext uri="{FF2B5EF4-FFF2-40B4-BE49-F238E27FC236}">
                <a16:creationId xmlns:a16="http://schemas.microsoft.com/office/drawing/2014/main" id="{AC31905C-7648-4FAE-808A-4A7B67716D37}"/>
              </a:ext>
            </a:extLst>
          </p:cNvPr>
          <p:cNvSpPr txBox="1"/>
          <p:nvPr/>
        </p:nvSpPr>
        <p:spPr>
          <a:xfrm>
            <a:off x="320008" y="52299"/>
            <a:ext cx="10516687" cy="523063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100" b="0" i="0" u="none" strike="noStrike" baseline="0" dirty="0">
                <a:solidFill>
                  <a:srgbClr val="000000"/>
                </a:solidFill>
              </a:rPr>
              <a:t>Students who responded to the questionnaire were invited to focus groups. </a:t>
            </a:r>
          </a:p>
          <a:p>
            <a:pPr>
              <a:lnSpc>
                <a:spcPct val="90000"/>
              </a:lnSpc>
              <a:spcAft>
                <a:spcPts val="600"/>
              </a:spcAft>
            </a:pPr>
            <a:endParaRPr lang="en-US" sz="2100" b="0" i="0" u="none" strike="noStrike" baseline="0" dirty="0">
              <a:solidFill>
                <a:srgbClr val="000000"/>
              </a:solidFill>
            </a:endParaRPr>
          </a:p>
          <a:p>
            <a:pPr>
              <a:lnSpc>
                <a:spcPct val="90000"/>
              </a:lnSpc>
              <a:spcAft>
                <a:spcPts val="600"/>
              </a:spcAft>
            </a:pPr>
            <a:r>
              <a:rPr lang="en-US" sz="2100" b="0" i="0" u="none" strike="noStrike" baseline="0" dirty="0">
                <a:solidFill>
                  <a:srgbClr val="000000"/>
                </a:solidFill>
              </a:rPr>
              <a:t>The 3 focus groups were:</a:t>
            </a:r>
          </a:p>
          <a:p>
            <a:pPr marL="342900" indent="-342900">
              <a:lnSpc>
                <a:spcPct val="90000"/>
              </a:lnSpc>
              <a:spcAft>
                <a:spcPts val="600"/>
              </a:spcAft>
              <a:buFont typeface="Arial" panose="020B0604020202020204" pitchFamily="34" charset="0"/>
              <a:buChar char="•"/>
            </a:pPr>
            <a:r>
              <a:rPr lang="en-US" sz="2100" b="0" i="0" u="none" strike="noStrike" baseline="0" dirty="0">
                <a:solidFill>
                  <a:srgbClr val="000000"/>
                </a:solidFill>
              </a:rPr>
              <a:t>Students who had completed A levels.</a:t>
            </a:r>
          </a:p>
          <a:p>
            <a:pPr marL="342900" indent="-342900">
              <a:lnSpc>
                <a:spcPct val="90000"/>
              </a:lnSpc>
              <a:spcAft>
                <a:spcPts val="600"/>
              </a:spcAft>
              <a:buFont typeface="Arial" panose="020B0604020202020204" pitchFamily="34" charset="0"/>
              <a:buChar char="•"/>
            </a:pPr>
            <a:r>
              <a:rPr lang="en-US" sz="2100" b="0" i="0" u="none" strike="noStrike" baseline="0" dirty="0">
                <a:solidFill>
                  <a:srgbClr val="000000"/>
                </a:solidFill>
              </a:rPr>
              <a:t>Students who had completed BTEC qualifications. </a:t>
            </a:r>
          </a:p>
          <a:p>
            <a:pPr marL="342900" indent="-342900">
              <a:lnSpc>
                <a:spcPct val="90000"/>
              </a:lnSpc>
              <a:spcAft>
                <a:spcPts val="600"/>
              </a:spcAft>
              <a:buFont typeface="Arial" panose="020B0604020202020204" pitchFamily="34" charset="0"/>
              <a:buChar char="•"/>
            </a:pPr>
            <a:r>
              <a:rPr lang="en-US" sz="2100" b="0" i="0" u="none" strike="noStrike" baseline="0" dirty="0">
                <a:solidFill>
                  <a:srgbClr val="000000"/>
                </a:solidFill>
              </a:rPr>
              <a:t>Students who had completed a College Access course.</a:t>
            </a:r>
            <a:endParaRPr lang="en-US" sz="2100" dirty="0">
              <a:solidFill>
                <a:srgbClr val="000000"/>
              </a:solidFill>
            </a:endParaRPr>
          </a:p>
        </p:txBody>
      </p:sp>
      <p:sp>
        <p:nvSpPr>
          <p:cNvPr id="6" name="Rectangle 5">
            <a:extLst>
              <a:ext uri="{FF2B5EF4-FFF2-40B4-BE49-F238E27FC236}">
                <a16:creationId xmlns:a16="http://schemas.microsoft.com/office/drawing/2014/main" id="{7454066E-9D85-4237-84D8-D36006ED0F83}"/>
              </a:ext>
            </a:extLst>
          </p:cNvPr>
          <p:cNvSpPr/>
          <p:nvPr/>
        </p:nvSpPr>
        <p:spPr>
          <a:xfrm>
            <a:off x="31438" y="6436369"/>
            <a:ext cx="7560840" cy="369332"/>
          </a:xfrm>
          <a:prstGeom prst="rect">
            <a:avLst/>
          </a:prstGeom>
        </p:spPr>
        <p:txBody>
          <a:bodyPr wrap="square">
            <a:spAutoFit/>
          </a:bodyPr>
          <a:lstStyle/>
          <a:p>
            <a:r>
              <a:rPr lang="en-GB" i="1" dirty="0"/>
              <a:t>Three focus groups,  up to 5 participants per group, 45 minutes each</a:t>
            </a:r>
          </a:p>
        </p:txBody>
      </p:sp>
      <p:sp>
        <p:nvSpPr>
          <p:cNvPr id="7" name="Title 1">
            <a:extLst>
              <a:ext uri="{FF2B5EF4-FFF2-40B4-BE49-F238E27FC236}">
                <a16:creationId xmlns:a16="http://schemas.microsoft.com/office/drawing/2014/main" id="{12CEC980-59F0-4E0C-A89C-3D16BF3C01A2}"/>
              </a:ext>
            </a:extLst>
          </p:cNvPr>
          <p:cNvSpPr>
            <a:spLocks noGrp="1"/>
          </p:cNvSpPr>
          <p:nvPr>
            <p:ph type="title"/>
          </p:nvPr>
        </p:nvSpPr>
        <p:spPr>
          <a:xfrm>
            <a:off x="2220381" y="33734"/>
            <a:ext cx="7620000" cy="1143000"/>
          </a:xfrm>
        </p:spPr>
        <p:txBody>
          <a:bodyPr/>
          <a:lstStyle/>
          <a:p>
            <a:pPr algn="ctr"/>
            <a:r>
              <a:rPr lang="en-GB" b="1" dirty="0">
                <a:solidFill>
                  <a:srgbClr val="660033"/>
                </a:solidFill>
              </a:rPr>
              <a:t>Focus groups</a:t>
            </a:r>
          </a:p>
        </p:txBody>
      </p:sp>
    </p:spTree>
    <p:extLst>
      <p:ext uri="{BB962C8B-B14F-4D97-AF65-F5344CB8AC3E}">
        <p14:creationId xmlns:p14="http://schemas.microsoft.com/office/powerpoint/2010/main" val="1927300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136;p1">
            <a:extLst>
              <a:ext uri="{FF2B5EF4-FFF2-40B4-BE49-F238E27FC236}">
                <a16:creationId xmlns:a16="http://schemas.microsoft.com/office/drawing/2014/main" id="{2B25831F-FC2D-4229-B8A8-2A1B2182A6D3}"/>
              </a:ext>
            </a:extLst>
          </p:cNvPr>
          <p:cNvSpPr txBox="1"/>
          <p:nvPr/>
        </p:nvSpPr>
        <p:spPr>
          <a:xfrm flipH="1">
            <a:off x="107504" y="4725144"/>
            <a:ext cx="8368146" cy="1862018"/>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GB" sz="2000" b="1" u="sng" dirty="0">
                <a:solidFill>
                  <a:schemeClr val="dk1"/>
                </a:solidFill>
              </a:rPr>
              <a:t>Emerging sub themes</a:t>
            </a:r>
            <a:r>
              <a:rPr lang="en-GB" sz="2000" b="1" dirty="0">
                <a:solidFill>
                  <a:schemeClr val="dk1"/>
                </a:solidFill>
              </a:rPr>
              <a:t>:</a:t>
            </a:r>
            <a:endParaRPr sz="2000" b="1" dirty="0">
              <a:solidFill>
                <a:schemeClr val="dk1"/>
              </a:solidFill>
            </a:endParaRPr>
          </a:p>
          <a:p>
            <a:pPr marL="0" lvl="0" indent="0" algn="just" rtl="0">
              <a:spcBef>
                <a:spcPts val="0"/>
              </a:spcBef>
              <a:spcAft>
                <a:spcPts val="0"/>
              </a:spcAft>
              <a:buNone/>
            </a:pPr>
            <a:endParaRPr sz="2000" dirty="0">
              <a:solidFill>
                <a:schemeClr val="dk1"/>
              </a:solidFill>
            </a:endParaRPr>
          </a:p>
          <a:p>
            <a:pPr marL="457200" lvl="0" indent="-406400" algn="just" rtl="0">
              <a:lnSpc>
                <a:spcPct val="115000"/>
              </a:lnSpc>
              <a:spcBef>
                <a:spcPts val="0"/>
              </a:spcBef>
              <a:spcAft>
                <a:spcPts val="0"/>
              </a:spcAft>
              <a:buClr>
                <a:schemeClr val="dk1"/>
              </a:buClr>
              <a:buSzPts val="2800"/>
              <a:buFont typeface="Noto Sans Symbols"/>
              <a:buChar char="●"/>
            </a:pPr>
            <a:r>
              <a:rPr lang="en-GB" sz="2000" dirty="0">
                <a:solidFill>
                  <a:schemeClr val="dk1"/>
                </a:solidFill>
              </a:rPr>
              <a:t>Students understand the importance of skills but felt </a:t>
            </a:r>
            <a:r>
              <a:rPr lang="en-GB" sz="2000" b="1" dirty="0">
                <a:solidFill>
                  <a:schemeClr val="dk1"/>
                </a:solidFill>
              </a:rPr>
              <a:t>unprepared.</a:t>
            </a:r>
            <a:endParaRPr sz="2000" b="1" dirty="0">
              <a:solidFill>
                <a:schemeClr val="dk1"/>
              </a:solidFill>
            </a:endParaRPr>
          </a:p>
          <a:p>
            <a:pPr marL="457200" lvl="0" indent="-406400" algn="just" rtl="0">
              <a:lnSpc>
                <a:spcPct val="115000"/>
              </a:lnSpc>
              <a:spcBef>
                <a:spcPts val="0"/>
              </a:spcBef>
              <a:spcAft>
                <a:spcPts val="0"/>
              </a:spcAft>
              <a:buClr>
                <a:schemeClr val="dk1"/>
              </a:buClr>
              <a:buSzPts val="2800"/>
              <a:buFont typeface="Arial"/>
              <a:buChar char="●"/>
            </a:pPr>
            <a:r>
              <a:rPr lang="en-GB" sz="2000" dirty="0">
                <a:solidFill>
                  <a:schemeClr val="dk1"/>
                </a:solidFill>
              </a:rPr>
              <a:t>Lack of preparation for the </a:t>
            </a:r>
            <a:r>
              <a:rPr lang="en-GB" sz="2000" b="1" dirty="0">
                <a:solidFill>
                  <a:schemeClr val="dk1"/>
                </a:solidFill>
              </a:rPr>
              <a:t>autonomy/independence </a:t>
            </a:r>
            <a:r>
              <a:rPr lang="en-GB" sz="2000" dirty="0">
                <a:solidFill>
                  <a:schemeClr val="dk1"/>
                </a:solidFill>
              </a:rPr>
              <a:t>that comes with University learning.</a:t>
            </a:r>
            <a:endParaRPr sz="2000" dirty="0">
              <a:solidFill>
                <a:schemeClr val="dk1"/>
              </a:solidFill>
            </a:endParaRPr>
          </a:p>
        </p:txBody>
      </p:sp>
      <p:sp>
        <p:nvSpPr>
          <p:cNvPr id="16" name="Title 1">
            <a:extLst>
              <a:ext uri="{FF2B5EF4-FFF2-40B4-BE49-F238E27FC236}">
                <a16:creationId xmlns:a16="http://schemas.microsoft.com/office/drawing/2014/main" id="{B0708AAB-4391-439A-A41F-695D2C8B116E}"/>
              </a:ext>
            </a:extLst>
          </p:cNvPr>
          <p:cNvSpPr>
            <a:spLocks noGrp="1"/>
          </p:cNvSpPr>
          <p:nvPr>
            <p:ph type="title"/>
          </p:nvPr>
        </p:nvSpPr>
        <p:spPr>
          <a:xfrm>
            <a:off x="2267744" y="0"/>
            <a:ext cx="7620000" cy="1143000"/>
          </a:xfrm>
        </p:spPr>
        <p:txBody>
          <a:bodyPr/>
          <a:lstStyle/>
          <a:p>
            <a:pPr algn="ctr"/>
            <a:r>
              <a:rPr lang="en-GB" b="1" dirty="0">
                <a:solidFill>
                  <a:srgbClr val="660033"/>
                </a:solidFill>
              </a:rPr>
              <a:t>Emerging sub themes-Skills</a:t>
            </a:r>
          </a:p>
        </p:txBody>
      </p:sp>
      <p:pic>
        <p:nvPicPr>
          <p:cNvPr id="17" name="Picture 2" descr="\\Staffhome\staffhome1\3\hwbkn3\MyWork\12018468_10155981828130456_1775325996_o.jpg">
            <a:extLst>
              <a:ext uri="{FF2B5EF4-FFF2-40B4-BE49-F238E27FC236}">
                <a16:creationId xmlns:a16="http://schemas.microsoft.com/office/drawing/2014/main" id="{1A871923-4AC2-461F-858A-0158FE9F79A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33"/>
          <a:stretch/>
        </p:blipFill>
        <p:spPr bwMode="auto">
          <a:xfrm>
            <a:off x="251520" y="127720"/>
            <a:ext cx="3214256" cy="788411"/>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140;p1">
            <a:extLst>
              <a:ext uri="{FF2B5EF4-FFF2-40B4-BE49-F238E27FC236}">
                <a16:creationId xmlns:a16="http://schemas.microsoft.com/office/drawing/2014/main" id="{BBAF6C6B-4286-417C-B965-7D312863326C}"/>
              </a:ext>
            </a:extLst>
          </p:cNvPr>
          <p:cNvSpPr/>
          <p:nvPr/>
        </p:nvSpPr>
        <p:spPr>
          <a:xfrm>
            <a:off x="1823873" y="2973772"/>
            <a:ext cx="3214257" cy="1615177"/>
          </a:xfrm>
          <a:prstGeom prst="wedgeEllipseCallout">
            <a:avLst/>
          </a:prstGeom>
          <a:solidFill>
            <a:schemeClr val="lt1"/>
          </a:solidFill>
          <a:ln w="76200" cap="flat" cmpd="sng">
            <a:solidFill>
              <a:srgbClr val="D99593"/>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600" dirty="0"/>
              <a:t>and then you university comes and suddenly you are an adult and you have to have all the responsibilities</a:t>
            </a:r>
            <a:endParaRPr sz="1600" dirty="0"/>
          </a:p>
        </p:txBody>
      </p:sp>
      <p:sp>
        <p:nvSpPr>
          <p:cNvPr id="19" name="Google Shape;142;p1">
            <a:extLst>
              <a:ext uri="{FF2B5EF4-FFF2-40B4-BE49-F238E27FC236}">
                <a16:creationId xmlns:a16="http://schemas.microsoft.com/office/drawing/2014/main" id="{3A926A72-59BE-4E1C-A2F4-3C790A41D3D8}"/>
              </a:ext>
            </a:extLst>
          </p:cNvPr>
          <p:cNvSpPr/>
          <p:nvPr/>
        </p:nvSpPr>
        <p:spPr>
          <a:xfrm>
            <a:off x="-8057" y="1043850"/>
            <a:ext cx="3214257" cy="2047289"/>
          </a:xfrm>
          <a:prstGeom prst="wedgeEllipseCallout">
            <a:avLst/>
          </a:prstGeom>
          <a:solidFill>
            <a:schemeClr val="lt1"/>
          </a:solidFill>
          <a:ln w="76200" cap="flat" cmpd="sng">
            <a:solidFill>
              <a:srgbClr val="D99593"/>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600" dirty="0"/>
              <a:t>I feel like [in A levels we] didn’t [get] enough of promoting and showing the importance of communicating effectively</a:t>
            </a:r>
            <a:endParaRPr sz="1600" dirty="0"/>
          </a:p>
        </p:txBody>
      </p:sp>
      <p:grpSp>
        <p:nvGrpSpPr>
          <p:cNvPr id="4" name="Group 3">
            <a:extLst>
              <a:ext uri="{FF2B5EF4-FFF2-40B4-BE49-F238E27FC236}">
                <a16:creationId xmlns:a16="http://schemas.microsoft.com/office/drawing/2014/main" id="{8E6B4F9B-16AF-44C1-8720-0FF180F6BD94}"/>
              </a:ext>
            </a:extLst>
          </p:cNvPr>
          <p:cNvGrpSpPr/>
          <p:nvPr/>
        </p:nvGrpSpPr>
        <p:grpSpPr>
          <a:xfrm>
            <a:off x="5529822" y="2288116"/>
            <a:ext cx="3614178" cy="2725550"/>
            <a:chOff x="7448520" y="770081"/>
            <a:chExt cx="3614178" cy="2725550"/>
          </a:xfrm>
        </p:grpSpPr>
        <p:sp>
          <p:nvSpPr>
            <p:cNvPr id="21" name="Google Shape;143;p1">
              <a:extLst>
                <a:ext uri="{FF2B5EF4-FFF2-40B4-BE49-F238E27FC236}">
                  <a16:creationId xmlns:a16="http://schemas.microsoft.com/office/drawing/2014/main" id="{F625358C-2723-4C1C-A1FE-3F8E6C363B39}"/>
                </a:ext>
              </a:extLst>
            </p:cNvPr>
            <p:cNvSpPr/>
            <p:nvPr/>
          </p:nvSpPr>
          <p:spPr>
            <a:xfrm>
              <a:off x="7448520" y="770081"/>
              <a:ext cx="3614178" cy="2725550"/>
            </a:xfrm>
            <a:prstGeom prst="wedgeEllipseCallout">
              <a:avLst/>
            </a:prstGeom>
            <a:solidFill>
              <a:schemeClr val="lt1"/>
            </a:solidFill>
            <a:ln w="76200" cap="flat" cmpd="sng">
              <a:solidFill>
                <a:srgbClr val="D99593"/>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600" dirty="0"/>
            </a:p>
          </p:txBody>
        </p:sp>
        <p:sp>
          <p:nvSpPr>
            <p:cNvPr id="23" name="TextBox 22">
              <a:extLst>
                <a:ext uri="{FF2B5EF4-FFF2-40B4-BE49-F238E27FC236}">
                  <a16:creationId xmlns:a16="http://schemas.microsoft.com/office/drawing/2014/main" id="{4323A4A6-7607-4ADD-84B6-6D383A5EE4E3}"/>
                </a:ext>
              </a:extLst>
            </p:cNvPr>
            <p:cNvSpPr txBox="1"/>
            <p:nvPr/>
          </p:nvSpPr>
          <p:spPr>
            <a:xfrm>
              <a:off x="7804701" y="1292104"/>
              <a:ext cx="3214256" cy="1815882"/>
            </a:xfrm>
            <a:prstGeom prst="rect">
              <a:avLst/>
            </a:prstGeom>
            <a:noFill/>
          </p:spPr>
          <p:txBody>
            <a:bodyPr wrap="square">
              <a:spAutoFit/>
            </a:bodyPr>
            <a:lstStyle/>
            <a:p>
              <a:pPr algn="ctr"/>
              <a:r>
                <a:rPr lang="en-GB" sz="1600" b="0" i="0" u="none" strike="noStrike" dirty="0">
                  <a:solidFill>
                    <a:srgbClr val="000000"/>
                  </a:solidFill>
                  <a:effectLst/>
                </a:rPr>
                <a:t>all your deadlines and juggling multiple tasks at once, you have to have that independence and you haven’t had that throughout your whole life because in school you have your teachers who are always there</a:t>
              </a:r>
              <a:r>
                <a:rPr lang="en-GB" sz="1600" dirty="0"/>
                <a:t> </a:t>
              </a:r>
            </a:p>
          </p:txBody>
        </p:sp>
      </p:grpSp>
      <p:grpSp>
        <p:nvGrpSpPr>
          <p:cNvPr id="24" name="Group 23">
            <a:extLst>
              <a:ext uri="{FF2B5EF4-FFF2-40B4-BE49-F238E27FC236}">
                <a16:creationId xmlns:a16="http://schemas.microsoft.com/office/drawing/2014/main" id="{43ED3D0E-5B2C-4EC4-BD21-D6B3E863857B}"/>
              </a:ext>
            </a:extLst>
          </p:cNvPr>
          <p:cNvGrpSpPr/>
          <p:nvPr/>
        </p:nvGrpSpPr>
        <p:grpSpPr>
          <a:xfrm>
            <a:off x="3697892" y="891737"/>
            <a:ext cx="2978868" cy="1796791"/>
            <a:chOff x="-6184309" y="3285402"/>
            <a:chExt cx="4629447" cy="2470302"/>
          </a:xfrm>
        </p:grpSpPr>
        <p:sp>
          <p:nvSpPr>
            <p:cNvPr id="25" name="Google Shape;143;p1">
              <a:extLst>
                <a:ext uri="{FF2B5EF4-FFF2-40B4-BE49-F238E27FC236}">
                  <a16:creationId xmlns:a16="http://schemas.microsoft.com/office/drawing/2014/main" id="{79B78A7A-A50A-4231-9592-F7EAC572A1D9}"/>
                </a:ext>
              </a:extLst>
            </p:cNvPr>
            <p:cNvSpPr/>
            <p:nvPr/>
          </p:nvSpPr>
          <p:spPr>
            <a:xfrm>
              <a:off x="-6184309" y="3285402"/>
              <a:ext cx="4629447" cy="2470302"/>
            </a:xfrm>
            <a:prstGeom prst="wedgeEllipseCallout">
              <a:avLst/>
            </a:prstGeom>
            <a:solidFill>
              <a:schemeClr val="lt1"/>
            </a:solidFill>
            <a:ln w="76200" cap="flat" cmpd="sng">
              <a:solidFill>
                <a:srgbClr val="D99593"/>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600" dirty="0"/>
            </a:p>
          </p:txBody>
        </p:sp>
        <p:sp>
          <p:nvSpPr>
            <p:cNvPr id="26" name="TextBox 25">
              <a:extLst>
                <a:ext uri="{FF2B5EF4-FFF2-40B4-BE49-F238E27FC236}">
                  <a16:creationId xmlns:a16="http://schemas.microsoft.com/office/drawing/2014/main" id="{08A01D08-F87B-46A6-87CA-BF9229FA4498}"/>
                </a:ext>
              </a:extLst>
            </p:cNvPr>
            <p:cNvSpPr txBox="1"/>
            <p:nvPr/>
          </p:nvSpPr>
          <p:spPr>
            <a:xfrm>
              <a:off x="-5790214" y="4041031"/>
              <a:ext cx="3730455" cy="1142489"/>
            </a:xfrm>
            <a:prstGeom prst="rect">
              <a:avLst/>
            </a:prstGeom>
            <a:noFill/>
          </p:spPr>
          <p:txBody>
            <a:bodyPr wrap="square">
              <a:spAutoFit/>
            </a:bodyPr>
            <a:lstStyle/>
            <a:p>
              <a:pPr algn="ctr"/>
              <a:r>
                <a:rPr lang="en-GB" sz="1600" dirty="0"/>
                <a:t>[at college] focusing more on exams skills rather than IT skills and other things</a:t>
              </a:r>
            </a:p>
          </p:txBody>
        </p:sp>
      </p:grpSp>
    </p:spTree>
    <p:extLst>
      <p:ext uri="{BB962C8B-B14F-4D97-AF65-F5344CB8AC3E}">
        <p14:creationId xmlns:p14="http://schemas.microsoft.com/office/powerpoint/2010/main" val="2559321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136;p1">
            <a:extLst>
              <a:ext uri="{FF2B5EF4-FFF2-40B4-BE49-F238E27FC236}">
                <a16:creationId xmlns:a16="http://schemas.microsoft.com/office/drawing/2014/main" id="{2B25831F-FC2D-4229-B8A8-2A1B2182A6D3}"/>
              </a:ext>
            </a:extLst>
          </p:cNvPr>
          <p:cNvSpPr txBox="1"/>
          <p:nvPr/>
        </p:nvSpPr>
        <p:spPr>
          <a:xfrm flipH="1">
            <a:off x="259634" y="4158535"/>
            <a:ext cx="8368146" cy="2826384"/>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GB" sz="2000" b="1" u="sng" dirty="0">
                <a:solidFill>
                  <a:schemeClr val="dk1"/>
                </a:solidFill>
              </a:rPr>
              <a:t>Emerging sub themes</a:t>
            </a:r>
            <a:r>
              <a:rPr lang="en-GB" sz="2000" b="1" dirty="0">
                <a:solidFill>
                  <a:schemeClr val="dk1"/>
                </a:solidFill>
              </a:rPr>
              <a:t>:</a:t>
            </a:r>
            <a:endParaRPr sz="2000" b="1" dirty="0">
              <a:solidFill>
                <a:schemeClr val="dk1"/>
              </a:solidFill>
            </a:endParaRPr>
          </a:p>
          <a:p>
            <a:pPr marL="0" lvl="0" indent="0" algn="just" rtl="0">
              <a:spcBef>
                <a:spcPts val="0"/>
              </a:spcBef>
              <a:spcAft>
                <a:spcPts val="0"/>
              </a:spcAft>
              <a:buNone/>
            </a:pPr>
            <a:endParaRPr sz="2000" dirty="0">
              <a:solidFill>
                <a:schemeClr val="dk1"/>
              </a:solidFill>
            </a:endParaRPr>
          </a:p>
          <a:p>
            <a:pPr marL="457200" lvl="0" indent="-406400" algn="just" rtl="0">
              <a:lnSpc>
                <a:spcPct val="115000"/>
              </a:lnSpc>
              <a:spcBef>
                <a:spcPts val="1000"/>
              </a:spcBef>
              <a:spcAft>
                <a:spcPts val="0"/>
              </a:spcAft>
              <a:buClr>
                <a:schemeClr val="dk1"/>
              </a:buClr>
              <a:buSzPts val="2800"/>
              <a:buFont typeface="Noto Sans Symbols"/>
              <a:buChar char="●"/>
            </a:pPr>
            <a:r>
              <a:rPr lang="en-GB" sz="2000" dirty="0">
                <a:solidFill>
                  <a:schemeClr val="dk1"/>
                </a:solidFill>
              </a:rPr>
              <a:t>Initial analysis suggests that BTEC students are more familiar with coursework and felt more prepared for coursework.</a:t>
            </a:r>
            <a:endParaRPr sz="2000" dirty="0">
              <a:solidFill>
                <a:schemeClr val="dk1"/>
              </a:solidFill>
            </a:endParaRPr>
          </a:p>
          <a:p>
            <a:pPr marL="457200" lvl="0" indent="-406400" algn="just" rtl="0">
              <a:lnSpc>
                <a:spcPct val="115000"/>
              </a:lnSpc>
              <a:spcBef>
                <a:spcPts val="0"/>
              </a:spcBef>
              <a:spcAft>
                <a:spcPts val="1000"/>
              </a:spcAft>
              <a:buClr>
                <a:schemeClr val="dk1"/>
              </a:buClr>
              <a:buSzPts val="2800"/>
              <a:buFont typeface="Arial"/>
              <a:buChar char="●"/>
            </a:pPr>
            <a:r>
              <a:rPr lang="en-GB" sz="2000" dirty="0"/>
              <a:t>A level students reported not feeling prepared for coursework and spoke about anxieties around expectations and unfamiliar language/terminology used.</a:t>
            </a:r>
            <a:endParaRPr sz="2000" dirty="0"/>
          </a:p>
        </p:txBody>
      </p:sp>
      <p:sp>
        <p:nvSpPr>
          <p:cNvPr id="16" name="Title 1">
            <a:extLst>
              <a:ext uri="{FF2B5EF4-FFF2-40B4-BE49-F238E27FC236}">
                <a16:creationId xmlns:a16="http://schemas.microsoft.com/office/drawing/2014/main" id="{B0708AAB-4391-439A-A41F-695D2C8B116E}"/>
              </a:ext>
            </a:extLst>
          </p:cNvPr>
          <p:cNvSpPr>
            <a:spLocks noGrp="1"/>
          </p:cNvSpPr>
          <p:nvPr>
            <p:ph type="title"/>
          </p:nvPr>
        </p:nvSpPr>
        <p:spPr>
          <a:xfrm>
            <a:off x="2699792" y="0"/>
            <a:ext cx="7620000" cy="1143000"/>
          </a:xfrm>
        </p:spPr>
        <p:txBody>
          <a:bodyPr/>
          <a:lstStyle/>
          <a:p>
            <a:pPr algn="ctr"/>
            <a:r>
              <a:rPr lang="en-GB" b="1" dirty="0">
                <a:solidFill>
                  <a:srgbClr val="660033"/>
                </a:solidFill>
              </a:rPr>
              <a:t>Emerging sub themes</a:t>
            </a:r>
            <a:br>
              <a:rPr lang="en-GB" b="1" dirty="0">
                <a:solidFill>
                  <a:srgbClr val="660033"/>
                </a:solidFill>
              </a:rPr>
            </a:br>
            <a:r>
              <a:rPr lang="en-GB" b="1" dirty="0">
                <a:solidFill>
                  <a:srgbClr val="660033"/>
                </a:solidFill>
              </a:rPr>
              <a:t> coursework</a:t>
            </a:r>
          </a:p>
        </p:txBody>
      </p:sp>
      <p:pic>
        <p:nvPicPr>
          <p:cNvPr id="17" name="Picture 2" descr="\\Staffhome\staffhome1\3\hwbkn3\MyWork\12018468_10155981828130456_1775325996_o.jpg">
            <a:extLst>
              <a:ext uri="{FF2B5EF4-FFF2-40B4-BE49-F238E27FC236}">
                <a16:creationId xmlns:a16="http://schemas.microsoft.com/office/drawing/2014/main" id="{1A871923-4AC2-461F-858A-0158FE9F79A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33"/>
          <a:stretch/>
        </p:blipFill>
        <p:spPr bwMode="auto">
          <a:xfrm>
            <a:off x="251520" y="127720"/>
            <a:ext cx="3214256" cy="788411"/>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42;p1">
            <a:extLst>
              <a:ext uri="{FF2B5EF4-FFF2-40B4-BE49-F238E27FC236}">
                <a16:creationId xmlns:a16="http://schemas.microsoft.com/office/drawing/2014/main" id="{EA566655-E27B-433A-A4B0-DBC041BD21DF}"/>
              </a:ext>
            </a:extLst>
          </p:cNvPr>
          <p:cNvSpPr/>
          <p:nvPr/>
        </p:nvSpPr>
        <p:spPr>
          <a:xfrm>
            <a:off x="-8057" y="1043850"/>
            <a:ext cx="2491825" cy="2047289"/>
          </a:xfrm>
          <a:prstGeom prst="wedgeEllipseCallout">
            <a:avLst/>
          </a:prstGeom>
          <a:solidFill>
            <a:schemeClr val="lt1"/>
          </a:solidFill>
          <a:ln w="76200" cap="flat" cmpd="sng">
            <a:solidFill>
              <a:srgbClr val="D99593"/>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600" dirty="0"/>
              <a:t>they didn’t place any emphasis on course work</a:t>
            </a:r>
          </a:p>
          <a:p>
            <a:pPr marL="0" lvl="0" indent="0" algn="ctr" rtl="0">
              <a:spcBef>
                <a:spcPts val="0"/>
              </a:spcBef>
              <a:spcAft>
                <a:spcPts val="0"/>
              </a:spcAft>
              <a:buNone/>
            </a:pPr>
            <a:r>
              <a:rPr lang="en-GB" sz="1600" i="1" dirty="0"/>
              <a:t>A level student</a:t>
            </a:r>
            <a:endParaRPr sz="1600" i="1" dirty="0"/>
          </a:p>
        </p:txBody>
      </p:sp>
      <p:sp>
        <p:nvSpPr>
          <p:cNvPr id="6" name="Google Shape;142;p1">
            <a:extLst>
              <a:ext uri="{FF2B5EF4-FFF2-40B4-BE49-F238E27FC236}">
                <a16:creationId xmlns:a16="http://schemas.microsoft.com/office/drawing/2014/main" id="{BD1535D3-243F-439D-A4B4-97F2D24B8AC6}"/>
              </a:ext>
            </a:extLst>
          </p:cNvPr>
          <p:cNvSpPr/>
          <p:nvPr/>
        </p:nvSpPr>
        <p:spPr>
          <a:xfrm>
            <a:off x="1884548" y="1627123"/>
            <a:ext cx="2739228" cy="2047289"/>
          </a:xfrm>
          <a:prstGeom prst="wedgeEllipseCallout">
            <a:avLst/>
          </a:prstGeom>
          <a:solidFill>
            <a:schemeClr val="lt1"/>
          </a:solidFill>
          <a:ln w="76200" cap="flat" cmpd="sng">
            <a:solidFill>
              <a:srgbClr val="D99593"/>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600" dirty="0"/>
              <a:t>I wasn’t prepared by my sixth form to write a proper scientific essay</a:t>
            </a:r>
          </a:p>
          <a:p>
            <a:pPr marL="0" lvl="0" indent="0" algn="ctr" rtl="0">
              <a:spcBef>
                <a:spcPts val="0"/>
              </a:spcBef>
              <a:spcAft>
                <a:spcPts val="0"/>
              </a:spcAft>
              <a:buNone/>
            </a:pPr>
            <a:r>
              <a:rPr lang="en-GB" sz="1600" i="1" dirty="0"/>
              <a:t>A level student</a:t>
            </a:r>
            <a:endParaRPr sz="1600" i="1" dirty="0"/>
          </a:p>
        </p:txBody>
      </p:sp>
      <p:sp>
        <p:nvSpPr>
          <p:cNvPr id="9" name="Google Shape;142;p1">
            <a:extLst>
              <a:ext uri="{FF2B5EF4-FFF2-40B4-BE49-F238E27FC236}">
                <a16:creationId xmlns:a16="http://schemas.microsoft.com/office/drawing/2014/main" id="{55E1B160-DBCD-4D8D-B05E-14D46D9070EE}"/>
              </a:ext>
            </a:extLst>
          </p:cNvPr>
          <p:cNvSpPr/>
          <p:nvPr/>
        </p:nvSpPr>
        <p:spPr>
          <a:xfrm>
            <a:off x="4932040" y="1143000"/>
            <a:ext cx="2435113" cy="2047289"/>
          </a:xfrm>
          <a:prstGeom prst="wedgeEllipseCallout">
            <a:avLst/>
          </a:prstGeom>
          <a:solidFill>
            <a:schemeClr val="lt1"/>
          </a:solidFill>
          <a:ln w="76200" cap="flat" cmpd="sng">
            <a:solidFill>
              <a:srgbClr val="D99593"/>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91425" rIns="91425" bIns="91425" anchor="ctr" anchorCtr="0">
            <a:noAutofit/>
          </a:bodyPr>
          <a:lstStyle/>
          <a:p>
            <a:pPr algn="ctr"/>
            <a:r>
              <a:rPr lang="en-GB" sz="1600" b="0" i="0" u="none" strike="noStrike" dirty="0">
                <a:solidFill>
                  <a:srgbClr val="000000"/>
                </a:solidFill>
                <a:effectLst/>
              </a:rPr>
              <a:t>Definitely like the coursework side of my course [best prepared for]</a:t>
            </a:r>
            <a:r>
              <a:rPr lang="en-GB" sz="1600" dirty="0"/>
              <a:t>  </a:t>
            </a:r>
            <a:r>
              <a:rPr lang="en-GB" sz="1600" i="1" dirty="0"/>
              <a:t>BTEC student</a:t>
            </a:r>
          </a:p>
        </p:txBody>
      </p:sp>
      <p:sp>
        <p:nvSpPr>
          <p:cNvPr id="12" name="TextBox 11">
            <a:extLst>
              <a:ext uri="{FF2B5EF4-FFF2-40B4-BE49-F238E27FC236}">
                <a16:creationId xmlns:a16="http://schemas.microsoft.com/office/drawing/2014/main" id="{73277A58-8BF2-40AB-B71E-25D5643A0E13}"/>
              </a:ext>
            </a:extLst>
          </p:cNvPr>
          <p:cNvSpPr txBox="1"/>
          <p:nvPr/>
        </p:nvSpPr>
        <p:spPr>
          <a:xfrm>
            <a:off x="9324528" y="4797152"/>
            <a:ext cx="4620126" cy="369332"/>
          </a:xfrm>
          <a:prstGeom prst="rect">
            <a:avLst/>
          </a:prstGeom>
          <a:noFill/>
        </p:spPr>
        <p:txBody>
          <a:bodyPr wrap="square">
            <a:spAutoFit/>
          </a:bodyPr>
          <a:lstStyle/>
          <a:p>
            <a:r>
              <a:rPr lang="en-GB" sz="1800" b="0" i="0" u="none" strike="noStrike" dirty="0">
                <a:solidFill>
                  <a:srgbClr val="000000"/>
                </a:solidFill>
                <a:effectLst/>
                <a:latin typeface="Times New Roman" panose="02020603050405020304" pitchFamily="18" charset="0"/>
              </a:rPr>
              <a:t>.</a:t>
            </a:r>
            <a:r>
              <a:rPr lang="en-GB" dirty="0"/>
              <a:t> </a:t>
            </a:r>
          </a:p>
        </p:txBody>
      </p:sp>
      <p:sp>
        <p:nvSpPr>
          <p:cNvPr id="13" name="Google Shape;142;p1">
            <a:extLst>
              <a:ext uri="{FF2B5EF4-FFF2-40B4-BE49-F238E27FC236}">
                <a16:creationId xmlns:a16="http://schemas.microsoft.com/office/drawing/2014/main" id="{98D0B192-99BA-4621-8619-7F83F9F6615E}"/>
              </a:ext>
            </a:extLst>
          </p:cNvPr>
          <p:cNvSpPr/>
          <p:nvPr/>
        </p:nvSpPr>
        <p:spPr>
          <a:xfrm>
            <a:off x="6509792" y="2328241"/>
            <a:ext cx="2739229" cy="2047289"/>
          </a:xfrm>
          <a:prstGeom prst="wedgeEllipseCallout">
            <a:avLst/>
          </a:prstGeom>
          <a:solidFill>
            <a:schemeClr val="lt1"/>
          </a:solidFill>
          <a:ln w="76200" cap="flat" cmpd="sng">
            <a:solidFill>
              <a:srgbClr val="D99593"/>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91425" rIns="91425" bIns="91425" anchor="ctr" anchorCtr="0">
            <a:noAutofit/>
          </a:bodyPr>
          <a:lstStyle/>
          <a:p>
            <a:pPr algn="ctr"/>
            <a:r>
              <a:rPr lang="en-GB" sz="1600" b="0" i="0" u="none" strike="noStrike" dirty="0">
                <a:solidFill>
                  <a:srgbClr val="000000"/>
                </a:solidFill>
                <a:effectLst/>
              </a:rPr>
              <a:t> I have done a lot of essays. I think I did about fifteen of them for my access course. </a:t>
            </a:r>
            <a:r>
              <a:rPr lang="en-GB" sz="1600" b="0" i="1" u="none" strike="noStrike" dirty="0">
                <a:solidFill>
                  <a:srgbClr val="000000"/>
                </a:solidFill>
                <a:effectLst/>
              </a:rPr>
              <a:t>Access student</a:t>
            </a:r>
            <a:endParaRPr lang="en-GB" sz="1600" i="1" dirty="0"/>
          </a:p>
        </p:txBody>
      </p:sp>
    </p:spTree>
    <p:extLst>
      <p:ext uri="{BB962C8B-B14F-4D97-AF65-F5344CB8AC3E}">
        <p14:creationId xmlns:p14="http://schemas.microsoft.com/office/powerpoint/2010/main" val="2905963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affhome\staffhome1\3\hwbkn3\MyWork\12018468_10155981828130456_1775325996_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3836"/>
          <a:stretch/>
        </p:blipFill>
        <p:spPr bwMode="auto">
          <a:xfrm>
            <a:off x="152399" y="194155"/>
            <a:ext cx="1496292" cy="78841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460512" y="116632"/>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a:solidFill>
                  <a:srgbClr val="990033"/>
                </a:solidFill>
                <a:latin typeface="+mn-lt"/>
              </a:rPr>
              <a:t>Summary and future work</a:t>
            </a:r>
            <a:endParaRPr lang="en-GB" sz="2200" b="1" dirty="0">
              <a:solidFill>
                <a:srgbClr val="990033"/>
              </a:solidFill>
              <a:latin typeface="+mn-lt"/>
            </a:endParaRPr>
          </a:p>
        </p:txBody>
      </p:sp>
      <p:sp>
        <p:nvSpPr>
          <p:cNvPr id="6" name="TextBox 5"/>
          <p:cNvSpPr txBox="1"/>
          <p:nvPr/>
        </p:nvSpPr>
        <p:spPr>
          <a:xfrm>
            <a:off x="801488" y="1700808"/>
            <a:ext cx="7888406" cy="4154984"/>
          </a:xfrm>
          <a:prstGeom prst="rect">
            <a:avLst/>
          </a:prstGeom>
          <a:noFill/>
        </p:spPr>
        <p:txBody>
          <a:bodyPr wrap="square" rtlCol="0">
            <a:spAutoFit/>
          </a:bodyPr>
          <a:lstStyle/>
          <a:p>
            <a:pPr marL="457200" indent="-457200">
              <a:buFont typeface="Wingdings" panose="05000000000000000000" pitchFamily="2" charset="2"/>
              <a:buChar char="Ø"/>
            </a:pPr>
            <a:r>
              <a:rPr lang="en-GB" sz="2400" dirty="0"/>
              <a:t>Entry-qualifications do significantly impact confidence levels in skills such as  those associated with lab work and written communication.</a:t>
            </a:r>
          </a:p>
          <a:p>
            <a:pPr marL="457200" indent="-457200">
              <a:buFont typeface="Wingdings" panose="05000000000000000000" pitchFamily="2" charset="2"/>
              <a:buChar char="Ø"/>
            </a:pPr>
            <a:endParaRPr lang="en-GB" sz="2400" dirty="0"/>
          </a:p>
          <a:p>
            <a:pPr marL="457200" indent="-457200">
              <a:buFont typeface="Wingdings" panose="05000000000000000000" pitchFamily="2" charset="2"/>
              <a:buChar char="Ø"/>
            </a:pPr>
            <a:r>
              <a:rPr lang="en-GB" sz="2400" dirty="0"/>
              <a:t>Emerging themes from the focus groups suggest specific skills that different qual groups could be supported in and that coursework is not perceived as an easy assessment.</a:t>
            </a:r>
          </a:p>
          <a:p>
            <a:pPr marL="457200" indent="-457200">
              <a:buFont typeface="Wingdings" panose="05000000000000000000" pitchFamily="2" charset="2"/>
              <a:buChar char="Ø"/>
            </a:pPr>
            <a:endParaRPr lang="en-GB" sz="2400" dirty="0"/>
          </a:p>
          <a:p>
            <a:pPr marL="457200" indent="-457200">
              <a:buFont typeface="Wingdings" panose="05000000000000000000" pitchFamily="2" charset="2"/>
              <a:buChar char="Ø"/>
            </a:pPr>
            <a:r>
              <a:rPr lang="en-GB" sz="2400" dirty="0"/>
              <a:t>Continue our analysis of the data!</a:t>
            </a:r>
          </a:p>
          <a:p>
            <a:pPr marL="457200" indent="-457200">
              <a:buFont typeface="Wingdings" panose="05000000000000000000" pitchFamily="2" charset="2"/>
              <a:buChar char="Ø"/>
            </a:pPr>
            <a:endParaRPr lang="en-GB" sz="2400" dirty="0"/>
          </a:p>
          <a:p>
            <a:pPr marL="457200" indent="-457200">
              <a:buFont typeface="Wingdings" panose="05000000000000000000" pitchFamily="2" charset="2"/>
              <a:buChar char="Ø"/>
            </a:pPr>
            <a:endParaRPr lang="en-GB" sz="2400" dirty="0"/>
          </a:p>
        </p:txBody>
      </p:sp>
    </p:spTree>
    <p:extLst>
      <p:ext uri="{BB962C8B-B14F-4D97-AF65-F5344CB8AC3E}">
        <p14:creationId xmlns:p14="http://schemas.microsoft.com/office/powerpoint/2010/main" val="2794710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6945" y="1628800"/>
            <a:ext cx="5967265" cy="1077218"/>
          </a:xfrm>
          <a:prstGeom prst="rect">
            <a:avLst/>
          </a:prstGeom>
          <a:noFill/>
        </p:spPr>
        <p:txBody>
          <a:bodyPr wrap="square" rtlCol="0">
            <a:spAutoFit/>
          </a:bodyPr>
          <a:lstStyle/>
          <a:p>
            <a:pPr algn="ctr"/>
            <a:r>
              <a:rPr lang="en-GB" sz="3200" b="1" dirty="0">
                <a:solidFill>
                  <a:srgbClr val="990033"/>
                </a:solidFill>
              </a:rPr>
              <a:t>Acknowledgements </a:t>
            </a:r>
          </a:p>
          <a:p>
            <a:pPr algn="ctr"/>
            <a:endParaRPr lang="en-GB" sz="3200" b="1" dirty="0">
              <a:solidFill>
                <a:srgbClr val="990033"/>
              </a:solidFill>
            </a:endParaRPr>
          </a:p>
        </p:txBody>
      </p:sp>
      <p:pic>
        <p:nvPicPr>
          <p:cNvPr id="8" name="Picture 7">
            <a:extLst>
              <a:ext uri="{FF2B5EF4-FFF2-40B4-BE49-F238E27FC236}">
                <a16:creationId xmlns:a16="http://schemas.microsoft.com/office/drawing/2014/main" id="{557553EC-8558-4E23-80D8-9F265A628A71}"/>
              </a:ext>
            </a:extLst>
          </p:cNvPr>
          <p:cNvPicPr>
            <a:picLocks noChangeAspect="1"/>
          </p:cNvPicPr>
          <p:nvPr/>
        </p:nvPicPr>
        <p:blipFill>
          <a:blip r:embed="rId2"/>
          <a:stretch>
            <a:fillRect/>
          </a:stretch>
        </p:blipFill>
        <p:spPr>
          <a:xfrm>
            <a:off x="6228184" y="2636912"/>
            <a:ext cx="2228850" cy="2971800"/>
          </a:xfrm>
          <a:prstGeom prst="rect">
            <a:avLst/>
          </a:prstGeom>
        </p:spPr>
      </p:pic>
      <p:sp>
        <p:nvSpPr>
          <p:cNvPr id="9" name="TextBox 8">
            <a:extLst>
              <a:ext uri="{FF2B5EF4-FFF2-40B4-BE49-F238E27FC236}">
                <a16:creationId xmlns:a16="http://schemas.microsoft.com/office/drawing/2014/main" id="{16247180-3599-4479-B452-43F4C30918B2}"/>
              </a:ext>
            </a:extLst>
          </p:cNvPr>
          <p:cNvSpPr txBox="1"/>
          <p:nvPr/>
        </p:nvSpPr>
        <p:spPr>
          <a:xfrm>
            <a:off x="323528" y="2816055"/>
            <a:ext cx="5010210" cy="3046988"/>
          </a:xfrm>
          <a:prstGeom prst="rect">
            <a:avLst/>
          </a:prstGeom>
          <a:noFill/>
        </p:spPr>
        <p:txBody>
          <a:bodyPr wrap="square" rtlCol="0">
            <a:spAutoFit/>
          </a:bodyPr>
          <a:lstStyle/>
          <a:p>
            <a:pPr marL="285750" indent="-285750">
              <a:buFont typeface="Arial" panose="020B0604020202020204" pitchFamily="34" charset="0"/>
              <a:buChar char="•"/>
            </a:pPr>
            <a:r>
              <a:rPr lang="en-GB" sz="2400" dirty="0"/>
              <a:t>Elise Charlton (year 2 student)</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latin typeface="Calibri"/>
                <a:ea typeface="Calibri"/>
                <a:cs typeface="Calibri"/>
                <a:sym typeface="Calibri"/>
              </a:rPr>
              <a:t>SHU Teaching &amp; Learning Enhancement Fund 2020-21</a:t>
            </a:r>
          </a:p>
          <a:p>
            <a:pPr marL="285750" indent="-285750">
              <a:buFont typeface="Arial" panose="020B0604020202020204" pitchFamily="34" charset="0"/>
              <a:buChar char="•"/>
            </a:pPr>
            <a:endParaRPr lang="en-GB" sz="2400" dirty="0">
              <a:latin typeface="Calibri"/>
              <a:cs typeface="Calibri"/>
              <a:sym typeface="Calibri"/>
            </a:endParaRPr>
          </a:p>
          <a:p>
            <a:pPr marL="285750" indent="-285750">
              <a:buFont typeface="Arial" panose="020B0604020202020204" pitchFamily="34" charset="0"/>
              <a:buChar char="•"/>
            </a:pPr>
            <a:r>
              <a:rPr lang="en-GB" sz="2400" dirty="0">
                <a:latin typeface="Calibri"/>
                <a:cs typeface="Calibri"/>
                <a:sym typeface="Calibri"/>
              </a:rPr>
              <a:t>Accessibility of Science Research Group, BMRC, SHU</a:t>
            </a:r>
            <a:endParaRPr lang="en-GB" sz="2400" dirty="0"/>
          </a:p>
          <a:p>
            <a:endParaRPr lang="en-GB" sz="2400" dirty="0"/>
          </a:p>
        </p:txBody>
      </p:sp>
      <p:pic>
        <p:nvPicPr>
          <p:cNvPr id="6" name="Picture 5">
            <a:extLst>
              <a:ext uri="{FF2B5EF4-FFF2-40B4-BE49-F238E27FC236}">
                <a16:creationId xmlns:a16="http://schemas.microsoft.com/office/drawing/2014/main" id="{7E66D0AB-4D6D-4621-8249-E8AE3355C199}"/>
              </a:ext>
            </a:extLst>
          </p:cNvPr>
          <p:cNvPicPr>
            <a:picLocks noChangeAspect="1"/>
          </p:cNvPicPr>
          <p:nvPr/>
        </p:nvPicPr>
        <p:blipFill>
          <a:blip r:embed="rId3"/>
          <a:stretch>
            <a:fillRect/>
          </a:stretch>
        </p:blipFill>
        <p:spPr>
          <a:xfrm>
            <a:off x="179512" y="46844"/>
            <a:ext cx="7492633" cy="1152244"/>
          </a:xfrm>
          <a:prstGeom prst="rect">
            <a:avLst/>
          </a:prstGeom>
        </p:spPr>
      </p:pic>
    </p:spTree>
    <p:extLst>
      <p:ext uri="{BB962C8B-B14F-4D97-AF65-F5344CB8AC3E}">
        <p14:creationId xmlns:p14="http://schemas.microsoft.com/office/powerpoint/2010/main" val="834619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4089</TotalTime>
  <Words>864</Words>
  <Application>Microsoft Office PowerPoint</Application>
  <PresentationFormat>On-screen Show (4:3)</PresentationFormat>
  <Paragraphs>101</Paragraphs>
  <Slides>12</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Noto Sans Symbols</vt:lpstr>
      <vt:lpstr>Roboto</vt:lpstr>
      <vt:lpstr>Times New Roman</vt:lpstr>
      <vt:lpstr>Wingdings</vt:lpstr>
      <vt:lpstr>Office Theme</vt:lpstr>
      <vt:lpstr>PowerPoint Presentation</vt:lpstr>
      <vt:lpstr>PowerPoint Presentation</vt:lpstr>
      <vt:lpstr>Project aims</vt:lpstr>
      <vt:lpstr>PowerPoint Presentation</vt:lpstr>
      <vt:lpstr>PowerPoint Presentation</vt:lpstr>
      <vt:lpstr>Confidence levels in skill areas varies with different entry qualifications</vt:lpstr>
      <vt:lpstr>Confidence levels in written communication and lab skills is different amongst students with Access and A level pre entry qualifications</vt:lpstr>
      <vt:lpstr>Focus groups</vt:lpstr>
      <vt:lpstr>Emerging sub themes-Skills</vt:lpstr>
      <vt:lpstr>Emerging sub themes  coursework</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rachi</dc:creator>
  <cp:lastModifiedBy>Rawlinson, Katherine</cp:lastModifiedBy>
  <cp:revision>173</cp:revision>
  <dcterms:created xsi:type="dcterms:W3CDTF">2018-06-14T18:11:35Z</dcterms:created>
  <dcterms:modified xsi:type="dcterms:W3CDTF">2021-06-24T19:11:18Z</dcterms:modified>
</cp:coreProperties>
</file>