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5" r:id="rId4"/>
    <p:sldId id="261" r:id="rId5"/>
    <p:sldId id="258" r:id="rId6"/>
    <p:sldId id="259" r:id="rId7"/>
    <p:sldId id="262" r:id="rId8"/>
    <p:sldId id="264" r:id="rId9"/>
    <p:sldId id="267" r:id="rId10"/>
    <p:sldId id="268" r:id="rId11"/>
    <p:sldId id="263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n-US"/>
              <a:t>Number of students each month, 2019-20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Sheet1!$A$5:$A$16</c:f>
              <c:strCache>
                <c:ptCount val="12"/>
                <c:pt idx="0">
                  <c:v>September</c:v>
                </c:pt>
                <c:pt idx="1">
                  <c:v>October</c:v>
                </c:pt>
                <c:pt idx="2">
                  <c:v>November</c:v>
                </c:pt>
                <c:pt idx="3">
                  <c:v>December</c:v>
                </c:pt>
                <c:pt idx="4">
                  <c:v>January</c:v>
                </c:pt>
                <c:pt idx="5">
                  <c:v>February</c:v>
                </c:pt>
                <c:pt idx="6">
                  <c:v>March</c:v>
                </c:pt>
                <c:pt idx="7">
                  <c:v>April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August</c:v>
                </c:pt>
              </c:strCache>
            </c:strRef>
          </c:cat>
          <c:val>
            <c:numRef>
              <c:f>Sheet1!$B$5:$B$16</c:f>
              <c:numCache>
                <c:formatCode>General</c:formatCode>
                <c:ptCount val="12"/>
                <c:pt idx="0">
                  <c:v>11</c:v>
                </c:pt>
                <c:pt idx="1">
                  <c:v>16</c:v>
                </c:pt>
                <c:pt idx="2">
                  <c:v>62</c:v>
                </c:pt>
                <c:pt idx="3">
                  <c:v>15</c:v>
                </c:pt>
                <c:pt idx="4">
                  <c:v>48</c:v>
                </c:pt>
                <c:pt idx="5">
                  <c:v>94</c:v>
                </c:pt>
                <c:pt idx="6">
                  <c:v>49</c:v>
                </c:pt>
                <c:pt idx="7">
                  <c:v>32</c:v>
                </c:pt>
                <c:pt idx="8">
                  <c:v>89</c:v>
                </c:pt>
                <c:pt idx="9">
                  <c:v>124</c:v>
                </c:pt>
                <c:pt idx="10">
                  <c:v>119</c:v>
                </c:pt>
                <c:pt idx="11">
                  <c:v>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C7-4A38-9D8F-D29BB04AA33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2126674448"/>
        <c:axId val="2126667792"/>
      </c:barChart>
      <c:catAx>
        <c:axId val="212667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6667792"/>
        <c:crosses val="autoZero"/>
        <c:auto val="1"/>
        <c:lblAlgn val="ctr"/>
        <c:lblOffset val="100"/>
        <c:noMultiLvlLbl val="0"/>
      </c:catAx>
      <c:valAx>
        <c:axId val="21266677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26674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PerCentage use per level 2019-20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948-4DC8-80AC-22860A8433B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948-4DC8-80AC-22860A8433B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948-4DC8-80AC-22860A8433B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948-4DC8-80AC-22860A8433B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3948-4DC8-80AC-22860A8433B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Sheet1!$A$23:$A$27</c:f>
              <c:strCache>
                <c:ptCount val="5"/>
                <c:pt idx="0">
                  <c:v>Level 3</c:v>
                </c:pt>
                <c:pt idx="1">
                  <c:v>Level 4</c:v>
                </c:pt>
                <c:pt idx="2">
                  <c:v>Level 5</c:v>
                </c:pt>
                <c:pt idx="3">
                  <c:v>Level 6</c:v>
                </c:pt>
                <c:pt idx="4">
                  <c:v>Level 7</c:v>
                </c:pt>
              </c:strCache>
            </c:strRef>
          </c:cat>
          <c:val>
            <c:numRef>
              <c:f>Sheet1!$B$23:$B$27</c:f>
              <c:numCache>
                <c:formatCode>General</c:formatCode>
                <c:ptCount val="5"/>
                <c:pt idx="0">
                  <c:v>46</c:v>
                </c:pt>
                <c:pt idx="1">
                  <c:v>159</c:v>
                </c:pt>
                <c:pt idx="2">
                  <c:v>18</c:v>
                </c:pt>
                <c:pt idx="3">
                  <c:v>76</c:v>
                </c:pt>
                <c:pt idx="4">
                  <c:v>468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948-4DC8-80AC-22860A8433B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E5F-4D6F-8DC9-C23F6A0B6E8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E5F-4D6F-8DC9-C23F6A0B6E8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E5F-4D6F-8DC9-C23F6A0B6E8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E5F-4D6F-8DC9-C23F6A0B6E8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E5F-4D6F-8DC9-C23F6A0B6E8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6E5F-4D6F-8DC9-C23F6A0B6E8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6E5F-4D6F-8DC9-C23F6A0B6E8A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Sheet1!$A$37:$G$37</c:f>
              <c:strCache>
                <c:ptCount val="7"/>
                <c:pt idx="0">
                  <c:v>Overall structure</c:v>
                </c:pt>
                <c:pt idx="1">
                  <c:v>Getting started</c:v>
                </c:pt>
                <c:pt idx="2">
                  <c:v>References</c:v>
                </c:pt>
                <c:pt idx="3">
                  <c:v>Sentence construction</c:v>
                </c:pt>
                <c:pt idx="4">
                  <c:v>Paragraphing</c:v>
                </c:pt>
                <c:pt idx="5">
                  <c:v>Flow of argument</c:v>
                </c:pt>
                <c:pt idx="6">
                  <c:v>Report writing</c:v>
                </c:pt>
              </c:strCache>
            </c:strRef>
          </c:cat>
          <c:val>
            <c:numRef>
              <c:f>Sheet1!$A$38:$G$38</c:f>
              <c:numCache>
                <c:formatCode>General</c:formatCode>
                <c:ptCount val="7"/>
                <c:pt idx="0">
                  <c:v>671</c:v>
                </c:pt>
                <c:pt idx="1">
                  <c:v>695</c:v>
                </c:pt>
                <c:pt idx="2">
                  <c:v>364</c:v>
                </c:pt>
                <c:pt idx="3">
                  <c:v>324</c:v>
                </c:pt>
                <c:pt idx="4">
                  <c:v>4</c:v>
                </c:pt>
                <c:pt idx="5">
                  <c:v>48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6E5F-4D6F-8DC9-C23F6A0B6E8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218560995093003"/>
          <c:y val="0.14707274554458361"/>
          <c:w val="0.28428383715792377"/>
          <c:h val="0.64861668598734379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3FDAB0-732A-4EDD-8693-03FA888E637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7556219C-C230-4BAA-919D-CED05BEF828E}">
      <dgm:prSet/>
      <dgm:spPr/>
      <dgm:t>
        <a:bodyPr/>
        <a:lstStyle/>
        <a:p>
          <a:r>
            <a:rPr lang="en-GB" dirty="0"/>
            <a:t>SASC supports student writing in scientific disciplines across SEC at Kingston University.</a:t>
          </a:r>
          <a:endParaRPr lang="en-US" dirty="0"/>
        </a:p>
      </dgm:t>
    </dgm:pt>
    <dgm:pt modelId="{CA4BA6F2-22F7-4E48-8E86-5DB3277B63F1}" type="parTrans" cxnId="{CE6140B4-4AFD-4687-8670-3EF337058DE6}">
      <dgm:prSet/>
      <dgm:spPr/>
      <dgm:t>
        <a:bodyPr/>
        <a:lstStyle/>
        <a:p>
          <a:endParaRPr lang="en-US"/>
        </a:p>
      </dgm:t>
    </dgm:pt>
    <dgm:pt modelId="{8C40B763-E893-40C2-9C08-3E7A0ED9FC9A}" type="sibTrans" cxnId="{CE6140B4-4AFD-4687-8670-3EF337058DE6}">
      <dgm:prSet/>
      <dgm:spPr/>
      <dgm:t>
        <a:bodyPr/>
        <a:lstStyle/>
        <a:p>
          <a:endParaRPr lang="en-US"/>
        </a:p>
      </dgm:t>
    </dgm:pt>
    <dgm:pt modelId="{8F609DD9-FE73-419A-AF44-C83F1250A24E}">
      <dgm:prSet/>
      <dgm:spPr/>
      <dgm:t>
        <a:bodyPr/>
        <a:lstStyle/>
        <a:p>
          <a:r>
            <a:rPr lang="en-GB"/>
            <a:t>It </a:t>
          </a:r>
          <a:r>
            <a:rPr lang="en-US"/>
            <a:t>provides students with confidential advice on academic writing and study strategies.</a:t>
          </a:r>
        </a:p>
      </dgm:t>
    </dgm:pt>
    <dgm:pt modelId="{D573AD21-F6DF-448D-A484-95801DBCF790}" type="parTrans" cxnId="{DD7CDCDB-DB29-4A28-AB16-B9B2B74CDEA4}">
      <dgm:prSet/>
      <dgm:spPr/>
      <dgm:t>
        <a:bodyPr/>
        <a:lstStyle/>
        <a:p>
          <a:endParaRPr lang="en-US"/>
        </a:p>
      </dgm:t>
    </dgm:pt>
    <dgm:pt modelId="{80E68003-9B0D-4E9B-A27A-694F119935C1}" type="sibTrans" cxnId="{DD7CDCDB-DB29-4A28-AB16-B9B2B74CDEA4}">
      <dgm:prSet/>
      <dgm:spPr/>
      <dgm:t>
        <a:bodyPr/>
        <a:lstStyle/>
        <a:p>
          <a:endParaRPr lang="en-US"/>
        </a:p>
      </dgm:t>
    </dgm:pt>
    <dgm:pt modelId="{30FE5BB6-CDC9-482E-BFFB-906D8C1D4339}">
      <dgm:prSet/>
      <dgm:spPr/>
      <dgm:t>
        <a:bodyPr/>
        <a:lstStyle/>
        <a:p>
          <a:r>
            <a:rPr lang="en-US" dirty="0"/>
            <a:t>This </a:t>
          </a:r>
          <a:r>
            <a:rPr lang="en-US" i="1" dirty="0"/>
            <a:t>was</a:t>
          </a:r>
          <a:r>
            <a:rPr lang="en-US" dirty="0"/>
            <a:t> provided as a drop-in service, prior to the Covid-19 pandemic, where students could come to talk to an advisor in person.</a:t>
          </a:r>
        </a:p>
      </dgm:t>
    </dgm:pt>
    <dgm:pt modelId="{3ACDA92D-9C46-4868-B649-B3D58D3A968C}" type="parTrans" cxnId="{4377FE80-52DE-41CC-ACE8-7B7F567875FF}">
      <dgm:prSet/>
      <dgm:spPr/>
      <dgm:t>
        <a:bodyPr/>
        <a:lstStyle/>
        <a:p>
          <a:endParaRPr lang="en-US"/>
        </a:p>
      </dgm:t>
    </dgm:pt>
    <dgm:pt modelId="{660627E7-E771-42DC-B7E2-6C704F4765BF}" type="sibTrans" cxnId="{4377FE80-52DE-41CC-ACE8-7B7F567875FF}">
      <dgm:prSet/>
      <dgm:spPr/>
      <dgm:t>
        <a:bodyPr/>
        <a:lstStyle/>
        <a:p>
          <a:endParaRPr lang="en-US"/>
        </a:p>
      </dgm:t>
    </dgm:pt>
    <dgm:pt modelId="{1D8EF8F9-B966-4060-8627-9C283A41DB94}" type="pres">
      <dgm:prSet presAssocID="{D03FDAB0-732A-4EDD-8693-03FA888E637A}" presName="root" presStyleCnt="0">
        <dgm:presLayoutVars>
          <dgm:dir/>
          <dgm:resizeHandles val="exact"/>
        </dgm:presLayoutVars>
      </dgm:prSet>
      <dgm:spPr/>
    </dgm:pt>
    <dgm:pt modelId="{6EE9E6AA-F956-419B-BE96-83A68CF63F09}" type="pres">
      <dgm:prSet presAssocID="{7556219C-C230-4BAA-919D-CED05BEF828E}" presName="compNode" presStyleCnt="0"/>
      <dgm:spPr/>
    </dgm:pt>
    <dgm:pt modelId="{F6F356C1-B153-4404-B015-DA8878224AB8}" type="pres">
      <dgm:prSet presAssocID="{7556219C-C230-4BAA-919D-CED05BEF828E}" presName="bgRect" presStyleLbl="bgShp" presStyleIdx="0" presStyleCnt="3"/>
      <dgm:spPr/>
    </dgm:pt>
    <dgm:pt modelId="{E83C0257-3312-415F-B12F-446291EBEA63}" type="pres">
      <dgm:prSet presAssocID="{7556219C-C230-4BAA-919D-CED05BEF828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D62B4C74-AD2C-41EE-9807-B49CEDAC7138}" type="pres">
      <dgm:prSet presAssocID="{7556219C-C230-4BAA-919D-CED05BEF828E}" presName="spaceRect" presStyleCnt="0"/>
      <dgm:spPr/>
    </dgm:pt>
    <dgm:pt modelId="{D875CFF1-F36D-4082-A965-8161DB80B07E}" type="pres">
      <dgm:prSet presAssocID="{7556219C-C230-4BAA-919D-CED05BEF828E}" presName="parTx" presStyleLbl="revTx" presStyleIdx="0" presStyleCnt="3">
        <dgm:presLayoutVars>
          <dgm:chMax val="0"/>
          <dgm:chPref val="0"/>
        </dgm:presLayoutVars>
      </dgm:prSet>
      <dgm:spPr/>
    </dgm:pt>
    <dgm:pt modelId="{E6F4533A-CF62-4170-99F6-4E31050845BF}" type="pres">
      <dgm:prSet presAssocID="{8C40B763-E893-40C2-9C08-3E7A0ED9FC9A}" presName="sibTrans" presStyleCnt="0"/>
      <dgm:spPr/>
    </dgm:pt>
    <dgm:pt modelId="{34AA56ED-994C-4412-9DEB-70859723E8A4}" type="pres">
      <dgm:prSet presAssocID="{8F609DD9-FE73-419A-AF44-C83F1250A24E}" presName="compNode" presStyleCnt="0"/>
      <dgm:spPr/>
    </dgm:pt>
    <dgm:pt modelId="{D4A89F3D-6DB1-4DE5-910D-0384D8715815}" type="pres">
      <dgm:prSet presAssocID="{8F609DD9-FE73-419A-AF44-C83F1250A24E}" presName="bgRect" presStyleLbl="bgShp" presStyleIdx="1" presStyleCnt="3"/>
      <dgm:spPr/>
    </dgm:pt>
    <dgm:pt modelId="{C9EC6607-600D-4E5A-B730-F7701229E460}" type="pres">
      <dgm:prSet presAssocID="{8F609DD9-FE73-419A-AF44-C83F1250A24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23FC55E0-B77B-4372-9A9E-C4606B600E1D}" type="pres">
      <dgm:prSet presAssocID="{8F609DD9-FE73-419A-AF44-C83F1250A24E}" presName="spaceRect" presStyleCnt="0"/>
      <dgm:spPr/>
    </dgm:pt>
    <dgm:pt modelId="{434F07BD-19BD-46B8-AFED-978C9FE70A99}" type="pres">
      <dgm:prSet presAssocID="{8F609DD9-FE73-419A-AF44-C83F1250A24E}" presName="parTx" presStyleLbl="revTx" presStyleIdx="1" presStyleCnt="3">
        <dgm:presLayoutVars>
          <dgm:chMax val="0"/>
          <dgm:chPref val="0"/>
        </dgm:presLayoutVars>
      </dgm:prSet>
      <dgm:spPr/>
    </dgm:pt>
    <dgm:pt modelId="{92008482-B951-448D-93E4-F848D931E84A}" type="pres">
      <dgm:prSet presAssocID="{80E68003-9B0D-4E9B-A27A-694F119935C1}" presName="sibTrans" presStyleCnt="0"/>
      <dgm:spPr/>
    </dgm:pt>
    <dgm:pt modelId="{2957FCDF-7B4C-4FBD-A99D-1BCA94FB44A7}" type="pres">
      <dgm:prSet presAssocID="{30FE5BB6-CDC9-482E-BFFB-906D8C1D4339}" presName="compNode" presStyleCnt="0"/>
      <dgm:spPr/>
    </dgm:pt>
    <dgm:pt modelId="{C7957DDA-376A-48F8-9F0A-E49F65D3B8D9}" type="pres">
      <dgm:prSet presAssocID="{30FE5BB6-CDC9-482E-BFFB-906D8C1D4339}" presName="bgRect" presStyleLbl="bgShp" presStyleIdx="2" presStyleCnt="3"/>
      <dgm:spPr/>
    </dgm:pt>
    <dgm:pt modelId="{136B94C6-8D1B-45E2-B9F7-1A9F3CB24949}" type="pres">
      <dgm:prSet presAssocID="{30FE5BB6-CDC9-482E-BFFB-906D8C1D433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6DB498E4-AA2D-40CC-8C65-832EFE79969B}" type="pres">
      <dgm:prSet presAssocID="{30FE5BB6-CDC9-482E-BFFB-906D8C1D4339}" presName="spaceRect" presStyleCnt="0"/>
      <dgm:spPr/>
    </dgm:pt>
    <dgm:pt modelId="{D8316B6E-C522-48F1-865F-C9535E40FCEF}" type="pres">
      <dgm:prSet presAssocID="{30FE5BB6-CDC9-482E-BFFB-906D8C1D433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88C7F840-A4E2-4FDF-8EE8-2D87B1ED37EC}" type="presOf" srcId="{30FE5BB6-CDC9-482E-BFFB-906D8C1D4339}" destId="{D8316B6E-C522-48F1-865F-C9535E40FCEF}" srcOrd="0" destOrd="0" presId="urn:microsoft.com/office/officeart/2018/2/layout/IconVerticalSolidList"/>
    <dgm:cxn modelId="{F9DA1553-9605-405B-8557-38DA86560CD6}" type="presOf" srcId="{8F609DD9-FE73-419A-AF44-C83F1250A24E}" destId="{434F07BD-19BD-46B8-AFED-978C9FE70A99}" srcOrd="0" destOrd="0" presId="urn:microsoft.com/office/officeart/2018/2/layout/IconVerticalSolidList"/>
    <dgm:cxn modelId="{4377FE80-52DE-41CC-ACE8-7B7F567875FF}" srcId="{D03FDAB0-732A-4EDD-8693-03FA888E637A}" destId="{30FE5BB6-CDC9-482E-BFFB-906D8C1D4339}" srcOrd="2" destOrd="0" parTransId="{3ACDA92D-9C46-4868-B649-B3D58D3A968C}" sibTransId="{660627E7-E771-42DC-B7E2-6C704F4765BF}"/>
    <dgm:cxn modelId="{E9CC3A84-E59C-445C-8100-90EC0A58ACAA}" type="presOf" srcId="{D03FDAB0-732A-4EDD-8693-03FA888E637A}" destId="{1D8EF8F9-B966-4060-8627-9C283A41DB94}" srcOrd="0" destOrd="0" presId="urn:microsoft.com/office/officeart/2018/2/layout/IconVerticalSolidList"/>
    <dgm:cxn modelId="{B1B933A3-3C72-4853-A71C-1CF50A508368}" type="presOf" srcId="{7556219C-C230-4BAA-919D-CED05BEF828E}" destId="{D875CFF1-F36D-4082-A965-8161DB80B07E}" srcOrd="0" destOrd="0" presId="urn:microsoft.com/office/officeart/2018/2/layout/IconVerticalSolidList"/>
    <dgm:cxn modelId="{CE6140B4-4AFD-4687-8670-3EF337058DE6}" srcId="{D03FDAB0-732A-4EDD-8693-03FA888E637A}" destId="{7556219C-C230-4BAA-919D-CED05BEF828E}" srcOrd="0" destOrd="0" parTransId="{CA4BA6F2-22F7-4E48-8E86-5DB3277B63F1}" sibTransId="{8C40B763-E893-40C2-9C08-3E7A0ED9FC9A}"/>
    <dgm:cxn modelId="{DD7CDCDB-DB29-4A28-AB16-B9B2B74CDEA4}" srcId="{D03FDAB0-732A-4EDD-8693-03FA888E637A}" destId="{8F609DD9-FE73-419A-AF44-C83F1250A24E}" srcOrd="1" destOrd="0" parTransId="{D573AD21-F6DF-448D-A484-95801DBCF790}" sibTransId="{80E68003-9B0D-4E9B-A27A-694F119935C1}"/>
    <dgm:cxn modelId="{4C342884-8063-41A1-A6D3-5825AFE8DA7B}" type="presParOf" srcId="{1D8EF8F9-B966-4060-8627-9C283A41DB94}" destId="{6EE9E6AA-F956-419B-BE96-83A68CF63F09}" srcOrd="0" destOrd="0" presId="urn:microsoft.com/office/officeart/2018/2/layout/IconVerticalSolidList"/>
    <dgm:cxn modelId="{A47FAEA8-F851-4780-A3FA-24779C067482}" type="presParOf" srcId="{6EE9E6AA-F956-419B-BE96-83A68CF63F09}" destId="{F6F356C1-B153-4404-B015-DA8878224AB8}" srcOrd="0" destOrd="0" presId="urn:microsoft.com/office/officeart/2018/2/layout/IconVerticalSolidList"/>
    <dgm:cxn modelId="{3B6DB50F-111E-4BC6-AA63-87EE0B7EB4DD}" type="presParOf" srcId="{6EE9E6AA-F956-419B-BE96-83A68CF63F09}" destId="{E83C0257-3312-415F-B12F-446291EBEA63}" srcOrd="1" destOrd="0" presId="urn:microsoft.com/office/officeart/2018/2/layout/IconVerticalSolidList"/>
    <dgm:cxn modelId="{D4AAD711-825B-4221-9E5F-3BD3587BACA5}" type="presParOf" srcId="{6EE9E6AA-F956-419B-BE96-83A68CF63F09}" destId="{D62B4C74-AD2C-41EE-9807-B49CEDAC7138}" srcOrd="2" destOrd="0" presId="urn:microsoft.com/office/officeart/2018/2/layout/IconVerticalSolidList"/>
    <dgm:cxn modelId="{93868742-192B-4DED-B33B-F90216CA8E0A}" type="presParOf" srcId="{6EE9E6AA-F956-419B-BE96-83A68CF63F09}" destId="{D875CFF1-F36D-4082-A965-8161DB80B07E}" srcOrd="3" destOrd="0" presId="urn:microsoft.com/office/officeart/2018/2/layout/IconVerticalSolidList"/>
    <dgm:cxn modelId="{590F4A2D-D8C0-4611-94A2-C12398851896}" type="presParOf" srcId="{1D8EF8F9-B966-4060-8627-9C283A41DB94}" destId="{E6F4533A-CF62-4170-99F6-4E31050845BF}" srcOrd="1" destOrd="0" presId="urn:microsoft.com/office/officeart/2018/2/layout/IconVerticalSolidList"/>
    <dgm:cxn modelId="{0B713040-1052-469D-87EF-60BEFB55D6D0}" type="presParOf" srcId="{1D8EF8F9-B966-4060-8627-9C283A41DB94}" destId="{34AA56ED-994C-4412-9DEB-70859723E8A4}" srcOrd="2" destOrd="0" presId="urn:microsoft.com/office/officeart/2018/2/layout/IconVerticalSolidList"/>
    <dgm:cxn modelId="{E4686721-8597-4764-86AF-ACA7BE866C75}" type="presParOf" srcId="{34AA56ED-994C-4412-9DEB-70859723E8A4}" destId="{D4A89F3D-6DB1-4DE5-910D-0384D8715815}" srcOrd="0" destOrd="0" presId="urn:microsoft.com/office/officeart/2018/2/layout/IconVerticalSolidList"/>
    <dgm:cxn modelId="{D7D6A416-6C7D-4477-9249-0AB8044AEC18}" type="presParOf" srcId="{34AA56ED-994C-4412-9DEB-70859723E8A4}" destId="{C9EC6607-600D-4E5A-B730-F7701229E460}" srcOrd="1" destOrd="0" presId="urn:microsoft.com/office/officeart/2018/2/layout/IconVerticalSolidList"/>
    <dgm:cxn modelId="{35F00B68-94F2-4320-8F18-C6694ECE93FF}" type="presParOf" srcId="{34AA56ED-994C-4412-9DEB-70859723E8A4}" destId="{23FC55E0-B77B-4372-9A9E-C4606B600E1D}" srcOrd="2" destOrd="0" presId="urn:microsoft.com/office/officeart/2018/2/layout/IconVerticalSolidList"/>
    <dgm:cxn modelId="{2CC7FDD2-D267-4998-A599-4F5831A61C2A}" type="presParOf" srcId="{34AA56ED-994C-4412-9DEB-70859723E8A4}" destId="{434F07BD-19BD-46B8-AFED-978C9FE70A99}" srcOrd="3" destOrd="0" presId="urn:microsoft.com/office/officeart/2018/2/layout/IconVerticalSolidList"/>
    <dgm:cxn modelId="{2F98F260-5BC7-4C2C-B08E-77B2B1CEE1F2}" type="presParOf" srcId="{1D8EF8F9-B966-4060-8627-9C283A41DB94}" destId="{92008482-B951-448D-93E4-F848D931E84A}" srcOrd="3" destOrd="0" presId="urn:microsoft.com/office/officeart/2018/2/layout/IconVerticalSolidList"/>
    <dgm:cxn modelId="{C63396BD-08BD-43BE-B52F-ABB4D53C254B}" type="presParOf" srcId="{1D8EF8F9-B966-4060-8627-9C283A41DB94}" destId="{2957FCDF-7B4C-4FBD-A99D-1BCA94FB44A7}" srcOrd="4" destOrd="0" presId="urn:microsoft.com/office/officeart/2018/2/layout/IconVerticalSolidList"/>
    <dgm:cxn modelId="{63DBF5F8-5A41-4F2D-8B66-0793AE235212}" type="presParOf" srcId="{2957FCDF-7B4C-4FBD-A99D-1BCA94FB44A7}" destId="{C7957DDA-376A-48F8-9F0A-E49F65D3B8D9}" srcOrd="0" destOrd="0" presId="urn:microsoft.com/office/officeart/2018/2/layout/IconVerticalSolidList"/>
    <dgm:cxn modelId="{7D795143-5A35-439C-9935-08600FFF7511}" type="presParOf" srcId="{2957FCDF-7B4C-4FBD-A99D-1BCA94FB44A7}" destId="{136B94C6-8D1B-45E2-B9F7-1A9F3CB24949}" srcOrd="1" destOrd="0" presId="urn:microsoft.com/office/officeart/2018/2/layout/IconVerticalSolidList"/>
    <dgm:cxn modelId="{F42C3865-C667-4625-BC32-D99F35796D79}" type="presParOf" srcId="{2957FCDF-7B4C-4FBD-A99D-1BCA94FB44A7}" destId="{6DB498E4-AA2D-40CC-8C65-832EFE79969B}" srcOrd="2" destOrd="0" presId="urn:microsoft.com/office/officeart/2018/2/layout/IconVerticalSolidList"/>
    <dgm:cxn modelId="{94C7FC08-60F4-4E0C-891E-93722CE0E0F2}" type="presParOf" srcId="{2957FCDF-7B4C-4FBD-A99D-1BCA94FB44A7}" destId="{D8316B6E-C522-48F1-865F-C9535E40FCE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876DFD-67DF-4E9B-9090-9845134DAC2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570BD08-9C9A-42F7-896C-1624D901762F}">
      <dgm:prSet/>
      <dgm:spPr/>
      <dgm:t>
        <a:bodyPr/>
        <a:lstStyle/>
        <a:p>
          <a:r>
            <a:rPr lang="en-GB" dirty="0"/>
            <a:t>R</a:t>
          </a:r>
          <a:r>
            <a:rPr lang="en-GB" b="0" i="0" baseline="0" dirty="0"/>
            <a:t>eport writing</a:t>
          </a:r>
          <a:endParaRPr lang="en-US" dirty="0"/>
        </a:p>
      </dgm:t>
    </dgm:pt>
    <dgm:pt modelId="{69610E41-CFDF-451B-A6E4-817F08EE8714}" type="parTrans" cxnId="{F15A06C9-9F6C-4889-B848-0B644CEAF5BC}">
      <dgm:prSet/>
      <dgm:spPr/>
      <dgm:t>
        <a:bodyPr/>
        <a:lstStyle/>
        <a:p>
          <a:endParaRPr lang="en-US"/>
        </a:p>
      </dgm:t>
    </dgm:pt>
    <dgm:pt modelId="{CD30EEBF-222D-4986-BA70-791003E1F655}" type="sibTrans" cxnId="{F15A06C9-9F6C-4889-B848-0B644CEAF5BC}">
      <dgm:prSet/>
      <dgm:spPr/>
      <dgm:t>
        <a:bodyPr/>
        <a:lstStyle/>
        <a:p>
          <a:endParaRPr lang="en-US"/>
        </a:p>
      </dgm:t>
    </dgm:pt>
    <dgm:pt modelId="{A8447750-C5A2-4E71-85DF-5837A48C1A19}">
      <dgm:prSet/>
      <dgm:spPr/>
      <dgm:t>
        <a:bodyPr/>
        <a:lstStyle/>
        <a:p>
          <a:r>
            <a:rPr lang="en-GB" dirty="0"/>
            <a:t>P</a:t>
          </a:r>
          <a:r>
            <a:rPr lang="en-GB" b="0" i="0" baseline="0" dirty="0"/>
            <a:t>resentations</a:t>
          </a:r>
          <a:endParaRPr lang="en-US" dirty="0"/>
        </a:p>
      </dgm:t>
    </dgm:pt>
    <dgm:pt modelId="{FF4C38D8-0AE3-4171-A198-D39B3445385B}" type="parTrans" cxnId="{6751BD2D-0690-4BA8-85EE-82BEFF1B5D89}">
      <dgm:prSet/>
      <dgm:spPr/>
      <dgm:t>
        <a:bodyPr/>
        <a:lstStyle/>
        <a:p>
          <a:endParaRPr lang="en-US"/>
        </a:p>
      </dgm:t>
    </dgm:pt>
    <dgm:pt modelId="{E4758126-682B-491A-841A-B2DDCBB5C70E}" type="sibTrans" cxnId="{6751BD2D-0690-4BA8-85EE-82BEFF1B5D89}">
      <dgm:prSet/>
      <dgm:spPr/>
      <dgm:t>
        <a:bodyPr/>
        <a:lstStyle/>
        <a:p>
          <a:endParaRPr lang="en-US"/>
        </a:p>
      </dgm:t>
    </dgm:pt>
    <dgm:pt modelId="{202E9F07-7BAC-4763-A8BA-CAD5B79A4753}">
      <dgm:prSet/>
      <dgm:spPr/>
      <dgm:t>
        <a:bodyPr/>
        <a:lstStyle/>
        <a:p>
          <a:r>
            <a:rPr lang="en-GB" dirty="0"/>
            <a:t>N</a:t>
          </a:r>
          <a:r>
            <a:rPr lang="en-GB" b="0" i="0" baseline="0" dirty="0"/>
            <a:t>ote taking</a:t>
          </a:r>
          <a:endParaRPr lang="en-US" dirty="0"/>
        </a:p>
      </dgm:t>
    </dgm:pt>
    <dgm:pt modelId="{F6E22566-AFCC-41F8-A00C-52349D37FDA3}" type="parTrans" cxnId="{90700372-C416-4828-A3BD-13FABD1B0AFC}">
      <dgm:prSet/>
      <dgm:spPr/>
      <dgm:t>
        <a:bodyPr/>
        <a:lstStyle/>
        <a:p>
          <a:endParaRPr lang="en-US"/>
        </a:p>
      </dgm:t>
    </dgm:pt>
    <dgm:pt modelId="{C5FEB339-BBB3-42AD-85EB-72471C227728}" type="sibTrans" cxnId="{90700372-C416-4828-A3BD-13FABD1B0AFC}">
      <dgm:prSet/>
      <dgm:spPr/>
      <dgm:t>
        <a:bodyPr/>
        <a:lstStyle/>
        <a:p>
          <a:endParaRPr lang="en-US"/>
        </a:p>
      </dgm:t>
    </dgm:pt>
    <dgm:pt modelId="{E42DE242-0670-402D-8172-EBAAD791E6E9}">
      <dgm:prSet/>
      <dgm:spPr/>
      <dgm:t>
        <a:bodyPr/>
        <a:lstStyle/>
        <a:p>
          <a:r>
            <a:rPr lang="en-GB" dirty="0"/>
            <a:t>T</a:t>
          </a:r>
          <a:r>
            <a:rPr lang="en-GB" b="0" i="0" baseline="0" dirty="0"/>
            <a:t>ime management</a:t>
          </a:r>
          <a:endParaRPr lang="en-US" dirty="0"/>
        </a:p>
      </dgm:t>
    </dgm:pt>
    <dgm:pt modelId="{7B6AD2F9-F0D8-4BF7-9C15-A3B20E51CD69}" type="parTrans" cxnId="{1DAB76AD-BBE4-4049-8FC9-10CD9EEE728D}">
      <dgm:prSet/>
      <dgm:spPr/>
      <dgm:t>
        <a:bodyPr/>
        <a:lstStyle/>
        <a:p>
          <a:endParaRPr lang="en-US"/>
        </a:p>
      </dgm:t>
    </dgm:pt>
    <dgm:pt modelId="{297EE961-7C24-4B37-B4DE-DC14EF4BEE15}" type="sibTrans" cxnId="{1DAB76AD-BBE4-4049-8FC9-10CD9EEE728D}">
      <dgm:prSet/>
      <dgm:spPr/>
      <dgm:t>
        <a:bodyPr/>
        <a:lstStyle/>
        <a:p>
          <a:endParaRPr lang="en-US"/>
        </a:p>
      </dgm:t>
    </dgm:pt>
    <dgm:pt modelId="{6FFDE22F-5CA6-4BC4-ADB6-1530AF2D3EF9}">
      <dgm:prSet/>
      <dgm:spPr/>
      <dgm:t>
        <a:bodyPr/>
        <a:lstStyle/>
        <a:p>
          <a:r>
            <a:rPr lang="en-GB" b="0" i="0" baseline="0" dirty="0"/>
            <a:t>Exam revision </a:t>
          </a:r>
          <a:endParaRPr lang="en-US" dirty="0"/>
        </a:p>
      </dgm:t>
    </dgm:pt>
    <dgm:pt modelId="{426CD370-1744-4FD2-BAD3-97A6195227A7}" type="parTrans" cxnId="{FE2C27B3-AEF8-4E7A-A060-68FE126E8034}">
      <dgm:prSet/>
      <dgm:spPr/>
      <dgm:t>
        <a:bodyPr/>
        <a:lstStyle/>
        <a:p>
          <a:endParaRPr lang="en-US"/>
        </a:p>
      </dgm:t>
    </dgm:pt>
    <dgm:pt modelId="{51975501-83C8-41B5-9A29-4CDE9CD1A664}" type="sibTrans" cxnId="{FE2C27B3-AEF8-4E7A-A060-68FE126E8034}">
      <dgm:prSet/>
      <dgm:spPr/>
      <dgm:t>
        <a:bodyPr/>
        <a:lstStyle/>
        <a:p>
          <a:endParaRPr lang="en-US"/>
        </a:p>
      </dgm:t>
    </dgm:pt>
    <dgm:pt modelId="{0A7F43D0-5ECA-471D-97DB-DD5C381A0532}">
      <dgm:prSet/>
      <dgm:spPr/>
      <dgm:t>
        <a:bodyPr/>
        <a:lstStyle/>
        <a:p>
          <a:r>
            <a:rPr lang="en-GB" dirty="0"/>
            <a:t>R</a:t>
          </a:r>
          <a:r>
            <a:rPr lang="en-GB" b="0" i="0" baseline="0" dirty="0"/>
            <a:t>eferencing skills</a:t>
          </a:r>
          <a:endParaRPr lang="en-US" dirty="0"/>
        </a:p>
      </dgm:t>
    </dgm:pt>
    <dgm:pt modelId="{B84AE37F-A6CA-4EEB-87DC-1B74608FC6A8}" type="parTrans" cxnId="{0746C9FF-A957-4979-8BA6-EDA1C5E771A4}">
      <dgm:prSet/>
      <dgm:spPr/>
      <dgm:t>
        <a:bodyPr/>
        <a:lstStyle/>
        <a:p>
          <a:endParaRPr lang="en-US"/>
        </a:p>
      </dgm:t>
    </dgm:pt>
    <dgm:pt modelId="{8DD0EA03-59C1-4F66-AB6E-21A22CF2AE33}" type="sibTrans" cxnId="{0746C9FF-A957-4979-8BA6-EDA1C5E771A4}">
      <dgm:prSet/>
      <dgm:spPr/>
      <dgm:t>
        <a:bodyPr/>
        <a:lstStyle/>
        <a:p>
          <a:endParaRPr lang="en-US"/>
        </a:p>
      </dgm:t>
    </dgm:pt>
    <dgm:pt modelId="{99BC4790-8B9D-4BFB-853E-7603DAF7686B}" type="pres">
      <dgm:prSet presAssocID="{6A876DFD-67DF-4E9B-9090-9845134DAC21}" presName="linear" presStyleCnt="0">
        <dgm:presLayoutVars>
          <dgm:animLvl val="lvl"/>
          <dgm:resizeHandles val="exact"/>
        </dgm:presLayoutVars>
      </dgm:prSet>
      <dgm:spPr/>
    </dgm:pt>
    <dgm:pt modelId="{A233BEF3-82FD-43BD-BFFF-A35948370329}" type="pres">
      <dgm:prSet presAssocID="{A570BD08-9C9A-42F7-896C-1624D901762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4F2FF03E-D0EA-4C4F-AA1A-CC65FA81A9F1}" type="pres">
      <dgm:prSet presAssocID="{CD30EEBF-222D-4986-BA70-791003E1F655}" presName="spacer" presStyleCnt="0"/>
      <dgm:spPr/>
    </dgm:pt>
    <dgm:pt modelId="{9B0F2B4C-B97A-4CBE-AC05-CA91C58CD8F0}" type="pres">
      <dgm:prSet presAssocID="{A8447750-C5A2-4E71-85DF-5837A48C1A19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2D88C89F-680B-42F5-B52B-8348A6C028A9}" type="pres">
      <dgm:prSet presAssocID="{E4758126-682B-491A-841A-B2DDCBB5C70E}" presName="spacer" presStyleCnt="0"/>
      <dgm:spPr/>
    </dgm:pt>
    <dgm:pt modelId="{466828EE-E0D6-4465-97F7-B575EE71317C}" type="pres">
      <dgm:prSet presAssocID="{202E9F07-7BAC-4763-A8BA-CAD5B79A4753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0671ED26-BE82-4FC9-B0FA-0B1DFF9C0F46}" type="pres">
      <dgm:prSet presAssocID="{C5FEB339-BBB3-42AD-85EB-72471C227728}" presName="spacer" presStyleCnt="0"/>
      <dgm:spPr/>
    </dgm:pt>
    <dgm:pt modelId="{0A054AF4-9396-40C8-9873-1C7F3363D3F5}" type="pres">
      <dgm:prSet presAssocID="{E42DE242-0670-402D-8172-EBAAD791E6E9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8FC7DD05-D6D1-45E7-AB3A-7601B237E167}" type="pres">
      <dgm:prSet presAssocID="{297EE961-7C24-4B37-B4DE-DC14EF4BEE15}" presName="spacer" presStyleCnt="0"/>
      <dgm:spPr/>
    </dgm:pt>
    <dgm:pt modelId="{6F070E14-FF0E-4A20-8420-BD7E74AAE3CB}" type="pres">
      <dgm:prSet presAssocID="{6FFDE22F-5CA6-4BC4-ADB6-1530AF2D3EF9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B69572EB-00AC-458A-A5BE-4BE34B6869DA}" type="pres">
      <dgm:prSet presAssocID="{51975501-83C8-41B5-9A29-4CDE9CD1A664}" presName="spacer" presStyleCnt="0"/>
      <dgm:spPr/>
    </dgm:pt>
    <dgm:pt modelId="{AA94BF65-9187-4881-BCFD-4E8A10407FCC}" type="pres">
      <dgm:prSet presAssocID="{0A7F43D0-5ECA-471D-97DB-DD5C381A0532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DE2C9913-2628-4C63-9263-80EE3406D735}" type="presOf" srcId="{6A876DFD-67DF-4E9B-9090-9845134DAC21}" destId="{99BC4790-8B9D-4BFB-853E-7603DAF7686B}" srcOrd="0" destOrd="0" presId="urn:microsoft.com/office/officeart/2005/8/layout/vList2"/>
    <dgm:cxn modelId="{4AE0532A-CD9B-460F-9862-CCADFA0CD8FA}" type="presOf" srcId="{6FFDE22F-5CA6-4BC4-ADB6-1530AF2D3EF9}" destId="{6F070E14-FF0E-4A20-8420-BD7E74AAE3CB}" srcOrd="0" destOrd="0" presId="urn:microsoft.com/office/officeart/2005/8/layout/vList2"/>
    <dgm:cxn modelId="{6751BD2D-0690-4BA8-85EE-82BEFF1B5D89}" srcId="{6A876DFD-67DF-4E9B-9090-9845134DAC21}" destId="{A8447750-C5A2-4E71-85DF-5837A48C1A19}" srcOrd="1" destOrd="0" parTransId="{FF4C38D8-0AE3-4171-A198-D39B3445385B}" sibTransId="{E4758126-682B-491A-841A-B2DDCBB5C70E}"/>
    <dgm:cxn modelId="{90700372-C416-4828-A3BD-13FABD1B0AFC}" srcId="{6A876DFD-67DF-4E9B-9090-9845134DAC21}" destId="{202E9F07-7BAC-4763-A8BA-CAD5B79A4753}" srcOrd="2" destOrd="0" parTransId="{F6E22566-AFCC-41F8-A00C-52349D37FDA3}" sibTransId="{C5FEB339-BBB3-42AD-85EB-72471C227728}"/>
    <dgm:cxn modelId="{B03D2279-B7D9-4AAC-89E9-D6215E8617FF}" type="presOf" srcId="{0A7F43D0-5ECA-471D-97DB-DD5C381A0532}" destId="{AA94BF65-9187-4881-BCFD-4E8A10407FCC}" srcOrd="0" destOrd="0" presId="urn:microsoft.com/office/officeart/2005/8/layout/vList2"/>
    <dgm:cxn modelId="{A2BEBD5A-A002-4578-9D56-2C35E08877B4}" type="presOf" srcId="{A570BD08-9C9A-42F7-896C-1624D901762F}" destId="{A233BEF3-82FD-43BD-BFFF-A35948370329}" srcOrd="0" destOrd="0" presId="urn:microsoft.com/office/officeart/2005/8/layout/vList2"/>
    <dgm:cxn modelId="{1DAB76AD-BBE4-4049-8FC9-10CD9EEE728D}" srcId="{6A876DFD-67DF-4E9B-9090-9845134DAC21}" destId="{E42DE242-0670-402D-8172-EBAAD791E6E9}" srcOrd="3" destOrd="0" parTransId="{7B6AD2F9-F0D8-4BF7-9C15-A3B20E51CD69}" sibTransId="{297EE961-7C24-4B37-B4DE-DC14EF4BEE15}"/>
    <dgm:cxn modelId="{FE2C27B3-AEF8-4E7A-A060-68FE126E8034}" srcId="{6A876DFD-67DF-4E9B-9090-9845134DAC21}" destId="{6FFDE22F-5CA6-4BC4-ADB6-1530AF2D3EF9}" srcOrd="4" destOrd="0" parTransId="{426CD370-1744-4FD2-BAD3-97A6195227A7}" sibTransId="{51975501-83C8-41B5-9A29-4CDE9CD1A664}"/>
    <dgm:cxn modelId="{F15A06C9-9F6C-4889-B848-0B644CEAF5BC}" srcId="{6A876DFD-67DF-4E9B-9090-9845134DAC21}" destId="{A570BD08-9C9A-42F7-896C-1624D901762F}" srcOrd="0" destOrd="0" parTransId="{69610E41-CFDF-451B-A6E4-817F08EE8714}" sibTransId="{CD30EEBF-222D-4986-BA70-791003E1F655}"/>
    <dgm:cxn modelId="{8C9F0DD6-F79E-4C01-95EA-5BDAAAA9843A}" type="presOf" srcId="{202E9F07-7BAC-4763-A8BA-CAD5B79A4753}" destId="{466828EE-E0D6-4465-97F7-B575EE71317C}" srcOrd="0" destOrd="0" presId="urn:microsoft.com/office/officeart/2005/8/layout/vList2"/>
    <dgm:cxn modelId="{438ADEE2-0A82-4EE2-8604-63E9E8FC3461}" type="presOf" srcId="{E42DE242-0670-402D-8172-EBAAD791E6E9}" destId="{0A054AF4-9396-40C8-9873-1C7F3363D3F5}" srcOrd="0" destOrd="0" presId="urn:microsoft.com/office/officeart/2005/8/layout/vList2"/>
    <dgm:cxn modelId="{762B85E6-67CD-4B0F-BE5D-542ACEB1381C}" type="presOf" srcId="{A8447750-C5A2-4E71-85DF-5837A48C1A19}" destId="{9B0F2B4C-B97A-4CBE-AC05-CA91C58CD8F0}" srcOrd="0" destOrd="0" presId="urn:microsoft.com/office/officeart/2005/8/layout/vList2"/>
    <dgm:cxn modelId="{0746C9FF-A957-4979-8BA6-EDA1C5E771A4}" srcId="{6A876DFD-67DF-4E9B-9090-9845134DAC21}" destId="{0A7F43D0-5ECA-471D-97DB-DD5C381A0532}" srcOrd="5" destOrd="0" parTransId="{B84AE37F-A6CA-4EEB-87DC-1B74608FC6A8}" sibTransId="{8DD0EA03-59C1-4F66-AB6E-21A22CF2AE33}"/>
    <dgm:cxn modelId="{DC92E06E-475E-4818-A613-7849E2BE70D3}" type="presParOf" srcId="{99BC4790-8B9D-4BFB-853E-7603DAF7686B}" destId="{A233BEF3-82FD-43BD-BFFF-A35948370329}" srcOrd="0" destOrd="0" presId="urn:microsoft.com/office/officeart/2005/8/layout/vList2"/>
    <dgm:cxn modelId="{3982B6D5-5A67-4F6D-BEDE-892845D10892}" type="presParOf" srcId="{99BC4790-8B9D-4BFB-853E-7603DAF7686B}" destId="{4F2FF03E-D0EA-4C4F-AA1A-CC65FA81A9F1}" srcOrd="1" destOrd="0" presId="urn:microsoft.com/office/officeart/2005/8/layout/vList2"/>
    <dgm:cxn modelId="{E85B21D7-56AA-4297-81E3-C6CF24FD0C66}" type="presParOf" srcId="{99BC4790-8B9D-4BFB-853E-7603DAF7686B}" destId="{9B0F2B4C-B97A-4CBE-AC05-CA91C58CD8F0}" srcOrd="2" destOrd="0" presId="urn:microsoft.com/office/officeart/2005/8/layout/vList2"/>
    <dgm:cxn modelId="{5CEFD0EA-838C-4F2B-9B65-87D7C93B398B}" type="presParOf" srcId="{99BC4790-8B9D-4BFB-853E-7603DAF7686B}" destId="{2D88C89F-680B-42F5-B52B-8348A6C028A9}" srcOrd="3" destOrd="0" presId="urn:microsoft.com/office/officeart/2005/8/layout/vList2"/>
    <dgm:cxn modelId="{9DDB0ACD-57B4-4375-8510-C1A3B5A3EC69}" type="presParOf" srcId="{99BC4790-8B9D-4BFB-853E-7603DAF7686B}" destId="{466828EE-E0D6-4465-97F7-B575EE71317C}" srcOrd="4" destOrd="0" presId="urn:microsoft.com/office/officeart/2005/8/layout/vList2"/>
    <dgm:cxn modelId="{373AA86A-508C-4EE7-AB7C-84E969EEF807}" type="presParOf" srcId="{99BC4790-8B9D-4BFB-853E-7603DAF7686B}" destId="{0671ED26-BE82-4FC9-B0FA-0B1DFF9C0F46}" srcOrd="5" destOrd="0" presId="urn:microsoft.com/office/officeart/2005/8/layout/vList2"/>
    <dgm:cxn modelId="{A7E1FC7D-2F7A-4498-AE8F-8EE4A255B843}" type="presParOf" srcId="{99BC4790-8B9D-4BFB-853E-7603DAF7686B}" destId="{0A054AF4-9396-40C8-9873-1C7F3363D3F5}" srcOrd="6" destOrd="0" presId="urn:microsoft.com/office/officeart/2005/8/layout/vList2"/>
    <dgm:cxn modelId="{48F907CA-5743-4A56-BB3F-16585D8A3D31}" type="presParOf" srcId="{99BC4790-8B9D-4BFB-853E-7603DAF7686B}" destId="{8FC7DD05-D6D1-45E7-AB3A-7601B237E167}" srcOrd="7" destOrd="0" presId="urn:microsoft.com/office/officeart/2005/8/layout/vList2"/>
    <dgm:cxn modelId="{B046A08B-C343-465C-8739-9AAB40CEF1D8}" type="presParOf" srcId="{99BC4790-8B9D-4BFB-853E-7603DAF7686B}" destId="{6F070E14-FF0E-4A20-8420-BD7E74AAE3CB}" srcOrd="8" destOrd="0" presId="urn:microsoft.com/office/officeart/2005/8/layout/vList2"/>
    <dgm:cxn modelId="{264B8E81-157B-4677-8C00-F66C852AE32D}" type="presParOf" srcId="{99BC4790-8B9D-4BFB-853E-7603DAF7686B}" destId="{B69572EB-00AC-458A-A5BE-4BE34B6869DA}" srcOrd="9" destOrd="0" presId="urn:microsoft.com/office/officeart/2005/8/layout/vList2"/>
    <dgm:cxn modelId="{3FE8B9EC-C20A-4FA6-8947-2987CFD4AE4A}" type="presParOf" srcId="{99BC4790-8B9D-4BFB-853E-7603DAF7686B}" destId="{AA94BF65-9187-4881-BCFD-4E8A10407FCC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97890D-DCFB-4B32-BB41-830A8768A840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160A862B-4B8C-4A3F-BA50-8B36D95D97AA}">
      <dgm:prSet/>
      <dgm:spPr/>
      <dgm:t>
        <a:bodyPr/>
        <a:lstStyle/>
        <a:p>
          <a:pPr algn="ctr"/>
          <a:r>
            <a:rPr lang="en-GB" dirty="0"/>
            <a:t>Online assignment submission via the </a:t>
          </a:r>
          <a:r>
            <a:rPr lang="en-GB" b="0" i="0" baseline="0" dirty="0"/>
            <a:t>Virtual Learning Environment (Canvas) for advisor </a:t>
          </a:r>
          <a:r>
            <a:rPr lang="en-GB" dirty="0"/>
            <a:t>feedback</a:t>
          </a:r>
          <a:endParaRPr lang="en-US" dirty="0"/>
        </a:p>
      </dgm:t>
    </dgm:pt>
    <dgm:pt modelId="{F1282210-9EA2-4B7A-B9E5-3B6905BAEDF7}" type="parTrans" cxnId="{85ED623B-2112-4D88-9975-186657E17160}">
      <dgm:prSet/>
      <dgm:spPr/>
      <dgm:t>
        <a:bodyPr/>
        <a:lstStyle/>
        <a:p>
          <a:endParaRPr lang="en-US"/>
        </a:p>
      </dgm:t>
    </dgm:pt>
    <dgm:pt modelId="{3B27C7D4-8A31-4FB1-9D38-BCF53CD40507}" type="sibTrans" cxnId="{85ED623B-2112-4D88-9975-186657E17160}">
      <dgm:prSet/>
      <dgm:spPr/>
      <dgm:t>
        <a:bodyPr/>
        <a:lstStyle/>
        <a:p>
          <a:endParaRPr lang="en-US"/>
        </a:p>
      </dgm:t>
    </dgm:pt>
    <dgm:pt modelId="{89CE6507-15B8-4584-A549-23CB3D460376}">
      <dgm:prSet/>
      <dgm:spPr/>
      <dgm:t>
        <a:bodyPr/>
        <a:lstStyle/>
        <a:p>
          <a:pPr algn="ctr"/>
          <a:r>
            <a:rPr lang="en-GB" dirty="0"/>
            <a:t>One-to-one appointments </a:t>
          </a:r>
          <a:br>
            <a:rPr lang="en-GB" dirty="0"/>
          </a:br>
          <a:r>
            <a:rPr lang="en-GB" dirty="0"/>
            <a:t>via MS Teams</a:t>
          </a:r>
          <a:endParaRPr lang="en-US" dirty="0"/>
        </a:p>
      </dgm:t>
    </dgm:pt>
    <dgm:pt modelId="{B6F2CF7B-EA4B-408E-BF88-987E94CB2217}" type="parTrans" cxnId="{6EA81EDA-10EB-4ACF-A1A5-FF65244528CC}">
      <dgm:prSet/>
      <dgm:spPr/>
      <dgm:t>
        <a:bodyPr/>
        <a:lstStyle/>
        <a:p>
          <a:endParaRPr lang="en-US"/>
        </a:p>
      </dgm:t>
    </dgm:pt>
    <dgm:pt modelId="{40CBB429-7D4D-4FE7-A222-DF41F8F218A3}" type="sibTrans" cxnId="{6EA81EDA-10EB-4ACF-A1A5-FF65244528CC}">
      <dgm:prSet/>
      <dgm:spPr/>
      <dgm:t>
        <a:bodyPr/>
        <a:lstStyle/>
        <a:p>
          <a:endParaRPr lang="en-US"/>
        </a:p>
      </dgm:t>
    </dgm:pt>
    <dgm:pt modelId="{722B73D0-2CE9-4032-90E6-537422467CF3}">
      <dgm:prSet/>
      <dgm:spPr/>
      <dgm:t>
        <a:bodyPr/>
        <a:lstStyle/>
        <a:p>
          <a:pPr algn="ctr"/>
          <a:r>
            <a:rPr lang="en-GB" dirty="0"/>
            <a:t>Separate weekly online seminars for FX/UG </a:t>
          </a:r>
          <a:br>
            <a:rPr lang="en-GB" dirty="0"/>
          </a:br>
          <a:r>
            <a:rPr lang="en-GB" dirty="0"/>
            <a:t>and PG students </a:t>
          </a:r>
          <a:endParaRPr lang="en-US" dirty="0"/>
        </a:p>
      </dgm:t>
    </dgm:pt>
    <dgm:pt modelId="{0E76C0E5-2A7D-4C81-9A85-DABD3926629B}" type="parTrans" cxnId="{23100C97-F30F-4A98-BF2C-E002827FFD62}">
      <dgm:prSet/>
      <dgm:spPr/>
      <dgm:t>
        <a:bodyPr/>
        <a:lstStyle/>
        <a:p>
          <a:endParaRPr lang="en-US"/>
        </a:p>
      </dgm:t>
    </dgm:pt>
    <dgm:pt modelId="{AC009165-DC76-40F9-B38C-6C78F64B22AF}" type="sibTrans" cxnId="{23100C97-F30F-4A98-BF2C-E002827FFD62}">
      <dgm:prSet/>
      <dgm:spPr/>
      <dgm:t>
        <a:bodyPr/>
        <a:lstStyle/>
        <a:p>
          <a:endParaRPr lang="en-US"/>
        </a:p>
      </dgm:t>
    </dgm:pt>
    <dgm:pt modelId="{588F35CE-F3CE-4124-A760-5BC8B407316D}" type="pres">
      <dgm:prSet presAssocID="{1197890D-DCFB-4B32-BB41-830A8768A840}" presName="root" presStyleCnt="0">
        <dgm:presLayoutVars>
          <dgm:dir/>
          <dgm:resizeHandles val="exact"/>
        </dgm:presLayoutVars>
      </dgm:prSet>
      <dgm:spPr/>
    </dgm:pt>
    <dgm:pt modelId="{AC483F8B-6336-47C8-B261-F191697162B1}" type="pres">
      <dgm:prSet presAssocID="{1197890D-DCFB-4B32-BB41-830A8768A840}" presName="container" presStyleCnt="0">
        <dgm:presLayoutVars>
          <dgm:dir/>
          <dgm:resizeHandles val="exact"/>
        </dgm:presLayoutVars>
      </dgm:prSet>
      <dgm:spPr/>
    </dgm:pt>
    <dgm:pt modelId="{AA10E6F3-18FA-4D38-88F9-D1B458FE4BB0}" type="pres">
      <dgm:prSet presAssocID="{160A862B-4B8C-4A3F-BA50-8B36D95D97AA}" presName="compNode" presStyleCnt="0"/>
      <dgm:spPr/>
    </dgm:pt>
    <dgm:pt modelId="{E07A1C44-0EF5-4C4A-8856-ECC1AEAE4124}" type="pres">
      <dgm:prSet presAssocID="{160A862B-4B8C-4A3F-BA50-8B36D95D97AA}" presName="iconBgRect" presStyleLbl="bgShp" presStyleIdx="0" presStyleCnt="3"/>
      <dgm:spPr/>
    </dgm:pt>
    <dgm:pt modelId="{58A61D1B-63D2-4223-87A3-66F415EAB886}" type="pres">
      <dgm:prSet presAssocID="{160A862B-4B8C-4A3F-BA50-8B36D95D97A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61E0C447-402F-4F6C-B2C1-F449278E2C1F}" type="pres">
      <dgm:prSet presAssocID="{160A862B-4B8C-4A3F-BA50-8B36D95D97AA}" presName="spaceRect" presStyleCnt="0"/>
      <dgm:spPr/>
    </dgm:pt>
    <dgm:pt modelId="{E93ED35F-CA96-4B30-8734-596324A7710D}" type="pres">
      <dgm:prSet presAssocID="{160A862B-4B8C-4A3F-BA50-8B36D95D97AA}" presName="textRect" presStyleLbl="revTx" presStyleIdx="0" presStyleCnt="3">
        <dgm:presLayoutVars>
          <dgm:chMax val="1"/>
          <dgm:chPref val="1"/>
        </dgm:presLayoutVars>
      </dgm:prSet>
      <dgm:spPr/>
    </dgm:pt>
    <dgm:pt modelId="{50DAE5B5-A356-427F-9583-C397F1914F4A}" type="pres">
      <dgm:prSet presAssocID="{3B27C7D4-8A31-4FB1-9D38-BCF53CD40507}" presName="sibTrans" presStyleLbl="sibTrans2D1" presStyleIdx="0" presStyleCnt="0"/>
      <dgm:spPr/>
    </dgm:pt>
    <dgm:pt modelId="{3F9EAD1C-6FB2-4072-9B97-5EDC366C9A0F}" type="pres">
      <dgm:prSet presAssocID="{89CE6507-15B8-4584-A549-23CB3D460376}" presName="compNode" presStyleCnt="0"/>
      <dgm:spPr/>
    </dgm:pt>
    <dgm:pt modelId="{26CD0280-FEBD-416B-AE15-2F6B5814410C}" type="pres">
      <dgm:prSet presAssocID="{89CE6507-15B8-4584-A549-23CB3D460376}" presName="iconBgRect" presStyleLbl="bgShp" presStyleIdx="1" presStyleCnt="3"/>
      <dgm:spPr/>
    </dgm:pt>
    <dgm:pt modelId="{1B47D840-96FC-4554-A5B1-5FE4BF12D79D}" type="pres">
      <dgm:prSet presAssocID="{89CE6507-15B8-4584-A549-23CB3D46037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18075297-4403-44FA-B76D-5BACDBCCF2AB}" type="pres">
      <dgm:prSet presAssocID="{89CE6507-15B8-4584-A549-23CB3D460376}" presName="spaceRect" presStyleCnt="0"/>
      <dgm:spPr/>
    </dgm:pt>
    <dgm:pt modelId="{458CDDD7-D7E4-4D7C-8F77-CD3395941ECB}" type="pres">
      <dgm:prSet presAssocID="{89CE6507-15B8-4584-A549-23CB3D460376}" presName="textRect" presStyleLbl="revTx" presStyleIdx="1" presStyleCnt="3">
        <dgm:presLayoutVars>
          <dgm:chMax val="1"/>
          <dgm:chPref val="1"/>
        </dgm:presLayoutVars>
      </dgm:prSet>
      <dgm:spPr/>
    </dgm:pt>
    <dgm:pt modelId="{83B89B40-899E-495E-BF3F-347445383192}" type="pres">
      <dgm:prSet presAssocID="{40CBB429-7D4D-4FE7-A222-DF41F8F218A3}" presName="sibTrans" presStyleLbl="sibTrans2D1" presStyleIdx="0" presStyleCnt="0"/>
      <dgm:spPr/>
    </dgm:pt>
    <dgm:pt modelId="{8D1B9E60-4A4D-4BC0-84B2-6E1BDDAEF9E3}" type="pres">
      <dgm:prSet presAssocID="{722B73D0-2CE9-4032-90E6-537422467CF3}" presName="compNode" presStyleCnt="0"/>
      <dgm:spPr/>
    </dgm:pt>
    <dgm:pt modelId="{17848A4B-2D22-4FE1-A8F9-3A9FB35D99E7}" type="pres">
      <dgm:prSet presAssocID="{722B73D0-2CE9-4032-90E6-537422467CF3}" presName="iconBgRect" presStyleLbl="bgShp" presStyleIdx="2" presStyleCnt="3"/>
      <dgm:spPr/>
    </dgm:pt>
    <dgm:pt modelId="{4803D24F-DD12-492A-B69F-4F8DC64058C3}" type="pres">
      <dgm:prSet presAssocID="{722B73D0-2CE9-4032-90E6-537422467CF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0CE24346-7E88-40A0-B50B-D730AF93A33A}" type="pres">
      <dgm:prSet presAssocID="{722B73D0-2CE9-4032-90E6-537422467CF3}" presName="spaceRect" presStyleCnt="0"/>
      <dgm:spPr/>
    </dgm:pt>
    <dgm:pt modelId="{1A7F3CE6-8004-4B62-B8F8-5A787E47C8B9}" type="pres">
      <dgm:prSet presAssocID="{722B73D0-2CE9-4032-90E6-537422467CF3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2C1B7918-A609-490C-80F4-536DAE0C4060}" type="presOf" srcId="{722B73D0-2CE9-4032-90E6-537422467CF3}" destId="{1A7F3CE6-8004-4B62-B8F8-5A787E47C8B9}" srcOrd="0" destOrd="0" presId="urn:microsoft.com/office/officeart/2018/2/layout/IconCircleList"/>
    <dgm:cxn modelId="{85ED623B-2112-4D88-9975-186657E17160}" srcId="{1197890D-DCFB-4B32-BB41-830A8768A840}" destId="{160A862B-4B8C-4A3F-BA50-8B36D95D97AA}" srcOrd="0" destOrd="0" parTransId="{F1282210-9EA2-4B7A-B9E5-3B6905BAEDF7}" sibTransId="{3B27C7D4-8A31-4FB1-9D38-BCF53CD40507}"/>
    <dgm:cxn modelId="{5D5E3F66-2003-4F11-9EAC-3B51D9719E85}" type="presOf" srcId="{1197890D-DCFB-4B32-BB41-830A8768A840}" destId="{588F35CE-F3CE-4124-A760-5BC8B407316D}" srcOrd="0" destOrd="0" presId="urn:microsoft.com/office/officeart/2018/2/layout/IconCircleList"/>
    <dgm:cxn modelId="{EE38D94D-4388-4AE4-8958-C909C4A006CE}" type="presOf" srcId="{89CE6507-15B8-4584-A549-23CB3D460376}" destId="{458CDDD7-D7E4-4D7C-8F77-CD3395941ECB}" srcOrd="0" destOrd="0" presId="urn:microsoft.com/office/officeart/2018/2/layout/IconCircleList"/>
    <dgm:cxn modelId="{D1C75E83-BD29-4E7D-A0B4-BD9656A9AF15}" type="presOf" srcId="{160A862B-4B8C-4A3F-BA50-8B36D95D97AA}" destId="{E93ED35F-CA96-4B30-8734-596324A7710D}" srcOrd="0" destOrd="0" presId="urn:microsoft.com/office/officeart/2018/2/layout/IconCircleList"/>
    <dgm:cxn modelId="{23100C97-F30F-4A98-BF2C-E002827FFD62}" srcId="{1197890D-DCFB-4B32-BB41-830A8768A840}" destId="{722B73D0-2CE9-4032-90E6-537422467CF3}" srcOrd="2" destOrd="0" parTransId="{0E76C0E5-2A7D-4C81-9A85-DABD3926629B}" sibTransId="{AC009165-DC76-40F9-B38C-6C78F64B22AF}"/>
    <dgm:cxn modelId="{113588CB-6B3D-45DE-B0BC-A748D4CEAE9F}" type="presOf" srcId="{40CBB429-7D4D-4FE7-A222-DF41F8F218A3}" destId="{83B89B40-899E-495E-BF3F-347445383192}" srcOrd="0" destOrd="0" presId="urn:microsoft.com/office/officeart/2018/2/layout/IconCircleList"/>
    <dgm:cxn modelId="{6EA81EDA-10EB-4ACF-A1A5-FF65244528CC}" srcId="{1197890D-DCFB-4B32-BB41-830A8768A840}" destId="{89CE6507-15B8-4584-A549-23CB3D460376}" srcOrd="1" destOrd="0" parTransId="{B6F2CF7B-EA4B-408E-BF88-987E94CB2217}" sibTransId="{40CBB429-7D4D-4FE7-A222-DF41F8F218A3}"/>
    <dgm:cxn modelId="{AC2076E6-D3CB-4101-A3E5-CFD86520A8C7}" type="presOf" srcId="{3B27C7D4-8A31-4FB1-9D38-BCF53CD40507}" destId="{50DAE5B5-A356-427F-9583-C397F1914F4A}" srcOrd="0" destOrd="0" presId="urn:microsoft.com/office/officeart/2018/2/layout/IconCircleList"/>
    <dgm:cxn modelId="{C895D748-643A-4D56-8A79-3551A0C90470}" type="presParOf" srcId="{588F35CE-F3CE-4124-A760-5BC8B407316D}" destId="{AC483F8B-6336-47C8-B261-F191697162B1}" srcOrd="0" destOrd="0" presId="urn:microsoft.com/office/officeart/2018/2/layout/IconCircleList"/>
    <dgm:cxn modelId="{4C3D9A6E-1077-43C1-B739-4CBE2ECEE7E2}" type="presParOf" srcId="{AC483F8B-6336-47C8-B261-F191697162B1}" destId="{AA10E6F3-18FA-4D38-88F9-D1B458FE4BB0}" srcOrd="0" destOrd="0" presId="urn:microsoft.com/office/officeart/2018/2/layout/IconCircleList"/>
    <dgm:cxn modelId="{16CD73A2-8EF7-40FD-A0F7-B11B373541EF}" type="presParOf" srcId="{AA10E6F3-18FA-4D38-88F9-D1B458FE4BB0}" destId="{E07A1C44-0EF5-4C4A-8856-ECC1AEAE4124}" srcOrd="0" destOrd="0" presId="urn:microsoft.com/office/officeart/2018/2/layout/IconCircleList"/>
    <dgm:cxn modelId="{B27BAB92-CE03-408D-8628-CCF904005409}" type="presParOf" srcId="{AA10E6F3-18FA-4D38-88F9-D1B458FE4BB0}" destId="{58A61D1B-63D2-4223-87A3-66F415EAB886}" srcOrd="1" destOrd="0" presId="urn:microsoft.com/office/officeart/2018/2/layout/IconCircleList"/>
    <dgm:cxn modelId="{8EA722CB-A0FC-429C-AB8A-890FFF781038}" type="presParOf" srcId="{AA10E6F3-18FA-4D38-88F9-D1B458FE4BB0}" destId="{61E0C447-402F-4F6C-B2C1-F449278E2C1F}" srcOrd="2" destOrd="0" presId="urn:microsoft.com/office/officeart/2018/2/layout/IconCircleList"/>
    <dgm:cxn modelId="{5276E95A-9680-4865-819E-B0C2A04763AC}" type="presParOf" srcId="{AA10E6F3-18FA-4D38-88F9-D1B458FE4BB0}" destId="{E93ED35F-CA96-4B30-8734-596324A7710D}" srcOrd="3" destOrd="0" presId="urn:microsoft.com/office/officeart/2018/2/layout/IconCircleList"/>
    <dgm:cxn modelId="{BF0AE2CA-E89E-47D9-81E8-E7D9BDD9CD0C}" type="presParOf" srcId="{AC483F8B-6336-47C8-B261-F191697162B1}" destId="{50DAE5B5-A356-427F-9583-C397F1914F4A}" srcOrd="1" destOrd="0" presId="urn:microsoft.com/office/officeart/2018/2/layout/IconCircleList"/>
    <dgm:cxn modelId="{C3A87F0F-B963-4584-8428-F640B95EBC01}" type="presParOf" srcId="{AC483F8B-6336-47C8-B261-F191697162B1}" destId="{3F9EAD1C-6FB2-4072-9B97-5EDC366C9A0F}" srcOrd="2" destOrd="0" presId="urn:microsoft.com/office/officeart/2018/2/layout/IconCircleList"/>
    <dgm:cxn modelId="{AB31D933-73D8-418F-ADC1-6427A8A34556}" type="presParOf" srcId="{3F9EAD1C-6FB2-4072-9B97-5EDC366C9A0F}" destId="{26CD0280-FEBD-416B-AE15-2F6B5814410C}" srcOrd="0" destOrd="0" presId="urn:microsoft.com/office/officeart/2018/2/layout/IconCircleList"/>
    <dgm:cxn modelId="{7A19D575-2BC4-4ABE-BABD-DC092C8B9F8F}" type="presParOf" srcId="{3F9EAD1C-6FB2-4072-9B97-5EDC366C9A0F}" destId="{1B47D840-96FC-4554-A5B1-5FE4BF12D79D}" srcOrd="1" destOrd="0" presId="urn:microsoft.com/office/officeart/2018/2/layout/IconCircleList"/>
    <dgm:cxn modelId="{BC536158-CF26-4EB4-BE3A-47170A96546E}" type="presParOf" srcId="{3F9EAD1C-6FB2-4072-9B97-5EDC366C9A0F}" destId="{18075297-4403-44FA-B76D-5BACDBCCF2AB}" srcOrd="2" destOrd="0" presId="urn:microsoft.com/office/officeart/2018/2/layout/IconCircleList"/>
    <dgm:cxn modelId="{523C7033-3387-4CED-82A9-E2E33453615F}" type="presParOf" srcId="{3F9EAD1C-6FB2-4072-9B97-5EDC366C9A0F}" destId="{458CDDD7-D7E4-4D7C-8F77-CD3395941ECB}" srcOrd="3" destOrd="0" presId="urn:microsoft.com/office/officeart/2018/2/layout/IconCircleList"/>
    <dgm:cxn modelId="{2344AB9C-1658-4EFB-AA2A-87ABCFFA6845}" type="presParOf" srcId="{AC483F8B-6336-47C8-B261-F191697162B1}" destId="{83B89B40-899E-495E-BF3F-347445383192}" srcOrd="3" destOrd="0" presId="urn:microsoft.com/office/officeart/2018/2/layout/IconCircleList"/>
    <dgm:cxn modelId="{1407A602-1FE1-43B7-AF3B-1FF28B4E62C8}" type="presParOf" srcId="{AC483F8B-6336-47C8-B261-F191697162B1}" destId="{8D1B9E60-4A4D-4BC0-84B2-6E1BDDAEF9E3}" srcOrd="4" destOrd="0" presId="urn:microsoft.com/office/officeart/2018/2/layout/IconCircleList"/>
    <dgm:cxn modelId="{4844A65B-70B7-4A4B-8E0C-0E5B96D1FB2D}" type="presParOf" srcId="{8D1B9E60-4A4D-4BC0-84B2-6E1BDDAEF9E3}" destId="{17848A4B-2D22-4FE1-A8F9-3A9FB35D99E7}" srcOrd="0" destOrd="0" presId="urn:microsoft.com/office/officeart/2018/2/layout/IconCircleList"/>
    <dgm:cxn modelId="{C8178B0C-A346-4137-B677-54A24F597AF8}" type="presParOf" srcId="{8D1B9E60-4A4D-4BC0-84B2-6E1BDDAEF9E3}" destId="{4803D24F-DD12-492A-B69F-4F8DC64058C3}" srcOrd="1" destOrd="0" presId="urn:microsoft.com/office/officeart/2018/2/layout/IconCircleList"/>
    <dgm:cxn modelId="{698959E6-046D-4CA2-85CB-AB85C888894E}" type="presParOf" srcId="{8D1B9E60-4A4D-4BC0-84B2-6E1BDDAEF9E3}" destId="{0CE24346-7E88-40A0-B50B-D730AF93A33A}" srcOrd="2" destOrd="0" presId="urn:microsoft.com/office/officeart/2018/2/layout/IconCircleList"/>
    <dgm:cxn modelId="{4EACEA16-50D1-467F-A224-2ECF6252A91F}" type="presParOf" srcId="{8D1B9E60-4A4D-4BC0-84B2-6E1BDDAEF9E3}" destId="{1A7F3CE6-8004-4B62-B8F8-5A787E47C8B9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1C7866-7076-4A6D-8FC2-1F114E18E5F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CD397F5-1FEE-4E15-B081-206B78E5F18B}">
      <dgm:prSet/>
      <dgm:spPr/>
      <dgm:t>
        <a:bodyPr/>
        <a:lstStyle/>
        <a:p>
          <a:r>
            <a:rPr lang="en-GB"/>
            <a:t>S</a:t>
          </a:r>
          <a:r>
            <a:rPr lang="en-GB" b="0" i="0" baseline="0"/>
            <a:t>tudents particularly liked that they could just drop in and ask a question without needing to attend an entire session. </a:t>
          </a:r>
          <a:endParaRPr lang="en-US"/>
        </a:p>
      </dgm:t>
    </dgm:pt>
    <dgm:pt modelId="{9F9629C9-1EB5-45A0-989C-9781E542E7B4}" type="parTrans" cxnId="{BD5E7289-6B0B-4FB9-8581-99A06C253818}">
      <dgm:prSet/>
      <dgm:spPr/>
      <dgm:t>
        <a:bodyPr/>
        <a:lstStyle/>
        <a:p>
          <a:endParaRPr lang="en-US"/>
        </a:p>
      </dgm:t>
    </dgm:pt>
    <dgm:pt modelId="{CFFBD5D1-CA53-4BCE-9AD1-D8214A88F2AA}" type="sibTrans" cxnId="{BD5E7289-6B0B-4FB9-8581-99A06C253818}">
      <dgm:prSet/>
      <dgm:spPr/>
      <dgm:t>
        <a:bodyPr/>
        <a:lstStyle/>
        <a:p>
          <a:endParaRPr lang="en-US"/>
        </a:p>
      </dgm:t>
    </dgm:pt>
    <dgm:pt modelId="{8B94C9EC-C8C1-49CF-8D2F-2A5047F66B6A}">
      <dgm:prSet/>
      <dgm:spPr/>
      <dgm:t>
        <a:bodyPr/>
        <a:lstStyle/>
        <a:p>
          <a:r>
            <a:rPr lang="en-GB" b="0" i="0" baseline="0"/>
            <a:t>Being available – and visible – online made SASC far more accessible and inclusive to all students and was less disruptive to their study time. </a:t>
          </a:r>
          <a:endParaRPr lang="en-US"/>
        </a:p>
      </dgm:t>
    </dgm:pt>
    <dgm:pt modelId="{075DA7A2-0127-4005-8EEC-54F4FBD13AA1}" type="parTrans" cxnId="{B01952DF-7111-4055-94C8-C6C0509AB1B6}">
      <dgm:prSet/>
      <dgm:spPr/>
      <dgm:t>
        <a:bodyPr/>
        <a:lstStyle/>
        <a:p>
          <a:endParaRPr lang="en-US"/>
        </a:p>
      </dgm:t>
    </dgm:pt>
    <dgm:pt modelId="{A428AA04-9A9F-4EB6-B939-4BFD8D45935D}" type="sibTrans" cxnId="{B01952DF-7111-4055-94C8-C6C0509AB1B6}">
      <dgm:prSet/>
      <dgm:spPr/>
      <dgm:t>
        <a:bodyPr/>
        <a:lstStyle/>
        <a:p>
          <a:endParaRPr lang="en-US"/>
        </a:p>
      </dgm:t>
    </dgm:pt>
    <dgm:pt modelId="{084A7EDC-1705-4908-A39B-19D502823230}">
      <dgm:prSet/>
      <dgm:spPr/>
      <dgm:t>
        <a:bodyPr/>
        <a:lstStyle/>
        <a:p>
          <a:r>
            <a:rPr lang="en-GB" b="0" i="0" baseline="0"/>
            <a:t>We also liaised with our library team so that we had a library representative in attendance at all sessions. </a:t>
          </a:r>
          <a:endParaRPr lang="en-US"/>
        </a:p>
      </dgm:t>
    </dgm:pt>
    <dgm:pt modelId="{E109DDC2-095A-4E83-B933-70C02595541C}" type="parTrans" cxnId="{3AE08062-33B6-411A-9DA9-C98AC38003BF}">
      <dgm:prSet/>
      <dgm:spPr/>
      <dgm:t>
        <a:bodyPr/>
        <a:lstStyle/>
        <a:p>
          <a:endParaRPr lang="en-US"/>
        </a:p>
      </dgm:t>
    </dgm:pt>
    <dgm:pt modelId="{7E07919A-BFEF-47E7-9531-B6DE17FD3ADF}" type="sibTrans" cxnId="{3AE08062-33B6-411A-9DA9-C98AC38003BF}">
      <dgm:prSet/>
      <dgm:spPr/>
      <dgm:t>
        <a:bodyPr/>
        <a:lstStyle/>
        <a:p>
          <a:endParaRPr lang="en-US"/>
        </a:p>
      </dgm:t>
    </dgm:pt>
    <dgm:pt modelId="{B2B6DE3C-9C41-40BF-BB2A-4C2A91594FCF}">
      <dgm:prSet/>
      <dgm:spPr/>
      <dgm:t>
        <a:bodyPr/>
        <a:lstStyle/>
        <a:p>
          <a:r>
            <a:rPr lang="en-GB" b="0" i="0" baseline="0"/>
            <a:t>These sessions covered topics including ‘What is SASC?’, time management, question analysis, presentations and research skills, as well as a regular forum for Q&amp;A. </a:t>
          </a:r>
          <a:endParaRPr lang="en-US"/>
        </a:p>
      </dgm:t>
    </dgm:pt>
    <dgm:pt modelId="{342FCC7A-12B0-411B-BCBD-8DF8F88E991E}" type="parTrans" cxnId="{7B1EA798-EA91-4F26-A697-8364FD894F44}">
      <dgm:prSet/>
      <dgm:spPr/>
      <dgm:t>
        <a:bodyPr/>
        <a:lstStyle/>
        <a:p>
          <a:endParaRPr lang="en-US"/>
        </a:p>
      </dgm:t>
    </dgm:pt>
    <dgm:pt modelId="{F01471AF-5F9A-487C-B135-46ACCA39C24D}" type="sibTrans" cxnId="{7B1EA798-EA91-4F26-A697-8364FD894F44}">
      <dgm:prSet/>
      <dgm:spPr/>
      <dgm:t>
        <a:bodyPr/>
        <a:lstStyle/>
        <a:p>
          <a:endParaRPr lang="en-US"/>
        </a:p>
      </dgm:t>
    </dgm:pt>
    <dgm:pt modelId="{F79F8F77-B12A-44AF-8081-0DB53820AD35}">
      <dgm:prSet/>
      <dgm:spPr/>
      <dgm:t>
        <a:bodyPr/>
        <a:lstStyle/>
        <a:p>
          <a:r>
            <a:rPr lang="en-GB"/>
            <a:t>Meetings are always recorded so that students can go back into the chat and view the video as well as the questions asked at the time.</a:t>
          </a:r>
          <a:endParaRPr lang="en-US"/>
        </a:p>
      </dgm:t>
    </dgm:pt>
    <dgm:pt modelId="{5CFEC886-0005-4392-945C-F773EBA39E23}" type="parTrans" cxnId="{E30B3ED1-4B4B-4232-9E96-ADC24AA62CF8}">
      <dgm:prSet/>
      <dgm:spPr/>
      <dgm:t>
        <a:bodyPr/>
        <a:lstStyle/>
        <a:p>
          <a:endParaRPr lang="en-US"/>
        </a:p>
      </dgm:t>
    </dgm:pt>
    <dgm:pt modelId="{0DBD2C4E-4903-474C-B0DD-DA507F73085C}" type="sibTrans" cxnId="{E30B3ED1-4B4B-4232-9E96-ADC24AA62CF8}">
      <dgm:prSet/>
      <dgm:spPr/>
      <dgm:t>
        <a:bodyPr/>
        <a:lstStyle/>
        <a:p>
          <a:endParaRPr lang="en-US"/>
        </a:p>
      </dgm:t>
    </dgm:pt>
    <dgm:pt modelId="{AFEE3F61-A030-4FE2-B411-C726B7A8858B}" type="pres">
      <dgm:prSet presAssocID="{7D1C7866-7076-4A6D-8FC2-1F114E18E5F0}" presName="linear" presStyleCnt="0">
        <dgm:presLayoutVars>
          <dgm:animLvl val="lvl"/>
          <dgm:resizeHandles val="exact"/>
        </dgm:presLayoutVars>
      </dgm:prSet>
      <dgm:spPr/>
    </dgm:pt>
    <dgm:pt modelId="{263A4B1B-E2B6-4F09-8FA2-E5D3A83FC36E}" type="pres">
      <dgm:prSet presAssocID="{6CD397F5-1FEE-4E15-B081-206B78E5F18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6C76423-013B-4564-A2E2-56F5CE74EB0C}" type="pres">
      <dgm:prSet presAssocID="{CFFBD5D1-CA53-4BCE-9AD1-D8214A88F2AA}" presName="spacer" presStyleCnt="0"/>
      <dgm:spPr/>
    </dgm:pt>
    <dgm:pt modelId="{56AA8609-FE5B-410B-BEE3-701EC7545238}" type="pres">
      <dgm:prSet presAssocID="{8B94C9EC-C8C1-49CF-8D2F-2A5047F66B6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7E12B80-C90A-45F8-96C6-3E5AA4FFFF57}" type="pres">
      <dgm:prSet presAssocID="{A428AA04-9A9F-4EB6-B939-4BFD8D45935D}" presName="spacer" presStyleCnt="0"/>
      <dgm:spPr/>
    </dgm:pt>
    <dgm:pt modelId="{07C37D5C-BCE0-497D-B243-22FBD75B8AEC}" type="pres">
      <dgm:prSet presAssocID="{084A7EDC-1705-4908-A39B-19D502823230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AD94932-24A8-477D-A572-DA61CBBD11B4}" type="pres">
      <dgm:prSet presAssocID="{7E07919A-BFEF-47E7-9531-B6DE17FD3ADF}" presName="spacer" presStyleCnt="0"/>
      <dgm:spPr/>
    </dgm:pt>
    <dgm:pt modelId="{A4178E42-83EA-4D43-90D6-04D0C5998708}" type="pres">
      <dgm:prSet presAssocID="{B2B6DE3C-9C41-40BF-BB2A-4C2A91594FC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545D736-BEA9-43D7-B1D6-35462A4B2377}" type="pres">
      <dgm:prSet presAssocID="{F01471AF-5F9A-487C-B135-46ACCA39C24D}" presName="spacer" presStyleCnt="0"/>
      <dgm:spPr/>
    </dgm:pt>
    <dgm:pt modelId="{30205003-49F6-47E0-95B2-B69764265B6C}" type="pres">
      <dgm:prSet presAssocID="{F79F8F77-B12A-44AF-8081-0DB53820AD35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63432B01-CEB3-4525-AB66-A24A5A8376D6}" type="presOf" srcId="{084A7EDC-1705-4908-A39B-19D502823230}" destId="{07C37D5C-BCE0-497D-B243-22FBD75B8AEC}" srcOrd="0" destOrd="0" presId="urn:microsoft.com/office/officeart/2005/8/layout/vList2"/>
    <dgm:cxn modelId="{DB359435-E379-440C-84E6-8AF41A471761}" type="presOf" srcId="{B2B6DE3C-9C41-40BF-BB2A-4C2A91594FCF}" destId="{A4178E42-83EA-4D43-90D6-04D0C5998708}" srcOrd="0" destOrd="0" presId="urn:microsoft.com/office/officeart/2005/8/layout/vList2"/>
    <dgm:cxn modelId="{03C16E41-2BE8-427F-B05A-8EB8402C3418}" type="presOf" srcId="{7D1C7866-7076-4A6D-8FC2-1F114E18E5F0}" destId="{AFEE3F61-A030-4FE2-B411-C726B7A8858B}" srcOrd="0" destOrd="0" presId="urn:microsoft.com/office/officeart/2005/8/layout/vList2"/>
    <dgm:cxn modelId="{3AE08062-33B6-411A-9DA9-C98AC38003BF}" srcId="{7D1C7866-7076-4A6D-8FC2-1F114E18E5F0}" destId="{084A7EDC-1705-4908-A39B-19D502823230}" srcOrd="2" destOrd="0" parTransId="{E109DDC2-095A-4E83-B933-70C02595541C}" sibTransId="{7E07919A-BFEF-47E7-9531-B6DE17FD3ADF}"/>
    <dgm:cxn modelId="{BD5E7289-6B0B-4FB9-8581-99A06C253818}" srcId="{7D1C7866-7076-4A6D-8FC2-1F114E18E5F0}" destId="{6CD397F5-1FEE-4E15-B081-206B78E5F18B}" srcOrd="0" destOrd="0" parTransId="{9F9629C9-1EB5-45A0-989C-9781E542E7B4}" sibTransId="{CFFBD5D1-CA53-4BCE-9AD1-D8214A88F2AA}"/>
    <dgm:cxn modelId="{7B1EA798-EA91-4F26-A697-8364FD894F44}" srcId="{7D1C7866-7076-4A6D-8FC2-1F114E18E5F0}" destId="{B2B6DE3C-9C41-40BF-BB2A-4C2A91594FCF}" srcOrd="3" destOrd="0" parTransId="{342FCC7A-12B0-411B-BCBD-8DF8F88E991E}" sibTransId="{F01471AF-5F9A-487C-B135-46ACCA39C24D}"/>
    <dgm:cxn modelId="{2CAFA99A-19B6-4F6A-AE61-223C1B55B982}" type="presOf" srcId="{6CD397F5-1FEE-4E15-B081-206B78E5F18B}" destId="{263A4B1B-E2B6-4F09-8FA2-E5D3A83FC36E}" srcOrd="0" destOrd="0" presId="urn:microsoft.com/office/officeart/2005/8/layout/vList2"/>
    <dgm:cxn modelId="{5F8C38BA-6C99-4BB0-847A-1B7706318602}" type="presOf" srcId="{8B94C9EC-C8C1-49CF-8D2F-2A5047F66B6A}" destId="{56AA8609-FE5B-410B-BEE3-701EC7545238}" srcOrd="0" destOrd="0" presId="urn:microsoft.com/office/officeart/2005/8/layout/vList2"/>
    <dgm:cxn modelId="{255D19C5-8C7F-4004-9516-97E98594F68C}" type="presOf" srcId="{F79F8F77-B12A-44AF-8081-0DB53820AD35}" destId="{30205003-49F6-47E0-95B2-B69764265B6C}" srcOrd="0" destOrd="0" presId="urn:microsoft.com/office/officeart/2005/8/layout/vList2"/>
    <dgm:cxn modelId="{E30B3ED1-4B4B-4232-9E96-ADC24AA62CF8}" srcId="{7D1C7866-7076-4A6D-8FC2-1F114E18E5F0}" destId="{F79F8F77-B12A-44AF-8081-0DB53820AD35}" srcOrd="4" destOrd="0" parTransId="{5CFEC886-0005-4392-945C-F773EBA39E23}" sibTransId="{0DBD2C4E-4903-474C-B0DD-DA507F73085C}"/>
    <dgm:cxn modelId="{B01952DF-7111-4055-94C8-C6C0509AB1B6}" srcId="{7D1C7866-7076-4A6D-8FC2-1F114E18E5F0}" destId="{8B94C9EC-C8C1-49CF-8D2F-2A5047F66B6A}" srcOrd="1" destOrd="0" parTransId="{075DA7A2-0127-4005-8EEC-54F4FBD13AA1}" sibTransId="{A428AA04-9A9F-4EB6-B939-4BFD8D45935D}"/>
    <dgm:cxn modelId="{26DEAD6A-B1D0-4125-B513-F9B035069585}" type="presParOf" srcId="{AFEE3F61-A030-4FE2-B411-C726B7A8858B}" destId="{263A4B1B-E2B6-4F09-8FA2-E5D3A83FC36E}" srcOrd="0" destOrd="0" presId="urn:microsoft.com/office/officeart/2005/8/layout/vList2"/>
    <dgm:cxn modelId="{478F0CAE-4719-49E8-98F9-873093094E66}" type="presParOf" srcId="{AFEE3F61-A030-4FE2-B411-C726B7A8858B}" destId="{D6C76423-013B-4564-A2E2-56F5CE74EB0C}" srcOrd="1" destOrd="0" presId="urn:microsoft.com/office/officeart/2005/8/layout/vList2"/>
    <dgm:cxn modelId="{0DC2A48F-2F9C-4F65-9311-BE6D16941C1A}" type="presParOf" srcId="{AFEE3F61-A030-4FE2-B411-C726B7A8858B}" destId="{56AA8609-FE5B-410B-BEE3-701EC7545238}" srcOrd="2" destOrd="0" presId="urn:microsoft.com/office/officeart/2005/8/layout/vList2"/>
    <dgm:cxn modelId="{01857789-D17E-4FE6-AF2C-A7403A9D8867}" type="presParOf" srcId="{AFEE3F61-A030-4FE2-B411-C726B7A8858B}" destId="{27E12B80-C90A-45F8-96C6-3E5AA4FFFF57}" srcOrd="3" destOrd="0" presId="urn:microsoft.com/office/officeart/2005/8/layout/vList2"/>
    <dgm:cxn modelId="{B30D3633-439E-4997-B411-B7420621C714}" type="presParOf" srcId="{AFEE3F61-A030-4FE2-B411-C726B7A8858B}" destId="{07C37D5C-BCE0-497D-B243-22FBD75B8AEC}" srcOrd="4" destOrd="0" presId="urn:microsoft.com/office/officeart/2005/8/layout/vList2"/>
    <dgm:cxn modelId="{87FEC4C0-A0C4-4E43-A8BC-B928EAFDA33D}" type="presParOf" srcId="{AFEE3F61-A030-4FE2-B411-C726B7A8858B}" destId="{EAD94932-24A8-477D-A572-DA61CBBD11B4}" srcOrd="5" destOrd="0" presId="urn:microsoft.com/office/officeart/2005/8/layout/vList2"/>
    <dgm:cxn modelId="{9DA0FED2-F37C-4CDB-90D9-2176BEED8C16}" type="presParOf" srcId="{AFEE3F61-A030-4FE2-B411-C726B7A8858B}" destId="{A4178E42-83EA-4D43-90D6-04D0C5998708}" srcOrd="6" destOrd="0" presId="urn:microsoft.com/office/officeart/2005/8/layout/vList2"/>
    <dgm:cxn modelId="{29A05A17-99F6-447B-A754-EDA8BB657E0C}" type="presParOf" srcId="{AFEE3F61-A030-4FE2-B411-C726B7A8858B}" destId="{9545D736-BEA9-43D7-B1D6-35462A4B2377}" srcOrd="7" destOrd="0" presId="urn:microsoft.com/office/officeart/2005/8/layout/vList2"/>
    <dgm:cxn modelId="{E3EA5886-BABC-4DBA-BA2C-50979F51B2AF}" type="presParOf" srcId="{AFEE3F61-A030-4FE2-B411-C726B7A8858B}" destId="{30205003-49F6-47E0-95B2-B69764265B6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F356C1-B153-4404-B015-DA8878224AB8}">
      <dsp:nvSpPr>
        <dsp:cNvPr id="0" name=""/>
        <dsp:cNvSpPr/>
      </dsp:nvSpPr>
      <dsp:spPr>
        <a:xfrm>
          <a:off x="0" y="531"/>
          <a:ext cx="10515600" cy="12447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3C0257-3312-415F-B12F-446291EBEA63}">
      <dsp:nvSpPr>
        <dsp:cNvPr id="0" name=""/>
        <dsp:cNvSpPr/>
      </dsp:nvSpPr>
      <dsp:spPr>
        <a:xfrm>
          <a:off x="376522" y="280590"/>
          <a:ext cx="684586" cy="6845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75CFF1-F36D-4082-A965-8161DB80B07E}">
      <dsp:nvSpPr>
        <dsp:cNvPr id="0" name=""/>
        <dsp:cNvSpPr/>
      </dsp:nvSpPr>
      <dsp:spPr>
        <a:xfrm>
          <a:off x="1437631" y="531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SASC supports student writing in scientific disciplines across SEC at Kingston University.</a:t>
          </a:r>
          <a:endParaRPr lang="en-US" sz="2400" kern="1200" dirty="0"/>
        </a:p>
      </dsp:txBody>
      <dsp:txXfrm>
        <a:off x="1437631" y="531"/>
        <a:ext cx="9077968" cy="1244702"/>
      </dsp:txXfrm>
    </dsp:sp>
    <dsp:sp modelId="{D4A89F3D-6DB1-4DE5-910D-0384D8715815}">
      <dsp:nvSpPr>
        <dsp:cNvPr id="0" name=""/>
        <dsp:cNvSpPr/>
      </dsp:nvSpPr>
      <dsp:spPr>
        <a:xfrm>
          <a:off x="0" y="1556410"/>
          <a:ext cx="10515600" cy="12447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EC6607-600D-4E5A-B730-F7701229E460}">
      <dsp:nvSpPr>
        <dsp:cNvPr id="0" name=""/>
        <dsp:cNvSpPr/>
      </dsp:nvSpPr>
      <dsp:spPr>
        <a:xfrm>
          <a:off x="376522" y="1836468"/>
          <a:ext cx="684586" cy="6845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4F07BD-19BD-46B8-AFED-978C9FE70A99}">
      <dsp:nvSpPr>
        <dsp:cNvPr id="0" name=""/>
        <dsp:cNvSpPr/>
      </dsp:nvSpPr>
      <dsp:spPr>
        <a:xfrm>
          <a:off x="1437631" y="1556410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It </a:t>
          </a:r>
          <a:r>
            <a:rPr lang="en-US" sz="2400" kern="1200"/>
            <a:t>provides students with confidential advice on academic writing and study strategies.</a:t>
          </a:r>
        </a:p>
      </dsp:txBody>
      <dsp:txXfrm>
        <a:off x="1437631" y="1556410"/>
        <a:ext cx="9077968" cy="1244702"/>
      </dsp:txXfrm>
    </dsp:sp>
    <dsp:sp modelId="{C7957DDA-376A-48F8-9F0A-E49F65D3B8D9}">
      <dsp:nvSpPr>
        <dsp:cNvPr id="0" name=""/>
        <dsp:cNvSpPr/>
      </dsp:nvSpPr>
      <dsp:spPr>
        <a:xfrm>
          <a:off x="0" y="3112289"/>
          <a:ext cx="10515600" cy="12447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6B94C6-8D1B-45E2-B9F7-1A9F3CB24949}">
      <dsp:nvSpPr>
        <dsp:cNvPr id="0" name=""/>
        <dsp:cNvSpPr/>
      </dsp:nvSpPr>
      <dsp:spPr>
        <a:xfrm>
          <a:off x="376522" y="3392347"/>
          <a:ext cx="684586" cy="6845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316B6E-C522-48F1-865F-C9535E40FCEF}">
      <dsp:nvSpPr>
        <dsp:cNvPr id="0" name=""/>
        <dsp:cNvSpPr/>
      </dsp:nvSpPr>
      <dsp:spPr>
        <a:xfrm>
          <a:off x="1437631" y="3112289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This </a:t>
          </a:r>
          <a:r>
            <a:rPr lang="en-US" sz="2400" i="1" kern="1200" dirty="0"/>
            <a:t>was</a:t>
          </a:r>
          <a:r>
            <a:rPr lang="en-US" sz="2400" kern="1200" dirty="0"/>
            <a:t> provided as a drop-in service, prior to the Covid-19 pandemic, where students could come to talk to an advisor in person.</a:t>
          </a:r>
        </a:p>
      </dsp:txBody>
      <dsp:txXfrm>
        <a:off x="1437631" y="3112289"/>
        <a:ext cx="9077968" cy="12447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33BEF3-82FD-43BD-BFFF-A35948370329}">
      <dsp:nvSpPr>
        <dsp:cNvPr id="0" name=""/>
        <dsp:cNvSpPr/>
      </dsp:nvSpPr>
      <dsp:spPr>
        <a:xfrm>
          <a:off x="0" y="39086"/>
          <a:ext cx="10515600" cy="64759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R</a:t>
          </a:r>
          <a:r>
            <a:rPr lang="en-GB" sz="2700" b="0" i="0" kern="1200" baseline="0" dirty="0"/>
            <a:t>eport writing</a:t>
          </a:r>
          <a:endParaRPr lang="en-US" sz="2700" kern="1200" dirty="0"/>
        </a:p>
      </dsp:txBody>
      <dsp:txXfrm>
        <a:off x="31613" y="70699"/>
        <a:ext cx="10452374" cy="584369"/>
      </dsp:txXfrm>
    </dsp:sp>
    <dsp:sp modelId="{9B0F2B4C-B97A-4CBE-AC05-CA91C58CD8F0}">
      <dsp:nvSpPr>
        <dsp:cNvPr id="0" name=""/>
        <dsp:cNvSpPr/>
      </dsp:nvSpPr>
      <dsp:spPr>
        <a:xfrm>
          <a:off x="0" y="764441"/>
          <a:ext cx="10515600" cy="647595"/>
        </a:xfrm>
        <a:prstGeom prst="roundRect">
          <a:avLst/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P</a:t>
          </a:r>
          <a:r>
            <a:rPr lang="en-GB" sz="2700" b="0" i="0" kern="1200" baseline="0" dirty="0"/>
            <a:t>resentations</a:t>
          </a:r>
          <a:endParaRPr lang="en-US" sz="2700" kern="1200" dirty="0"/>
        </a:p>
      </dsp:txBody>
      <dsp:txXfrm>
        <a:off x="31613" y="796054"/>
        <a:ext cx="10452374" cy="584369"/>
      </dsp:txXfrm>
    </dsp:sp>
    <dsp:sp modelId="{466828EE-E0D6-4465-97F7-B575EE71317C}">
      <dsp:nvSpPr>
        <dsp:cNvPr id="0" name=""/>
        <dsp:cNvSpPr/>
      </dsp:nvSpPr>
      <dsp:spPr>
        <a:xfrm>
          <a:off x="0" y="1489797"/>
          <a:ext cx="10515600" cy="647595"/>
        </a:xfrm>
        <a:prstGeom prst="roundRect">
          <a:avLst/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N</a:t>
          </a:r>
          <a:r>
            <a:rPr lang="en-GB" sz="2700" b="0" i="0" kern="1200" baseline="0" dirty="0"/>
            <a:t>ote taking</a:t>
          </a:r>
          <a:endParaRPr lang="en-US" sz="2700" kern="1200" dirty="0"/>
        </a:p>
      </dsp:txBody>
      <dsp:txXfrm>
        <a:off x="31613" y="1521410"/>
        <a:ext cx="10452374" cy="584369"/>
      </dsp:txXfrm>
    </dsp:sp>
    <dsp:sp modelId="{0A054AF4-9396-40C8-9873-1C7F3363D3F5}">
      <dsp:nvSpPr>
        <dsp:cNvPr id="0" name=""/>
        <dsp:cNvSpPr/>
      </dsp:nvSpPr>
      <dsp:spPr>
        <a:xfrm>
          <a:off x="0" y="2215152"/>
          <a:ext cx="10515600" cy="647595"/>
        </a:xfrm>
        <a:prstGeom prst="roundRect">
          <a:avLst/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T</a:t>
          </a:r>
          <a:r>
            <a:rPr lang="en-GB" sz="2700" b="0" i="0" kern="1200" baseline="0" dirty="0"/>
            <a:t>ime management</a:t>
          </a:r>
          <a:endParaRPr lang="en-US" sz="2700" kern="1200" dirty="0"/>
        </a:p>
      </dsp:txBody>
      <dsp:txXfrm>
        <a:off x="31613" y="2246765"/>
        <a:ext cx="10452374" cy="584369"/>
      </dsp:txXfrm>
    </dsp:sp>
    <dsp:sp modelId="{6F070E14-FF0E-4A20-8420-BD7E74AAE3CB}">
      <dsp:nvSpPr>
        <dsp:cNvPr id="0" name=""/>
        <dsp:cNvSpPr/>
      </dsp:nvSpPr>
      <dsp:spPr>
        <a:xfrm>
          <a:off x="0" y="2940507"/>
          <a:ext cx="10515600" cy="647595"/>
        </a:xfrm>
        <a:prstGeom prst="roundRect">
          <a:avLst/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0" i="0" kern="1200" baseline="0" dirty="0"/>
            <a:t>Exam revision </a:t>
          </a:r>
          <a:endParaRPr lang="en-US" sz="2700" kern="1200" dirty="0"/>
        </a:p>
      </dsp:txBody>
      <dsp:txXfrm>
        <a:off x="31613" y="2972120"/>
        <a:ext cx="10452374" cy="584369"/>
      </dsp:txXfrm>
    </dsp:sp>
    <dsp:sp modelId="{AA94BF65-9187-4881-BCFD-4E8A10407FCC}">
      <dsp:nvSpPr>
        <dsp:cNvPr id="0" name=""/>
        <dsp:cNvSpPr/>
      </dsp:nvSpPr>
      <dsp:spPr>
        <a:xfrm>
          <a:off x="0" y="3665862"/>
          <a:ext cx="10515600" cy="64759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R</a:t>
          </a:r>
          <a:r>
            <a:rPr lang="en-GB" sz="2700" b="0" i="0" kern="1200" baseline="0" dirty="0"/>
            <a:t>eferencing skills</a:t>
          </a:r>
          <a:endParaRPr lang="en-US" sz="2700" kern="1200" dirty="0"/>
        </a:p>
      </dsp:txBody>
      <dsp:txXfrm>
        <a:off x="31613" y="3697475"/>
        <a:ext cx="10452374" cy="5843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7A1C44-0EF5-4C4A-8856-ECC1AEAE4124}">
      <dsp:nvSpPr>
        <dsp:cNvPr id="0" name=""/>
        <dsp:cNvSpPr/>
      </dsp:nvSpPr>
      <dsp:spPr>
        <a:xfrm>
          <a:off x="82613" y="1727046"/>
          <a:ext cx="897246" cy="89724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A61D1B-63D2-4223-87A3-66F415EAB886}">
      <dsp:nvSpPr>
        <dsp:cNvPr id="0" name=""/>
        <dsp:cNvSpPr/>
      </dsp:nvSpPr>
      <dsp:spPr>
        <a:xfrm>
          <a:off x="271034" y="1915467"/>
          <a:ext cx="520402" cy="5204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3ED35F-CA96-4B30-8734-596324A7710D}">
      <dsp:nvSpPr>
        <dsp:cNvPr id="0" name=""/>
        <dsp:cNvSpPr/>
      </dsp:nvSpPr>
      <dsp:spPr>
        <a:xfrm>
          <a:off x="1172126" y="1727046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Online assignment submission via the </a:t>
          </a:r>
          <a:r>
            <a:rPr lang="en-GB" sz="1300" b="0" i="0" kern="1200" baseline="0" dirty="0"/>
            <a:t>Virtual Learning Environment (Canvas) for advisor </a:t>
          </a:r>
          <a:r>
            <a:rPr lang="en-GB" sz="1300" kern="1200" dirty="0"/>
            <a:t>feedback</a:t>
          </a:r>
          <a:endParaRPr lang="en-US" sz="1300" kern="1200" dirty="0"/>
        </a:p>
      </dsp:txBody>
      <dsp:txXfrm>
        <a:off x="1172126" y="1727046"/>
        <a:ext cx="2114937" cy="897246"/>
      </dsp:txXfrm>
    </dsp:sp>
    <dsp:sp modelId="{26CD0280-FEBD-416B-AE15-2F6B5814410C}">
      <dsp:nvSpPr>
        <dsp:cNvPr id="0" name=""/>
        <dsp:cNvSpPr/>
      </dsp:nvSpPr>
      <dsp:spPr>
        <a:xfrm>
          <a:off x="3655575" y="1727046"/>
          <a:ext cx="897246" cy="89724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47D840-96FC-4554-A5B1-5FE4BF12D79D}">
      <dsp:nvSpPr>
        <dsp:cNvPr id="0" name=""/>
        <dsp:cNvSpPr/>
      </dsp:nvSpPr>
      <dsp:spPr>
        <a:xfrm>
          <a:off x="3843996" y="1915467"/>
          <a:ext cx="520402" cy="5204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8CDDD7-D7E4-4D7C-8F77-CD3395941ECB}">
      <dsp:nvSpPr>
        <dsp:cNvPr id="0" name=""/>
        <dsp:cNvSpPr/>
      </dsp:nvSpPr>
      <dsp:spPr>
        <a:xfrm>
          <a:off x="4745088" y="1727046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One-to-one appointments </a:t>
          </a:r>
          <a:br>
            <a:rPr lang="en-GB" sz="1300" kern="1200" dirty="0"/>
          </a:br>
          <a:r>
            <a:rPr lang="en-GB" sz="1300" kern="1200" dirty="0"/>
            <a:t>via MS Teams</a:t>
          </a:r>
          <a:endParaRPr lang="en-US" sz="1300" kern="1200" dirty="0"/>
        </a:p>
      </dsp:txBody>
      <dsp:txXfrm>
        <a:off x="4745088" y="1727046"/>
        <a:ext cx="2114937" cy="897246"/>
      </dsp:txXfrm>
    </dsp:sp>
    <dsp:sp modelId="{17848A4B-2D22-4FE1-A8F9-3A9FB35D99E7}">
      <dsp:nvSpPr>
        <dsp:cNvPr id="0" name=""/>
        <dsp:cNvSpPr/>
      </dsp:nvSpPr>
      <dsp:spPr>
        <a:xfrm>
          <a:off x="7228536" y="1727046"/>
          <a:ext cx="897246" cy="89724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03D24F-DD12-492A-B69F-4F8DC64058C3}">
      <dsp:nvSpPr>
        <dsp:cNvPr id="0" name=""/>
        <dsp:cNvSpPr/>
      </dsp:nvSpPr>
      <dsp:spPr>
        <a:xfrm>
          <a:off x="7416958" y="1915467"/>
          <a:ext cx="520402" cy="52040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7F3CE6-8004-4B62-B8F8-5A787E47C8B9}">
      <dsp:nvSpPr>
        <dsp:cNvPr id="0" name=""/>
        <dsp:cNvSpPr/>
      </dsp:nvSpPr>
      <dsp:spPr>
        <a:xfrm>
          <a:off x="8318049" y="1727046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Separate weekly online seminars for FX/UG </a:t>
          </a:r>
          <a:br>
            <a:rPr lang="en-GB" sz="1300" kern="1200" dirty="0"/>
          </a:br>
          <a:r>
            <a:rPr lang="en-GB" sz="1300" kern="1200" dirty="0"/>
            <a:t>and PG students </a:t>
          </a:r>
          <a:endParaRPr lang="en-US" sz="1300" kern="1200" dirty="0"/>
        </a:p>
      </dsp:txBody>
      <dsp:txXfrm>
        <a:off x="8318049" y="1727046"/>
        <a:ext cx="2114937" cy="8972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3A4B1B-E2B6-4F09-8FA2-E5D3A83FC36E}">
      <dsp:nvSpPr>
        <dsp:cNvPr id="0" name=""/>
        <dsp:cNvSpPr/>
      </dsp:nvSpPr>
      <dsp:spPr>
        <a:xfrm>
          <a:off x="0" y="71469"/>
          <a:ext cx="10515600" cy="795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S</a:t>
          </a:r>
          <a:r>
            <a:rPr lang="en-GB" sz="2000" b="0" i="0" kern="1200" baseline="0"/>
            <a:t>tudents particularly liked that they could just drop in and ask a question without needing to attend an entire session. </a:t>
          </a:r>
          <a:endParaRPr lang="en-US" sz="2000" kern="1200"/>
        </a:p>
      </dsp:txBody>
      <dsp:txXfrm>
        <a:off x="38838" y="110307"/>
        <a:ext cx="10437924" cy="717924"/>
      </dsp:txXfrm>
    </dsp:sp>
    <dsp:sp modelId="{56AA8609-FE5B-410B-BEE3-701EC7545238}">
      <dsp:nvSpPr>
        <dsp:cNvPr id="0" name=""/>
        <dsp:cNvSpPr/>
      </dsp:nvSpPr>
      <dsp:spPr>
        <a:xfrm>
          <a:off x="0" y="924669"/>
          <a:ext cx="10515600" cy="795600"/>
        </a:xfrm>
        <a:prstGeom prst="round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i="0" kern="1200" baseline="0"/>
            <a:t>Being available – and visible – online made SASC far more accessible and inclusive to all students and was less disruptive to their study time. </a:t>
          </a:r>
          <a:endParaRPr lang="en-US" sz="2000" kern="1200"/>
        </a:p>
      </dsp:txBody>
      <dsp:txXfrm>
        <a:off x="38838" y="963507"/>
        <a:ext cx="10437924" cy="717924"/>
      </dsp:txXfrm>
    </dsp:sp>
    <dsp:sp modelId="{07C37D5C-BCE0-497D-B243-22FBD75B8AEC}">
      <dsp:nvSpPr>
        <dsp:cNvPr id="0" name=""/>
        <dsp:cNvSpPr/>
      </dsp:nvSpPr>
      <dsp:spPr>
        <a:xfrm>
          <a:off x="0" y="1777869"/>
          <a:ext cx="10515600" cy="79560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i="0" kern="1200" baseline="0"/>
            <a:t>We also liaised with our library team so that we had a library representative in attendance at all sessions. </a:t>
          </a:r>
          <a:endParaRPr lang="en-US" sz="2000" kern="1200"/>
        </a:p>
      </dsp:txBody>
      <dsp:txXfrm>
        <a:off x="38838" y="1816707"/>
        <a:ext cx="10437924" cy="717924"/>
      </dsp:txXfrm>
    </dsp:sp>
    <dsp:sp modelId="{A4178E42-83EA-4D43-90D6-04D0C5998708}">
      <dsp:nvSpPr>
        <dsp:cNvPr id="0" name=""/>
        <dsp:cNvSpPr/>
      </dsp:nvSpPr>
      <dsp:spPr>
        <a:xfrm>
          <a:off x="0" y="2631069"/>
          <a:ext cx="10515600" cy="795600"/>
        </a:xfrm>
        <a:prstGeom prst="round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i="0" kern="1200" baseline="0"/>
            <a:t>These sessions covered topics including ‘What is SASC?’, time management, question analysis, presentations and research skills, as well as a regular forum for Q&amp;A. </a:t>
          </a:r>
          <a:endParaRPr lang="en-US" sz="2000" kern="1200"/>
        </a:p>
      </dsp:txBody>
      <dsp:txXfrm>
        <a:off x="38838" y="2669907"/>
        <a:ext cx="10437924" cy="717924"/>
      </dsp:txXfrm>
    </dsp:sp>
    <dsp:sp modelId="{30205003-49F6-47E0-95B2-B69764265B6C}">
      <dsp:nvSpPr>
        <dsp:cNvPr id="0" name=""/>
        <dsp:cNvSpPr/>
      </dsp:nvSpPr>
      <dsp:spPr>
        <a:xfrm>
          <a:off x="0" y="3484269"/>
          <a:ext cx="10515600" cy="79560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Meetings are always recorded so that students can go back into the chat and view the video as well as the questions asked at the time.</a:t>
          </a:r>
          <a:endParaRPr lang="en-US" sz="2000" kern="1200"/>
        </a:p>
      </dsp:txBody>
      <dsp:txXfrm>
        <a:off x="38838" y="3523107"/>
        <a:ext cx="10437924" cy="7179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6C7A0-3E4A-4970-A2E0-B327033651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119D8-720C-44C2-9C86-C803CC498F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2022B-8225-450B-BBA4-589A9A92E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C893-B878-40C8-8203-E83BA6CD2B74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2A9E9-F286-4E5D-BAC6-BFE967B1D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04B03-A872-4128-8FEB-131EF6686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5F3D-3AB8-4CA3-935C-DE6829151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557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7F786-0C7F-457D-8380-88760067A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E7BB1-FAF5-4F37-B311-069B2B583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2CABA-40B7-4A73-BAAC-5DD0071BB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C893-B878-40C8-8203-E83BA6CD2B74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EE3B2-CD7B-4D53-B490-0E7FAEC30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AACE3-F348-4EAD-9FC5-EEF9492C0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5F3D-3AB8-4CA3-935C-DE6829151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2158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F4728-C800-46BD-B7CD-7EBAEFAA0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6F8D4-1C9E-442E-AA4D-4B9CA9792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1BB0F-EC08-4BB4-B9CF-802B4455C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C893-B878-40C8-8203-E83BA6CD2B74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1BFD9-B915-415C-957A-5C6659776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A546E-9E12-4B91-BA4E-AD2D0B416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5F3D-3AB8-4CA3-935C-DE6829151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233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AE80A-B80E-48DC-9573-67D633A04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2C194-0FE9-4EDC-A5E9-B3026ADDAB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6F6C54-FB44-4806-9854-5EE652019B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EF1F8B-E702-40F4-9EE6-BD2D10B87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C893-B878-40C8-8203-E83BA6CD2B74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E1FFDD-0DA4-40CD-A4A6-E66CC4BA3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994625-3960-4ED8-A07C-33404AFC1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5F3D-3AB8-4CA3-935C-DE6829151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3100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EBE13-1063-4A6B-B985-0811FF929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33976-6FD6-40D5-9FDC-24803B48C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3EB1A0-D6DF-495B-A042-73F729EB4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07CC07-AE9A-433A-9A51-0A0FAC8E9A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A97CF7-4D7F-4645-B415-C5C7477081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B9777A-B043-4319-88B8-3950D0A55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C893-B878-40C8-8203-E83BA6CD2B74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9BE698-6057-45C7-A3CC-49C9B8DE5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5C687E-1C73-468D-80C6-50461A64F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5F3D-3AB8-4CA3-935C-DE6829151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63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4DDF-FE20-4651-AA1C-2593DE1FC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1308FA-78A2-4606-8CB0-0F595E7CC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C893-B878-40C8-8203-E83BA6CD2B74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BA3C2B-068B-4EC5-8175-3F44180A8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712903-80A1-4A1F-963F-E785B3CD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5F3D-3AB8-4CA3-935C-DE6829151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085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F73E10-31BF-4B7C-8A52-9B84EA23A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C893-B878-40C8-8203-E83BA6CD2B74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FC81B6-B9A3-45ED-B65A-190416DFC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C84F59-3363-444F-A045-F14D27C48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5F3D-3AB8-4CA3-935C-DE6829151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329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7BDEA-31EF-43ED-B636-D599A27F5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81404-337C-4EB3-90BC-E1D075E2A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1A61B-697C-42CD-88DC-40E85B8537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46A219-8291-486D-B6DC-9D2A8BC76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C893-B878-40C8-8203-E83BA6CD2B74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18F9C9-5D7C-4C12-AC67-02DC51D65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2DA08-9AB6-43EA-8DCA-7490EC8AC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5F3D-3AB8-4CA3-935C-DE6829151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949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004CB-FBBA-4E11-A2B6-F681DBC63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B3D815-C92D-47D8-9A64-146326B7D9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C3817-B48B-4F96-8AA9-8CA83D66A2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B94B6-F8E6-43D7-89EB-F6375EF47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C893-B878-40C8-8203-E83BA6CD2B74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40F2B3-6B12-4E83-8477-83C69C762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62C460-7154-4E68-8BF5-6BC3DC745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5F3D-3AB8-4CA3-935C-DE6829151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101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5A29F-C744-4CB4-9A1E-0003595F1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C91DD4-30F9-4883-B816-EEA0618A71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903E88-834E-4B98-80D4-7C78CDE2D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C893-B878-40C8-8203-E83BA6CD2B74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7D53E-20FE-4ABF-B786-2B1399365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902A3-3061-4523-8F4C-57CBE7B8E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5F3D-3AB8-4CA3-935C-DE6829151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4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9DF01F-3EC9-438C-AA73-EFC8F24C3C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A9F7D8-52EB-4C4B-A50C-F9C1CC59D4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3A5C0-70D3-4063-98F1-CA0F5018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C893-B878-40C8-8203-E83BA6CD2B74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37618-F7FE-4333-8AF6-B2A6E0194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22C3A-1A70-4BB6-8323-5CA2A9A0D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5F3D-3AB8-4CA3-935C-DE6829151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803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20668C-4EFF-4D50-A438-1BB08455D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7657FC-902C-4946-8EFC-BC8254BEA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9327F-4B2E-4197-BCAF-41DA5C7F33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5C893-B878-40C8-8203-E83BA6CD2B74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90EE5-05D0-454B-A000-F70087ECCD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33CE5-1880-43CC-B3A5-F7277ABFE9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65F3D-3AB8-4CA3-935C-DE6829151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870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9B769D-7696-49F1-B038-62C4C54FCE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05782"/>
            <a:ext cx="9144000" cy="2764028"/>
          </a:xfrm>
        </p:spPr>
        <p:txBody>
          <a:bodyPr anchor="ctr">
            <a:normAutofit/>
          </a:bodyPr>
          <a:lstStyle/>
          <a:p>
            <a:br>
              <a:rPr lang="en-GB" sz="34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4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4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Supporting Students’ Scientific Writing </a:t>
            </a:r>
            <a:br>
              <a:rPr lang="en-GB" sz="34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4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in the Age of COVID: Taking Kingston University’s </a:t>
            </a:r>
            <a:br>
              <a:rPr lang="en-GB" sz="34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400" b="1" i="1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SEC Academic Success Centre </a:t>
            </a:r>
            <a:r>
              <a:rPr lang="en-GB" sz="34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(SASC) Online </a:t>
            </a:r>
            <a:endParaRPr lang="en-GB" sz="3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7FAC45-4643-4864-8001-C69A61E5E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4920393"/>
            <a:ext cx="8258176" cy="631825"/>
          </a:xfrm>
        </p:spPr>
        <p:txBody>
          <a:bodyPr anchor="ctr">
            <a:noAutofit/>
          </a:bodyPr>
          <a:lstStyle/>
          <a:p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000" b="1" dirty="0"/>
              <a:t>Horizons in STEM Higher Education Conference: </a:t>
            </a:r>
            <a:br>
              <a:rPr lang="en-GB" sz="2000" b="1" dirty="0"/>
            </a:br>
            <a:r>
              <a:rPr lang="en-GB" sz="2000" b="1" dirty="0"/>
              <a:t>Making Connections, Innovating and Sharing Pedagogy</a:t>
            </a:r>
            <a:br>
              <a:rPr lang="en-GB" sz="2000" dirty="0"/>
            </a:br>
            <a:endParaRPr lang="en-GB" sz="2000" dirty="0"/>
          </a:p>
          <a:p>
            <a:r>
              <a:rPr lang="en-GB" sz="2000" dirty="0"/>
              <a:t>S.E.J. Lambe and M-L. Ibsen</a:t>
            </a:r>
            <a:br>
              <a:rPr lang="en-GB" sz="2000" dirty="0"/>
            </a:br>
            <a:r>
              <a:rPr lang="en-GB" sz="2000" dirty="0"/>
              <a:t>Wednesday 30 June 2021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7026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E5D3B6-1CD0-4C55-9989-04F08BDF5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pPr algn="ctr"/>
            <a:r>
              <a:rPr lang="en-GB" sz="3100" b="1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SEC (Science Engineering and Computing)</a:t>
            </a:r>
            <a:br>
              <a:rPr lang="en-GB" sz="3100" b="1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100" b="1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Academic Success Centre (SASC</a:t>
            </a:r>
            <a:r>
              <a:rPr lang="en-GB" sz="31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64278D6-DC90-4C61-9E78-B889051DA0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0558892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5120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E5D3B6-1CD0-4C55-9989-04F08BDF5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GB" sz="3600" b="1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SASC</a:t>
            </a:r>
            <a:r>
              <a:rPr lang="en-GB" sz="3600" b="1" dirty="0">
                <a:latin typeface="Calibri" panose="020F0502020204030204" pitchFamily="34" charset="0"/>
                <a:cs typeface="Calibri" panose="020F0502020204030204" pitchFamily="34" charset="0"/>
              </a:rPr>
              <a:t>: What We Do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E7170C7D-FFAB-490C-B091-AE1DC1A95D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6320991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1743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E5D3B6-1CD0-4C55-9989-04F08BDF5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863"/>
            <a:ext cx="10515600" cy="1004594"/>
          </a:xfrm>
        </p:spPr>
        <p:txBody>
          <a:bodyPr>
            <a:normAutofit/>
          </a:bodyPr>
          <a:lstStyle/>
          <a:p>
            <a:pPr algn="ctr"/>
            <a:r>
              <a:rPr lang="en-GB" b="1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SASC</a:t>
            </a:r>
            <a:r>
              <a:rPr lang="en-GB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What We Do </a:t>
            </a:r>
            <a:r>
              <a:rPr lang="en-GB" b="1" i="1" u="sng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Now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6964906E-2CEE-472C-A608-683F1BC0FA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591641"/>
              </p:ext>
            </p:extLst>
          </p:nvPr>
        </p:nvGraphicFramePr>
        <p:xfrm>
          <a:off x="838200" y="180091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3385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email&#10;&#10;Description automatically generated">
            <a:extLst>
              <a:ext uri="{FF2B5EF4-FFF2-40B4-BE49-F238E27FC236}">
                <a16:creationId xmlns:a16="http://schemas.microsoft.com/office/drawing/2014/main" id="{C373DF8C-6267-42FD-BDC7-A47AE85E8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12" y="620486"/>
            <a:ext cx="11636575" cy="532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00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18F46D60-BA82-438C-9F3E-165F7C161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879" y="302509"/>
            <a:ext cx="9608241" cy="625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867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8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E5D3B6-1CD0-4C55-9989-04F08BDF5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pPr algn="ctr"/>
            <a:r>
              <a:rPr lang="en-GB" sz="5200" b="1" u="none" strike="noStrike" baseline="0">
                <a:latin typeface="Calibri" panose="020F0502020204030204" pitchFamily="34" charset="0"/>
                <a:cs typeface="Calibri" panose="020F0502020204030204" pitchFamily="34" charset="0"/>
              </a:rPr>
              <a:t>Online Seminars</a:t>
            </a:r>
            <a:endParaRPr lang="en-GB" sz="5200" b="1" i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BB31D530-C605-4B0A-82DB-BB1C7CE50A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768225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1254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E5D3B6-1CD0-4C55-9989-04F08BDF5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3048000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u="none" strike="noStrike" kern="120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Data for 2019-20</a:t>
            </a:r>
            <a:endParaRPr lang="en-US" sz="3200" b="1" i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D9DD4FC-1540-466C-9A04-04063C28FD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7466769"/>
              </p:ext>
            </p:extLst>
          </p:nvPr>
        </p:nvGraphicFramePr>
        <p:xfrm>
          <a:off x="4207933" y="640080"/>
          <a:ext cx="7347537" cy="5578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1641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0DF90E-6BAD-4E82-8FDF-717C9A357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13DCC859-0434-4BB8-B6C5-09C88AE69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08E7ACFB-B791-4C23-8B17-013FEDC09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2EF4FEB-3AE0-44C0-8FCF-C22AEFAF64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9136041"/>
              </p:ext>
            </p:extLst>
          </p:nvPr>
        </p:nvGraphicFramePr>
        <p:xfrm>
          <a:off x="838200" y="2022475"/>
          <a:ext cx="6978650" cy="4154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E8BCCD5-977B-4A70-8016-3B2ABDCFF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221780"/>
              </p:ext>
            </p:extLst>
          </p:nvPr>
        </p:nvGraphicFramePr>
        <p:xfrm>
          <a:off x="7886700" y="2022475"/>
          <a:ext cx="3465513" cy="415448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465513">
                  <a:extLst>
                    <a:ext uri="{9D8B030D-6E8A-4147-A177-3AD203B41FA5}">
                      <a16:colId xmlns:a16="http://schemas.microsoft.com/office/drawing/2014/main" val="3064862099"/>
                    </a:ext>
                  </a:extLst>
                </a:gridCol>
              </a:tblGrid>
              <a:tr h="128126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 dirty="0">
                          <a:effectLst/>
                        </a:rPr>
                        <a:t>Level 7: by far the highest user with over 60%</a:t>
                      </a:r>
                    </a:p>
                    <a:p>
                      <a:pPr algn="l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5" marR="7455" marT="7455" marB="0" anchor="b"/>
                </a:tc>
                <a:extLst>
                  <a:ext uri="{0D108BD9-81ED-4DB2-BD59-A6C34878D82A}">
                    <a16:rowId xmlns:a16="http://schemas.microsoft.com/office/drawing/2014/main" val="2394875358"/>
                  </a:ext>
                </a:extLst>
              </a:tr>
              <a:tr h="128126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 dirty="0">
                          <a:effectLst/>
                        </a:rPr>
                        <a:t>Mainly owing to online weekly workshops during the summer</a:t>
                      </a:r>
                    </a:p>
                    <a:p>
                      <a:pPr algn="l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5" marR="7455" marT="7455" marB="0" anchor="b"/>
                </a:tc>
                <a:extLst>
                  <a:ext uri="{0D108BD9-81ED-4DB2-BD59-A6C34878D82A}">
                    <a16:rowId xmlns:a16="http://schemas.microsoft.com/office/drawing/2014/main" val="3562532733"/>
                  </a:ext>
                </a:extLst>
              </a:tr>
              <a:tr h="1591953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 dirty="0">
                          <a:effectLst/>
                        </a:rPr>
                        <a:t>Level 4: good uptake, probably owing to SASC interaction with specific assignments</a:t>
                      </a:r>
                    </a:p>
                    <a:p>
                      <a:pPr algn="l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5" marR="7455" marT="7455" marB="0" anchor="b"/>
                </a:tc>
                <a:extLst>
                  <a:ext uri="{0D108BD9-81ED-4DB2-BD59-A6C34878D82A}">
                    <a16:rowId xmlns:a16="http://schemas.microsoft.com/office/drawing/2014/main" val="94813225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DE5D3B6-1CD0-4C55-9989-04F08BDF5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pPr algn="ctr"/>
            <a:r>
              <a:rPr lang="en-GB" b="1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Data for 2019-20</a:t>
            </a:r>
            <a:endParaRPr lang="en-GB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163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4AE4B2-95CC-4DB0-AE6B-2358D564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3048000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u="none" strike="noStrike" kern="120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Data for 2019-20: type of advice given</a:t>
            </a:r>
            <a:endParaRPr lang="en-US" sz="3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842E404-2F4D-4B87-8D9D-60FE3F440B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8270603"/>
              </p:ext>
            </p:extLst>
          </p:nvPr>
        </p:nvGraphicFramePr>
        <p:xfrm>
          <a:off x="4207933" y="640080"/>
          <a:ext cx="7347537" cy="5578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34589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E5D3B6-1CD0-4C55-9989-04F08BDF5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GB" sz="5400" b="1" u="none" strike="noStrike" baseline="0">
                <a:latin typeface="Calibri" panose="020F0502020204030204" pitchFamily="34" charset="0"/>
                <a:cs typeface="Calibri" panose="020F0502020204030204" pitchFamily="34" charset="0"/>
              </a:rPr>
              <a:t>Findings</a:t>
            </a:r>
            <a:endParaRPr lang="en-GB" sz="5400" b="1" i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White bulbs with a yellow one standing out">
            <a:extLst>
              <a:ext uri="{FF2B5EF4-FFF2-40B4-BE49-F238E27FC236}">
                <a16:creationId xmlns:a16="http://schemas.microsoft.com/office/drawing/2014/main" id="{AC674071-6EA8-4DE6-9860-9A9F2C819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714" r="15955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8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15E05-6930-4307-B88A-87B079CD9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592" y="2441448"/>
            <a:ext cx="6467059" cy="3483864"/>
          </a:xfrm>
        </p:spPr>
        <p:txBody>
          <a:bodyPr>
            <a:normAutofit/>
          </a:bodyPr>
          <a:lstStyle/>
          <a:p>
            <a:endParaRPr lang="en-GB" sz="2200" b="0" i="0" u="none" strike="noStrike" baseline="0" dirty="0">
              <a:latin typeface="Arial" panose="020B0604020202020204" pitchFamily="34" charset="0"/>
            </a:endParaRPr>
          </a:p>
          <a:p>
            <a:r>
              <a:rPr lang="en-GB" sz="2200" b="0" i="0" u="none" strike="noStrike" baseline="0" dirty="0">
                <a:latin typeface="Arial" panose="020B0604020202020204" pitchFamily="34" charset="0"/>
              </a:rPr>
              <a:t>Students we had not seen or heard from before had a new avenue open to them.</a:t>
            </a:r>
          </a:p>
          <a:p>
            <a:r>
              <a:rPr lang="en-GB" sz="2200" dirty="0">
                <a:latin typeface="Arial" panose="020B0604020202020204" pitchFamily="34" charset="0"/>
              </a:rPr>
              <a:t>T</a:t>
            </a:r>
            <a:r>
              <a:rPr lang="en-GB" sz="2200" b="0" i="0" u="none" strike="noStrike" baseline="0" dirty="0">
                <a:latin typeface="Arial" panose="020B0604020202020204" pitchFamily="34" charset="0"/>
              </a:rPr>
              <a:t>his online learning experience has proved extremely popular.</a:t>
            </a:r>
          </a:p>
          <a:p>
            <a:r>
              <a:rPr lang="en-GB" sz="2200" b="0" i="0" u="none" strike="noStrike" baseline="0" dirty="0">
                <a:latin typeface="Arial" panose="020B0604020202020204" pitchFamily="34" charset="0"/>
              </a:rPr>
              <a:t>It has created new channels for communication with students, something we would like to continue in the post-pandemic world.</a:t>
            </a:r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594828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any question marks on black background">
            <a:extLst>
              <a:ext uri="{FF2B5EF4-FFF2-40B4-BE49-F238E27FC236}">
                <a16:creationId xmlns:a16="http://schemas.microsoft.com/office/drawing/2014/main" id="{DDE2564A-079B-4726-9B75-B842672A68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95" r="2" b="2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6C3AF6-7AE3-427C-9D58-19103D4E6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Any Questions?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33076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418</Words>
  <Application>Microsoft Office PowerPoint</Application>
  <PresentationFormat>Widescreen</PresentationFormat>
  <Paragraphs>39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  Supporting Students’ Scientific Writing  in the Age of COVID: Taking Kingston University’s  SEC Academic Success Centre (SASC) Online </vt:lpstr>
      <vt:lpstr>SEC (Science Engineering and Computing) Academic Success Centre (SASC)</vt:lpstr>
      <vt:lpstr>SASC: What We Do</vt:lpstr>
      <vt:lpstr>SASC: What We Do Now</vt:lpstr>
      <vt:lpstr>PowerPoint Presentation</vt:lpstr>
      <vt:lpstr>PowerPoint Presentation</vt:lpstr>
      <vt:lpstr>Online Seminars</vt:lpstr>
      <vt:lpstr>Data for 2019-20</vt:lpstr>
      <vt:lpstr>Data for 2019-20</vt:lpstr>
      <vt:lpstr>Data for 2019-20: type of advice given</vt:lpstr>
      <vt:lpstr>Findings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Students’ Scientific Writing  in the Age of COVID: Taking Kingston University’s  SEC Academic Success Centre (SASC) Online</dc:title>
  <dc:creator>Lambe, Simon E</dc:creator>
  <cp:lastModifiedBy>Diane.Ford</cp:lastModifiedBy>
  <cp:revision>27</cp:revision>
  <dcterms:created xsi:type="dcterms:W3CDTF">2021-06-27T16:30:08Z</dcterms:created>
  <dcterms:modified xsi:type="dcterms:W3CDTF">2021-07-20T09:52:31Z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b551598-29da-492a-8b9f-8358cd43dd03_Enabled">
    <vt:lpwstr>True</vt:lpwstr>
  </property>
  <property fmtid="{D5CDD505-2E9C-101B-9397-08002B2CF9AE}" pid="3" name="MSIP_Label_3b551598-29da-492a-8b9f-8358cd43dd03_SiteId">
    <vt:lpwstr>c9ef029c-18cf-4016-86d3-93cf8e94ff94</vt:lpwstr>
  </property>
  <property fmtid="{D5CDD505-2E9C-101B-9397-08002B2CF9AE}" pid="4" name="MSIP_Label_3b551598-29da-492a-8b9f-8358cd43dd03_Owner">
    <vt:lpwstr>KU35403@kingston.ac.uk</vt:lpwstr>
  </property>
  <property fmtid="{D5CDD505-2E9C-101B-9397-08002B2CF9AE}" pid="5" name="MSIP_Label_3b551598-29da-492a-8b9f-8358cd43dd03_SetDate">
    <vt:lpwstr>2021-06-27T16:34:50.6165240Z</vt:lpwstr>
  </property>
  <property fmtid="{D5CDD505-2E9C-101B-9397-08002B2CF9AE}" pid="6" name="MSIP_Label_3b551598-29da-492a-8b9f-8358cd43dd03_Name">
    <vt:lpwstr>General</vt:lpwstr>
  </property>
  <property fmtid="{D5CDD505-2E9C-101B-9397-08002B2CF9AE}" pid="7" name="MSIP_Label_3b551598-29da-492a-8b9f-8358cd43dd03_Application">
    <vt:lpwstr>Microsoft Azure Information Protection</vt:lpwstr>
  </property>
  <property fmtid="{D5CDD505-2E9C-101B-9397-08002B2CF9AE}" pid="8" name="MSIP_Label_3b551598-29da-492a-8b9f-8358cd43dd03_ActionId">
    <vt:lpwstr>c18f9150-adcf-4d6b-aa65-5968162d4256</vt:lpwstr>
  </property>
  <property fmtid="{D5CDD505-2E9C-101B-9397-08002B2CF9AE}" pid="9" name="MSIP_Label_3b551598-29da-492a-8b9f-8358cd43dd03_Extended_MSFT_Method">
    <vt:lpwstr>Automatic</vt:lpwstr>
  </property>
  <property fmtid="{D5CDD505-2E9C-101B-9397-08002B2CF9AE}" pid="10" name="Sensitivity">
    <vt:lpwstr>General</vt:lpwstr>
  </property>
</Properties>
</file>