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handoutMasterIdLst>
    <p:handoutMasterId r:id="rId29"/>
  </p:handoutMasterIdLst>
  <p:sldIdLst>
    <p:sldId id="258" r:id="rId2"/>
    <p:sldId id="291" r:id="rId3"/>
    <p:sldId id="360" r:id="rId4"/>
    <p:sldId id="349" r:id="rId5"/>
    <p:sldId id="361" r:id="rId6"/>
    <p:sldId id="295" r:id="rId7"/>
    <p:sldId id="362" r:id="rId8"/>
    <p:sldId id="363" r:id="rId9"/>
    <p:sldId id="364" r:id="rId10"/>
    <p:sldId id="296" r:id="rId11"/>
    <p:sldId id="270" r:id="rId12"/>
    <p:sldId id="279" r:id="rId13"/>
    <p:sldId id="365" r:id="rId14"/>
    <p:sldId id="358" r:id="rId15"/>
    <p:sldId id="359" r:id="rId16"/>
    <p:sldId id="366" r:id="rId17"/>
    <p:sldId id="353" r:id="rId18"/>
    <p:sldId id="351" r:id="rId19"/>
    <p:sldId id="280" r:id="rId20"/>
    <p:sldId id="355" r:id="rId21"/>
    <p:sldId id="367" r:id="rId22"/>
    <p:sldId id="368" r:id="rId23"/>
    <p:sldId id="356" r:id="rId24"/>
    <p:sldId id="369" r:id="rId25"/>
    <p:sldId id="284" r:id="rId26"/>
    <p:sldId id="283" r:id="rId27"/>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6A3662E0-ADAB-498A-BF77-C92EC95FD393}">
          <p14:sldIdLst>
            <p14:sldId id="258"/>
            <p14:sldId id="291"/>
            <p14:sldId id="360"/>
          </p14:sldIdLst>
        </p14:section>
        <p14:section name="Motivation" id="{E57C9FDB-7CCB-44F0-A4F8-C83135BF9B02}">
          <p14:sldIdLst>
            <p14:sldId id="349"/>
            <p14:sldId id="361"/>
          </p14:sldIdLst>
        </p14:section>
        <p14:section name="Literature Review" id="{93FB5374-432C-43FB-B46E-037EF087396F}">
          <p14:sldIdLst>
            <p14:sldId id="295"/>
            <p14:sldId id="362"/>
            <p14:sldId id="363"/>
            <p14:sldId id="364"/>
            <p14:sldId id="296"/>
          </p14:sldIdLst>
        </p14:section>
        <p14:section name="Methods" id="{E5E7F6E7-526A-4E7A-B7A6-2AFF37B44DFD}">
          <p14:sldIdLst>
            <p14:sldId id="270"/>
            <p14:sldId id="279"/>
            <p14:sldId id="365"/>
            <p14:sldId id="358"/>
            <p14:sldId id="359"/>
            <p14:sldId id="366"/>
            <p14:sldId id="353"/>
          </p14:sldIdLst>
        </p14:section>
        <p14:section name="Results" id="{C05CCCE3-9012-48B8-B795-C9CB499C9AB7}">
          <p14:sldIdLst>
            <p14:sldId id="351"/>
            <p14:sldId id="280"/>
          </p14:sldIdLst>
        </p14:section>
        <p14:section name="Discussion" id="{A3DF4DBD-06A5-435D-89B4-51C1E7AEF0BA}">
          <p14:sldIdLst>
            <p14:sldId id="355"/>
            <p14:sldId id="367"/>
            <p14:sldId id="368"/>
            <p14:sldId id="356"/>
            <p14:sldId id="369"/>
          </p14:sldIdLst>
        </p14:section>
        <p14:section name="Wrap up" id="{6F089FFC-8437-4E59-90EA-3F0242F83227}">
          <p14:sldIdLst>
            <p14:sldId id="284"/>
            <p14:sldId id="283"/>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AFA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CBC896-32BD-4F74-BCA0-CF90C4E722AC}" v="1778" dt="2021-06-28T16:04:04.83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98" autoAdjust="0"/>
    <p:restoredTop sz="96336" autoAdjust="0"/>
  </p:normalViewPr>
  <p:slideViewPr>
    <p:cSldViewPr snapToGrid="0">
      <p:cViewPr varScale="1">
        <p:scale>
          <a:sx n="90" d="100"/>
          <a:sy n="90" d="100"/>
        </p:scale>
        <p:origin x="756" y="72"/>
      </p:cViewPr>
      <p:guideLst/>
    </p:cSldViewPr>
  </p:slideViewPr>
  <p:outlineViewPr>
    <p:cViewPr>
      <p:scale>
        <a:sx n="50" d="100"/>
        <a:sy n="50"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124" d="100"/>
          <a:sy n="124" d="100"/>
        </p:scale>
        <p:origin x="4950"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en-GB" sz="1600" dirty="0"/>
              <a:t>BAME–White</a:t>
            </a:r>
            <a:r>
              <a:rPr lang="en-GB" sz="1600" baseline="0" dirty="0"/>
              <a:t> award gap</a:t>
            </a:r>
          </a:p>
        </c:rich>
      </c:tx>
      <c:layout>
        <c:manualLayout>
          <c:xMode val="edge"/>
          <c:yMode val="edge"/>
          <c:x val="0.19730352438861157"/>
          <c:y val="3.1632455771382031E-2"/>
        </c:manualLayout>
      </c:layout>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Sheet1!$B$1</c:f>
              <c:strCache>
                <c:ptCount val="1"/>
                <c:pt idx="0">
                  <c:v>1st or 2:1</c:v>
                </c:pt>
              </c:strCache>
            </c:strRef>
          </c:tx>
          <c:spPr>
            <a:solidFill>
              <a:schemeClr val="accent1"/>
            </a:solidFill>
            <a:ln>
              <a:noFill/>
            </a:ln>
            <a:effectLst/>
          </c:spPr>
          <c:invertIfNegative val="0"/>
          <c:cat>
            <c:strRef>
              <c:f>Sheet1!$A$2:$A$3</c:f>
              <c:strCache>
                <c:ptCount val="2"/>
                <c:pt idx="0">
                  <c:v>White</c:v>
                </c:pt>
                <c:pt idx="1">
                  <c:v>BAME</c:v>
                </c:pt>
              </c:strCache>
            </c:strRef>
          </c:cat>
          <c:val>
            <c:numRef>
              <c:f>Sheet1!$B$2:$B$3</c:f>
              <c:numCache>
                <c:formatCode>0.00%</c:formatCode>
                <c:ptCount val="2"/>
                <c:pt idx="0">
                  <c:v>0.83</c:v>
                </c:pt>
                <c:pt idx="1">
                  <c:v>0.68</c:v>
                </c:pt>
              </c:numCache>
            </c:numRef>
          </c:val>
          <c:extLst>
            <c:ext xmlns:c16="http://schemas.microsoft.com/office/drawing/2014/chart" uri="{C3380CC4-5D6E-409C-BE32-E72D297353CC}">
              <c16:uniqueId val="{00000000-BC7A-4AEE-9C32-F11C9339D9D3}"/>
            </c:ext>
          </c:extLst>
        </c:ser>
        <c:dLbls>
          <c:showLegendKey val="0"/>
          <c:showVal val="0"/>
          <c:showCatName val="0"/>
          <c:showSerName val="0"/>
          <c:showPercent val="0"/>
          <c:showBubbleSize val="0"/>
        </c:dLbls>
        <c:gapWidth val="150"/>
        <c:overlap val="100"/>
        <c:axId val="843685296"/>
        <c:axId val="843683216"/>
      </c:barChart>
      <c:catAx>
        <c:axId val="843685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43683216"/>
        <c:crosses val="autoZero"/>
        <c:auto val="1"/>
        <c:lblAlgn val="ctr"/>
        <c:lblOffset val="100"/>
        <c:noMultiLvlLbl val="0"/>
      </c:catAx>
      <c:valAx>
        <c:axId val="843683216"/>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43685296"/>
        <c:crosses val="autoZero"/>
        <c:crossBetween val="between"/>
        <c:majorUnit val="0.1"/>
        <c:minorUnit val="5.000000000000001E-2"/>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2469445920486916E-2"/>
          <c:y val="4.1333965720324981E-2"/>
          <c:w val="0.89530662769914493"/>
          <c:h val="0.71656349941579156"/>
        </c:manualLayout>
      </c:layout>
      <c:scatterChart>
        <c:scatterStyle val="smoothMarker"/>
        <c:varyColors val="0"/>
        <c:ser>
          <c:idx val="0"/>
          <c:order val="0"/>
          <c:tx>
            <c:strRef>
              <c:f>Sheet1!$J$1</c:f>
              <c:strCache>
                <c:ptCount val="1"/>
                <c:pt idx="0">
                  <c:v>Good degree</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dLbls>
            <c:delete val="1"/>
          </c:dLbls>
          <c:xVal>
            <c:numRef>
              <c:f>Sheet1!$B$2:$B$10</c:f>
              <c:numCache>
                <c:formatCode>General</c:formatCode>
                <c:ptCount val="9"/>
                <c:pt idx="0">
                  <c:v>1958</c:v>
                </c:pt>
                <c:pt idx="1">
                  <c:v>1967</c:v>
                </c:pt>
                <c:pt idx="2">
                  <c:v>1978</c:v>
                </c:pt>
                <c:pt idx="3">
                  <c:v>1979</c:v>
                </c:pt>
                <c:pt idx="4">
                  <c:v>1993</c:v>
                </c:pt>
                <c:pt idx="5">
                  <c:v>1996</c:v>
                </c:pt>
                <c:pt idx="6">
                  <c:v>2006</c:v>
                </c:pt>
                <c:pt idx="7">
                  <c:v>2016</c:v>
                </c:pt>
                <c:pt idx="8">
                  <c:v>2019</c:v>
                </c:pt>
              </c:numCache>
            </c:numRef>
          </c:xVal>
          <c:yVal>
            <c:numRef>
              <c:f>Sheet1!$J$2:$J$10</c:f>
              <c:numCache>
                <c:formatCode>General</c:formatCode>
                <c:ptCount val="9"/>
                <c:pt idx="0">
                  <c:v>0.73</c:v>
                </c:pt>
                <c:pt idx="1">
                  <c:v>0.87</c:v>
                </c:pt>
                <c:pt idx="2">
                  <c:v>1.06</c:v>
                </c:pt>
                <c:pt idx="3">
                  <c:v>1.04</c:v>
                </c:pt>
                <c:pt idx="4">
                  <c:v>1.32</c:v>
                </c:pt>
                <c:pt idx="5">
                  <c:v>1.3</c:v>
                </c:pt>
                <c:pt idx="6">
                  <c:v>1.31</c:v>
                </c:pt>
                <c:pt idx="7">
                  <c:v>1.2496838016478997</c:v>
                </c:pt>
                <c:pt idx="8">
                  <c:v>1.3260706247438758</c:v>
                </c:pt>
              </c:numCache>
            </c:numRef>
          </c:yVal>
          <c:smooth val="1"/>
          <c:extLst>
            <c:ext xmlns:c16="http://schemas.microsoft.com/office/drawing/2014/chart" uri="{C3380CC4-5D6E-409C-BE32-E72D297353CC}">
              <c16:uniqueId val="{00000000-2465-439E-9F0D-FE1ECD61096A}"/>
            </c:ext>
          </c:extLst>
        </c:ser>
        <c:ser>
          <c:idx val="1"/>
          <c:order val="1"/>
          <c:tx>
            <c:strRef>
              <c:f>Sheet1!$K$1</c:f>
              <c:strCache>
                <c:ptCount val="1"/>
                <c:pt idx="0">
                  <c:v>First-class honours</c:v>
                </c:pt>
              </c:strCache>
            </c:strRef>
          </c:tx>
          <c:spPr>
            <a:ln w="19050" cap="rnd">
              <a:solidFill>
                <a:schemeClr val="accent2"/>
              </a:solidFill>
              <a:round/>
            </a:ln>
            <a:effectLst/>
          </c:spPr>
          <c:marker>
            <c:symbol val="circle"/>
            <c:size val="5"/>
            <c:spPr>
              <a:solidFill>
                <a:schemeClr val="accent2"/>
              </a:solidFill>
              <a:ln w="9525">
                <a:solidFill>
                  <a:schemeClr val="accent2"/>
                </a:solidFill>
              </a:ln>
              <a:effectLst/>
            </c:spPr>
          </c:marker>
          <c:dLbls>
            <c:dLbl>
              <c:idx val="0"/>
              <c:tx>
                <c:rich>
                  <a:bodyPr/>
                  <a:lstStyle/>
                  <a:p>
                    <a:fld id="{1CCFACE3-5B94-48E6-8A74-75ED8EF7C621}" type="CELLRANGE">
                      <a:rPr lang="en-US"/>
                      <a:pPr/>
                      <a:t>[CELLRANGE]</a:t>
                    </a:fld>
                    <a:endParaRPr lang="en-GB"/>
                  </a:p>
                </c:rich>
              </c:tx>
              <c:dLblPos val="t"/>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2465-439E-9F0D-FE1ECD61096A}"/>
                </c:ext>
              </c:extLst>
            </c:dLbl>
            <c:dLbl>
              <c:idx val="1"/>
              <c:tx>
                <c:rich>
                  <a:bodyPr/>
                  <a:lstStyle/>
                  <a:p>
                    <a:fld id="{091BA365-756C-4BB1-9C27-CAC9EED04E93}" type="CELLRANGE">
                      <a:rPr lang="en-GB"/>
                      <a:pPr/>
                      <a:t>[CELLRANGE]</a:t>
                    </a:fld>
                    <a:endParaRPr lang="en-GB"/>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2465-439E-9F0D-FE1ECD61096A}"/>
                </c:ext>
              </c:extLst>
            </c:dLbl>
            <c:dLbl>
              <c:idx val="2"/>
              <c:delete val="1"/>
              <c:extLst>
                <c:ext xmlns:c15="http://schemas.microsoft.com/office/drawing/2012/chart" uri="{CE6537A1-D6FC-4f65-9D91-7224C49458BB}"/>
                <c:ext xmlns:c16="http://schemas.microsoft.com/office/drawing/2014/chart" uri="{C3380CC4-5D6E-409C-BE32-E72D297353CC}">
                  <c16:uniqueId val="{00000003-2465-439E-9F0D-FE1ECD61096A}"/>
                </c:ext>
              </c:extLst>
            </c:dLbl>
            <c:dLbl>
              <c:idx val="3"/>
              <c:tx>
                <c:rich>
                  <a:bodyPr/>
                  <a:lstStyle/>
                  <a:p>
                    <a:fld id="{566EB074-497A-41CC-9B02-ACC134621961}" type="CELLRANGE">
                      <a:rPr lang="en-GB"/>
                      <a:pPr/>
                      <a:t>[CELLRANGE]</a:t>
                    </a:fld>
                    <a:endParaRPr lang="en-GB"/>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2465-439E-9F0D-FE1ECD61096A}"/>
                </c:ext>
              </c:extLst>
            </c:dLbl>
            <c:dLbl>
              <c:idx val="4"/>
              <c:tx>
                <c:rich>
                  <a:bodyPr/>
                  <a:lstStyle/>
                  <a:p>
                    <a:fld id="{A31A9C66-47FA-4045-AF31-0F00487C4184}" type="CELLRANGE">
                      <a:rPr lang="en-GB"/>
                      <a:pPr/>
                      <a:t>[CELLRANGE]</a:t>
                    </a:fld>
                    <a:endParaRPr lang="en-GB"/>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2465-439E-9F0D-FE1ECD61096A}"/>
                </c:ext>
              </c:extLst>
            </c:dLbl>
            <c:dLbl>
              <c:idx val="5"/>
              <c:tx>
                <c:rich>
                  <a:bodyPr/>
                  <a:lstStyle/>
                  <a:p>
                    <a:fld id="{75B9F042-1BCF-40FD-B436-ECA631006150}" type="CELLRANGE">
                      <a:rPr lang="en-GB"/>
                      <a:pPr/>
                      <a:t>[CELLRANGE]</a:t>
                    </a:fld>
                    <a:endParaRPr lang="en-GB"/>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2465-439E-9F0D-FE1ECD61096A}"/>
                </c:ext>
              </c:extLst>
            </c:dLbl>
            <c:dLbl>
              <c:idx val="6"/>
              <c:layout>
                <c:manualLayout>
                  <c:x val="-3.0866866334960789E-3"/>
                  <c:y val="4.0685700016006923E-2"/>
                </c:manualLayout>
              </c:layout>
              <c:tx>
                <c:rich>
                  <a:bodyPr/>
                  <a:lstStyle/>
                  <a:p>
                    <a:fld id="{24B234E9-82FB-40CC-87CF-858D383D4945}" type="CELLRANGE">
                      <a:rPr lang="en-US"/>
                      <a:pPr/>
                      <a:t>[CELLRANGE]</a:t>
                    </a:fld>
                    <a:endParaRPr lang="en-GB"/>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2465-439E-9F0D-FE1ECD61096A}"/>
                </c:ext>
              </c:extLst>
            </c:dLbl>
            <c:dLbl>
              <c:idx val="7"/>
              <c:tx>
                <c:rich>
                  <a:bodyPr/>
                  <a:lstStyle/>
                  <a:p>
                    <a:fld id="{38EEAFB1-19A7-4D41-B0D1-DBD92738CBEB}" type="CELLRANGE">
                      <a:rPr lang="en-GB"/>
                      <a:pPr/>
                      <a:t>[CELLRANGE]</a:t>
                    </a:fld>
                    <a:endParaRPr lang="en-GB"/>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2465-439E-9F0D-FE1ECD61096A}"/>
                </c:ext>
              </c:extLst>
            </c:dLbl>
            <c:dLbl>
              <c:idx val="8"/>
              <c:tx>
                <c:rich>
                  <a:bodyPr/>
                  <a:lstStyle/>
                  <a:p>
                    <a:fld id="{3AB44C35-2014-414F-9225-68D413ED50F8}" type="CELLRANGE">
                      <a:rPr lang="en-GB"/>
                      <a:pPr/>
                      <a:t>[CELLRANGE]</a:t>
                    </a:fld>
                    <a:endParaRPr lang="en-GB"/>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2465-439E-9F0D-FE1ECD61096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xVal>
            <c:numRef>
              <c:f>Sheet1!$B$2:$B$10</c:f>
              <c:numCache>
                <c:formatCode>General</c:formatCode>
                <c:ptCount val="9"/>
                <c:pt idx="0">
                  <c:v>1958</c:v>
                </c:pt>
                <c:pt idx="1">
                  <c:v>1967</c:v>
                </c:pt>
                <c:pt idx="2">
                  <c:v>1978</c:v>
                </c:pt>
                <c:pt idx="3">
                  <c:v>1979</c:v>
                </c:pt>
                <c:pt idx="4">
                  <c:v>1993</c:v>
                </c:pt>
                <c:pt idx="5">
                  <c:v>1996</c:v>
                </c:pt>
                <c:pt idx="6">
                  <c:v>2006</c:v>
                </c:pt>
                <c:pt idx="7">
                  <c:v>2016</c:v>
                </c:pt>
                <c:pt idx="8">
                  <c:v>2019</c:v>
                </c:pt>
              </c:numCache>
            </c:numRef>
          </c:xVal>
          <c:yVal>
            <c:numRef>
              <c:f>Sheet1!$K$2:$K$10</c:f>
              <c:numCache>
                <c:formatCode>General</c:formatCode>
                <c:ptCount val="9"/>
                <c:pt idx="0">
                  <c:v>0.38</c:v>
                </c:pt>
                <c:pt idx="1">
                  <c:v>0.48</c:v>
                </c:pt>
                <c:pt idx="2">
                  <c:v>0.51</c:v>
                </c:pt>
                <c:pt idx="3">
                  <c:v>0.52</c:v>
                </c:pt>
                <c:pt idx="4">
                  <c:v>0.64</c:v>
                </c:pt>
                <c:pt idx="5">
                  <c:v>0.79</c:v>
                </c:pt>
                <c:pt idx="6">
                  <c:v>0.93</c:v>
                </c:pt>
                <c:pt idx="7">
                  <c:v>1.001763721720792</c:v>
                </c:pt>
                <c:pt idx="8">
                  <c:v>1.0870355874013342</c:v>
                </c:pt>
              </c:numCache>
            </c:numRef>
          </c:yVal>
          <c:smooth val="1"/>
          <c:extLst>
            <c:ext xmlns:c15="http://schemas.microsoft.com/office/drawing/2012/chart" uri="{02D57815-91ED-43cb-92C2-25804820EDAC}">
              <c15:datalabelsRange>
                <c15:f>Sheet1!$A$2:$A$10</c15:f>
                <c15:dlblRangeCache>
                  <c:ptCount val="9"/>
                  <c:pt idx="0">
                    <c:v>Great Britain (1964)</c:v>
                  </c:pt>
                  <c:pt idx="1">
                    <c:v>Rudd (1984)</c:v>
                  </c:pt>
                  <c:pt idx="2">
                    <c:v>Rudd (1984)</c:v>
                  </c:pt>
                  <c:pt idx="3">
                    <c:v>Rudd (1984)</c:v>
                  </c:pt>
                  <c:pt idx="4">
                    <c:v>Smith and Naylor (2001)</c:v>
                  </c:pt>
                  <c:pt idx="5">
                    <c:v>Richardson and Woodley (2003)</c:v>
                  </c:pt>
                  <c:pt idx="6">
                    <c:v>HESA (2007)</c:v>
                  </c:pt>
                  <c:pt idx="7">
                    <c:v>Advance HE (2017)</c:v>
                  </c:pt>
                  <c:pt idx="8">
                    <c:v>Advance HE (2020)</c:v>
                  </c:pt>
                </c15:dlblRangeCache>
              </c15:datalabelsRange>
            </c:ext>
            <c:ext xmlns:c16="http://schemas.microsoft.com/office/drawing/2014/chart" uri="{C3380CC4-5D6E-409C-BE32-E72D297353CC}">
              <c16:uniqueId val="{0000000A-2465-439E-9F0D-FE1ECD61096A}"/>
            </c:ext>
          </c:extLst>
        </c:ser>
        <c:dLbls>
          <c:showLegendKey val="0"/>
          <c:showVal val="1"/>
          <c:showCatName val="0"/>
          <c:showSerName val="0"/>
          <c:showPercent val="0"/>
          <c:showBubbleSize val="0"/>
        </c:dLbls>
        <c:axId val="2037678063"/>
        <c:axId val="2033345471"/>
      </c:scatterChart>
      <c:valAx>
        <c:axId val="2037678063"/>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Graduation Year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33345471"/>
        <c:crosses val="autoZero"/>
        <c:crossBetween val="midCat"/>
      </c:valAx>
      <c:valAx>
        <c:axId val="2033345471"/>
        <c:scaling>
          <c:orientation val="minMax"/>
          <c:max val="1.5"/>
          <c:min val="0.30000000000000004"/>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Odds</a:t>
                </a:r>
                <a:r>
                  <a:rPr lang="en-GB" baseline="0"/>
                  <a:t> Ratio (Women/Men)</a:t>
                </a:r>
                <a:endParaRPr lang="en-GB"/>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37678063"/>
        <c:crosses val="autoZero"/>
        <c:crossBetween val="midCat"/>
        <c:majorUnit val="0.1"/>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0.07193</cdr:x>
      <cdr:y>0.34007</cdr:y>
    </cdr:from>
    <cdr:to>
      <cdr:x>0.96777</cdr:x>
      <cdr:y>0.34007</cdr:y>
    </cdr:to>
    <cdr:cxnSp macro="">
      <cdr:nvCxnSpPr>
        <cdr:cNvPr id="3" name="Straight Connector 2">
          <a:extLst xmlns:a="http://schemas.openxmlformats.org/drawingml/2006/main">
            <a:ext uri="{FF2B5EF4-FFF2-40B4-BE49-F238E27FC236}">
              <a16:creationId xmlns:a16="http://schemas.microsoft.com/office/drawing/2014/main" id="{7261E55F-A5F3-41E3-9CDF-4AA7A38B92F5}"/>
            </a:ext>
          </a:extLst>
        </cdr:cNvPr>
        <cdr:cNvCxnSpPr/>
      </cdr:nvCxnSpPr>
      <cdr:spPr>
        <a:xfrm xmlns:a="http://schemas.openxmlformats.org/drawingml/2006/main">
          <a:off x="595616" y="1149367"/>
          <a:ext cx="7417941" cy="0"/>
        </a:xfrm>
        <a:prstGeom xmlns:a="http://schemas.openxmlformats.org/drawingml/2006/main" prst="line">
          <a:avLst/>
        </a:prstGeom>
        <a:ln xmlns:a="http://schemas.openxmlformats.org/drawingml/2006/main" w="19050">
          <a:prstDash val="lgDash"/>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B005C53-2936-4176-89B2-F27F2E79420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6580FC9F-C08C-4E03-877C-3FC1AA1E4E6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B03CC94-C2D4-48A3-8DD1-29564ED6CFC5}" type="datetimeFigureOut">
              <a:rPr lang="en-GB" smtClean="0"/>
              <a:t>20/07/2021</a:t>
            </a:fld>
            <a:endParaRPr lang="en-GB"/>
          </a:p>
        </p:txBody>
      </p:sp>
      <p:sp>
        <p:nvSpPr>
          <p:cNvPr id="4" name="Footer Placeholder 3">
            <a:extLst>
              <a:ext uri="{FF2B5EF4-FFF2-40B4-BE49-F238E27FC236}">
                <a16:creationId xmlns:a16="http://schemas.microsoft.com/office/drawing/2014/main" id="{D06F0BF8-9C1D-4CDF-87FF-A908BC78440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2B9AD490-E866-45F1-B900-3B8DDE5C7E5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1C14A80-A101-4F42-A876-22FB15CD1516}" type="slidenum">
              <a:rPr lang="en-GB" smtClean="0"/>
              <a:t>‹#›</a:t>
            </a:fld>
            <a:endParaRPr lang="en-GB"/>
          </a:p>
        </p:txBody>
      </p:sp>
    </p:spTree>
    <p:extLst>
      <p:ext uri="{BB962C8B-B14F-4D97-AF65-F5344CB8AC3E}">
        <p14:creationId xmlns:p14="http://schemas.microsoft.com/office/powerpoint/2010/main" val="19032575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E5FC1D-E18E-4C62-952A-2D8354A754CE}" type="datetimeFigureOut">
              <a:rPr lang="en-GB" smtClean="0"/>
              <a:t>20/07/2021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0BAB5D-523E-45D2-B101-A9AC63734395}" type="slidenum">
              <a:rPr lang="en-GB" smtClean="0"/>
              <a:t>‹#›</a:t>
            </a:fld>
            <a:endParaRPr lang="en-GB"/>
          </a:p>
        </p:txBody>
      </p:sp>
    </p:spTree>
    <p:extLst>
      <p:ext uri="{BB962C8B-B14F-4D97-AF65-F5344CB8AC3E}">
        <p14:creationId xmlns:p14="http://schemas.microsoft.com/office/powerpoint/2010/main" val="3921000952"/>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GB" dirty="0"/>
          </a:p>
        </p:txBody>
      </p:sp>
      <p:sp>
        <p:nvSpPr>
          <p:cNvPr id="4" name="Slide Number Placeholder 3"/>
          <p:cNvSpPr>
            <a:spLocks noGrp="1"/>
          </p:cNvSpPr>
          <p:nvPr>
            <p:ph type="sldNum" sz="quarter" idx="5"/>
          </p:nvPr>
        </p:nvSpPr>
        <p:spPr/>
        <p:txBody>
          <a:bodyPr/>
          <a:lstStyle/>
          <a:p>
            <a:fld id="{F50BAB5D-523E-45D2-B101-A9AC63734395}" type="slidenum">
              <a:rPr lang="en-GB" smtClean="0"/>
              <a:t>4</a:t>
            </a:fld>
            <a:endParaRPr lang="en-GB"/>
          </a:p>
        </p:txBody>
      </p:sp>
    </p:spTree>
    <p:extLst>
      <p:ext uri="{BB962C8B-B14F-4D97-AF65-F5344CB8AC3E}">
        <p14:creationId xmlns:p14="http://schemas.microsoft.com/office/powerpoint/2010/main" val="41297668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GB" dirty="0"/>
          </a:p>
        </p:txBody>
      </p:sp>
      <p:sp>
        <p:nvSpPr>
          <p:cNvPr id="4" name="Slide Number Placeholder 3"/>
          <p:cNvSpPr>
            <a:spLocks noGrp="1"/>
          </p:cNvSpPr>
          <p:nvPr>
            <p:ph type="sldNum" sz="quarter" idx="5"/>
          </p:nvPr>
        </p:nvSpPr>
        <p:spPr/>
        <p:txBody>
          <a:bodyPr/>
          <a:lstStyle/>
          <a:p>
            <a:fld id="{F50BAB5D-523E-45D2-B101-A9AC63734395}" type="slidenum">
              <a:rPr lang="en-GB" smtClean="0"/>
              <a:t>5</a:t>
            </a:fld>
            <a:endParaRPr lang="en-GB"/>
          </a:p>
        </p:txBody>
      </p:sp>
    </p:spTree>
    <p:extLst>
      <p:ext uri="{BB962C8B-B14F-4D97-AF65-F5344CB8AC3E}">
        <p14:creationId xmlns:p14="http://schemas.microsoft.com/office/powerpoint/2010/main" val="24342343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50BAB5D-523E-45D2-B101-A9AC63734395}" type="slidenum">
              <a:rPr lang="en-GB" smtClean="0"/>
              <a:t>11</a:t>
            </a:fld>
            <a:endParaRPr lang="en-GB"/>
          </a:p>
        </p:txBody>
      </p:sp>
    </p:spTree>
    <p:extLst>
      <p:ext uri="{BB962C8B-B14F-4D97-AF65-F5344CB8AC3E}">
        <p14:creationId xmlns:p14="http://schemas.microsoft.com/office/powerpoint/2010/main" val="10778552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50BAB5D-523E-45D2-B101-A9AC63734395}" type="slidenum">
              <a:rPr lang="en-GB" smtClean="0"/>
              <a:t>12</a:t>
            </a:fld>
            <a:endParaRPr lang="en-GB"/>
          </a:p>
        </p:txBody>
      </p:sp>
    </p:spTree>
    <p:extLst>
      <p:ext uri="{BB962C8B-B14F-4D97-AF65-F5344CB8AC3E}">
        <p14:creationId xmlns:p14="http://schemas.microsoft.com/office/powerpoint/2010/main" val="38476732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B271C865-2814-4BB2-887B-D1BA5E64BB47}"/>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5193718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B271C865-2814-4BB2-887B-D1BA5E64BB47}"/>
              </a:ext>
            </a:extLst>
          </p:cNvPr>
          <p:cNvSpPr>
            <a:spLocks noGrp="1"/>
          </p:cNvSpPr>
          <p:nvPr>
            <p:ph type="body" idx="1"/>
          </p:nvPr>
        </p:nvSpPr>
        <p:spPr/>
        <p:txBody>
          <a:bodyPr/>
          <a:lstStyle/>
          <a:p>
            <a:endParaRPr lang="en-GB"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GB" dirty="0"/>
          </a:p>
        </p:txBody>
      </p:sp>
      <p:sp>
        <p:nvSpPr>
          <p:cNvPr id="4" name="Slide Number Placeholder 3"/>
          <p:cNvSpPr>
            <a:spLocks noGrp="1"/>
          </p:cNvSpPr>
          <p:nvPr>
            <p:ph type="sldNum" sz="quarter" idx="5"/>
          </p:nvPr>
        </p:nvSpPr>
        <p:spPr/>
        <p:txBody>
          <a:bodyPr/>
          <a:lstStyle/>
          <a:p>
            <a:fld id="{F50BAB5D-523E-45D2-B101-A9AC63734395}" type="slidenum">
              <a:rPr lang="en-GB" smtClean="0"/>
              <a:t>23</a:t>
            </a:fld>
            <a:endParaRPr lang="en-GB"/>
          </a:p>
        </p:txBody>
      </p:sp>
    </p:spTree>
    <p:extLst>
      <p:ext uri="{BB962C8B-B14F-4D97-AF65-F5344CB8AC3E}">
        <p14:creationId xmlns:p14="http://schemas.microsoft.com/office/powerpoint/2010/main" val="11099092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50BAB5D-523E-45D2-B101-A9AC63734395}" type="slidenum">
              <a:rPr lang="en-GB" smtClean="0"/>
              <a:t>25</a:t>
            </a:fld>
            <a:endParaRPr lang="en-GB"/>
          </a:p>
        </p:txBody>
      </p:sp>
    </p:spTree>
    <p:extLst>
      <p:ext uri="{BB962C8B-B14F-4D97-AF65-F5344CB8AC3E}">
        <p14:creationId xmlns:p14="http://schemas.microsoft.com/office/powerpoint/2010/main" val="27262037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32000" y="1620000"/>
            <a:ext cx="8280000" cy="929775"/>
          </a:xfrm>
        </p:spPr>
        <p:txBody>
          <a:bodyPr anchor="t"/>
          <a:lstStyle>
            <a:lvl1pPr algn="l">
              <a:defRPr sz="3600" b="1">
                <a:solidFill>
                  <a:schemeClr val="bg1"/>
                </a:solidFill>
              </a:defRPr>
            </a:lvl1pPr>
          </a:lstStyle>
          <a:p>
            <a:r>
              <a:rPr lang="en-US" dirty="0"/>
              <a:t>Presentation</a:t>
            </a:r>
            <a:br>
              <a:rPr lang="en-US" dirty="0"/>
            </a:br>
            <a:r>
              <a:rPr lang="en-US" dirty="0"/>
              <a:t>Title</a:t>
            </a:r>
          </a:p>
        </p:txBody>
      </p:sp>
      <p:sp>
        <p:nvSpPr>
          <p:cNvPr id="3" name="Subtitle 2"/>
          <p:cNvSpPr>
            <a:spLocks noGrp="1"/>
          </p:cNvSpPr>
          <p:nvPr>
            <p:ph type="subTitle" idx="1" hasCustomPrompt="1"/>
          </p:nvPr>
        </p:nvSpPr>
        <p:spPr>
          <a:xfrm>
            <a:off x="432000" y="2952000"/>
            <a:ext cx="8280000" cy="838081"/>
          </a:xfrm>
        </p:spPr>
        <p:txBody>
          <a:bodyPr lIns="36000" tIns="0" rIns="36000" bIns="0"/>
          <a:lstStyle>
            <a:lvl1pPr marL="0" indent="0" algn="l">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 Describing</a:t>
            </a:r>
            <a:br>
              <a:rPr lang="en-US" dirty="0"/>
            </a:br>
            <a:r>
              <a:rPr lang="en-US" dirty="0"/>
              <a:t>The Authors</a:t>
            </a:r>
            <a:br>
              <a:rPr lang="en-US" dirty="0"/>
            </a:br>
            <a:r>
              <a:rPr lang="en-US" dirty="0"/>
              <a:t>And Institutions</a:t>
            </a:r>
          </a:p>
        </p:txBody>
      </p:sp>
      <p:sp>
        <p:nvSpPr>
          <p:cNvPr id="4" name="Date Placeholder 3"/>
          <p:cNvSpPr>
            <a:spLocks noGrp="1"/>
          </p:cNvSpPr>
          <p:nvPr>
            <p:ph type="dt" sz="half" idx="10"/>
          </p:nvPr>
        </p:nvSpPr>
        <p:spPr>
          <a:xfrm>
            <a:off x="432000" y="4320000"/>
            <a:ext cx="2057400" cy="273844"/>
          </a:xfrm>
        </p:spPr>
        <p:txBody>
          <a:bodyPr lIns="36000" tIns="36000" anchor="ctr"/>
          <a:lstStyle>
            <a:lvl1pPr>
              <a:defRPr sz="1200">
                <a:solidFill>
                  <a:schemeClr val="bg1"/>
                </a:solidFill>
              </a:defRPr>
            </a:lvl1pPr>
          </a:lstStyle>
          <a:p>
            <a:r>
              <a:rPr lang="en-GB"/>
              <a:t>Wednesday, 30 June 2021</a:t>
            </a:r>
            <a:endParaRPr lang="en-GB" sz="1200" dirty="0"/>
          </a:p>
        </p:txBody>
      </p:sp>
      <p:sp>
        <p:nvSpPr>
          <p:cNvPr id="5" name="Footer Placeholder 4"/>
          <p:cNvSpPr>
            <a:spLocks noGrp="1"/>
          </p:cNvSpPr>
          <p:nvPr>
            <p:ph type="ftr" sz="quarter" idx="11"/>
          </p:nvPr>
        </p:nvSpPr>
        <p:spPr/>
        <p:txBody>
          <a:bodyPr/>
          <a:lstStyle/>
          <a:p>
            <a:endParaRPr lang="en-GB"/>
          </a:p>
        </p:txBody>
      </p:sp>
      <p:pic>
        <p:nvPicPr>
          <p:cNvPr id="7" name="Picture 6">
            <a:extLst>
              <a:ext uri="{FF2B5EF4-FFF2-40B4-BE49-F238E27FC236}">
                <a16:creationId xmlns:a16="http://schemas.microsoft.com/office/drawing/2014/main" id="{F9D0F113-1078-4FE4-BCBC-B45398BB866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93607" y="4130270"/>
            <a:ext cx="1095415" cy="749410"/>
          </a:xfrm>
          <a:prstGeom prst="rect">
            <a:avLst/>
          </a:prstGeom>
        </p:spPr>
      </p:pic>
    </p:spTree>
    <p:extLst>
      <p:ext uri="{BB962C8B-B14F-4D97-AF65-F5344CB8AC3E}">
        <p14:creationId xmlns:p14="http://schemas.microsoft.com/office/powerpoint/2010/main" val="19773617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32000" y="1224000"/>
            <a:ext cx="8280000" cy="3380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432000" y="4767263"/>
            <a:ext cx="2057400" cy="273844"/>
          </a:xfrm>
        </p:spPr>
        <p:txBody>
          <a:bodyPr/>
          <a:lstStyle/>
          <a:p>
            <a:r>
              <a:rPr lang="en-GB"/>
              <a:t>Wednesday, 30 June 2021</a:t>
            </a:r>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lvl1pPr algn="ctr">
              <a:defRPr/>
            </a:lvl1pPr>
          </a:lstStyle>
          <a:p>
            <a:pPr algn="ctr"/>
            <a:fld id="{F20F231A-147F-44D7-94C1-9C3690548A2F}" type="slidenum">
              <a:rPr lang="en-GB" smtClean="0"/>
              <a:pPr/>
              <a:t>‹#›</a:t>
            </a:fld>
            <a:endParaRPr lang="en-GB" dirty="0"/>
          </a:p>
        </p:txBody>
      </p:sp>
      <p:sp>
        <p:nvSpPr>
          <p:cNvPr id="7" name="Title Placeholder 1">
            <a:extLst>
              <a:ext uri="{FF2B5EF4-FFF2-40B4-BE49-F238E27FC236}">
                <a16:creationId xmlns:a16="http://schemas.microsoft.com/office/drawing/2014/main" id="{28472BA0-E4A7-46DF-ACD2-AA9A08B2BFDD}"/>
              </a:ext>
            </a:extLst>
          </p:cNvPr>
          <p:cNvSpPr>
            <a:spLocks noGrp="1"/>
          </p:cNvSpPr>
          <p:nvPr>
            <p:ph type="title"/>
          </p:nvPr>
        </p:nvSpPr>
        <p:spPr>
          <a:xfrm>
            <a:off x="432000" y="630000"/>
            <a:ext cx="7848000" cy="360000"/>
          </a:xfrm>
          <a:prstGeom prst="rect">
            <a:avLst/>
          </a:prstGeom>
        </p:spPr>
        <p:txBody>
          <a:bodyPr vert="horz" lIns="36000" tIns="0" rIns="0" bIns="0" rtlCol="0" anchor="t">
            <a:noAutofit/>
          </a:bodyPr>
          <a:lstStyle/>
          <a:p>
            <a:r>
              <a:rPr lang="en-US" dirty="0"/>
              <a:t>Click to edit Master title style</a:t>
            </a:r>
          </a:p>
        </p:txBody>
      </p:sp>
    </p:spTree>
    <p:extLst>
      <p:ext uri="{BB962C8B-B14F-4D97-AF65-F5344CB8AC3E}">
        <p14:creationId xmlns:p14="http://schemas.microsoft.com/office/powerpoint/2010/main" val="2939230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ur way 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32000" y="1224000"/>
            <a:ext cx="1890000" cy="360000"/>
          </a:xfrm>
        </p:spPr>
        <p:txBody>
          <a:bodyPr lIns="36000" tIns="0" rIns="36000" bIns="0" anchor="t"/>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4" name="Content Placeholder 3"/>
          <p:cNvSpPr>
            <a:spLocks noGrp="1"/>
          </p:cNvSpPr>
          <p:nvPr>
            <p:ph sz="half" idx="2"/>
          </p:nvPr>
        </p:nvSpPr>
        <p:spPr>
          <a:xfrm>
            <a:off x="432000" y="1816602"/>
            <a:ext cx="1890000" cy="2763441"/>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a:xfrm>
            <a:off x="432000" y="4767263"/>
            <a:ext cx="2057400" cy="273844"/>
          </a:xfrm>
        </p:spPr>
        <p:txBody>
          <a:bodyPr/>
          <a:lstStyle/>
          <a:p>
            <a:r>
              <a:rPr lang="en-GB"/>
              <a:t>Wednesday, 30 June 2021</a:t>
            </a:r>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lvl1pPr algn="ctr">
              <a:defRPr/>
            </a:lvl1pPr>
          </a:lstStyle>
          <a:p>
            <a:pPr algn="ctr"/>
            <a:fld id="{F20F231A-147F-44D7-94C1-9C3690548A2F}" type="slidenum">
              <a:rPr lang="en-GB" smtClean="0"/>
              <a:pPr/>
              <a:t>‹#›</a:t>
            </a:fld>
            <a:endParaRPr lang="en-GB"/>
          </a:p>
        </p:txBody>
      </p:sp>
      <p:sp>
        <p:nvSpPr>
          <p:cNvPr id="10" name="Title Placeholder 1">
            <a:extLst>
              <a:ext uri="{FF2B5EF4-FFF2-40B4-BE49-F238E27FC236}">
                <a16:creationId xmlns:a16="http://schemas.microsoft.com/office/drawing/2014/main" id="{E0378079-3BD3-4F49-8EA5-B61D57C612E9}"/>
              </a:ext>
            </a:extLst>
          </p:cNvPr>
          <p:cNvSpPr>
            <a:spLocks noGrp="1"/>
          </p:cNvSpPr>
          <p:nvPr>
            <p:ph type="title"/>
          </p:nvPr>
        </p:nvSpPr>
        <p:spPr>
          <a:xfrm>
            <a:off x="432000" y="630000"/>
            <a:ext cx="7848000" cy="360000"/>
          </a:xfrm>
          <a:prstGeom prst="rect">
            <a:avLst/>
          </a:prstGeom>
        </p:spPr>
        <p:txBody>
          <a:bodyPr vert="horz" lIns="36000" tIns="0" rIns="0" bIns="0" rtlCol="0" anchor="t">
            <a:noAutofit/>
          </a:bodyPr>
          <a:lstStyle/>
          <a:p>
            <a:r>
              <a:rPr lang="en-US" dirty="0"/>
              <a:t>Click to edit Master title style</a:t>
            </a:r>
          </a:p>
        </p:txBody>
      </p:sp>
      <p:sp>
        <p:nvSpPr>
          <p:cNvPr id="11" name="Text Placeholder 2">
            <a:extLst>
              <a:ext uri="{FF2B5EF4-FFF2-40B4-BE49-F238E27FC236}">
                <a16:creationId xmlns:a16="http://schemas.microsoft.com/office/drawing/2014/main" id="{B417B57A-DA7B-4E7A-854C-F99E15564F7D}"/>
              </a:ext>
            </a:extLst>
          </p:cNvPr>
          <p:cNvSpPr>
            <a:spLocks noGrp="1"/>
          </p:cNvSpPr>
          <p:nvPr>
            <p:ph type="body" idx="13"/>
          </p:nvPr>
        </p:nvSpPr>
        <p:spPr>
          <a:xfrm>
            <a:off x="2563200" y="1223301"/>
            <a:ext cx="1890000" cy="360000"/>
          </a:xfrm>
        </p:spPr>
        <p:txBody>
          <a:bodyPr lIns="36000" tIns="0" rIns="36000" bIns="0" anchor="t"/>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12" name="Content Placeholder 3">
            <a:extLst>
              <a:ext uri="{FF2B5EF4-FFF2-40B4-BE49-F238E27FC236}">
                <a16:creationId xmlns:a16="http://schemas.microsoft.com/office/drawing/2014/main" id="{7B3B16F5-8852-49B8-8977-587BA0BF6620}"/>
              </a:ext>
            </a:extLst>
          </p:cNvPr>
          <p:cNvSpPr>
            <a:spLocks noGrp="1"/>
          </p:cNvSpPr>
          <p:nvPr>
            <p:ph sz="half" idx="14"/>
          </p:nvPr>
        </p:nvSpPr>
        <p:spPr>
          <a:xfrm>
            <a:off x="2563200" y="1816599"/>
            <a:ext cx="1890000" cy="2763441"/>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EEBBB2C7-13C1-4F07-A48E-FCED2569CE00}"/>
              </a:ext>
            </a:extLst>
          </p:cNvPr>
          <p:cNvSpPr>
            <a:spLocks noGrp="1"/>
          </p:cNvSpPr>
          <p:nvPr>
            <p:ph type="body" idx="15"/>
          </p:nvPr>
        </p:nvSpPr>
        <p:spPr>
          <a:xfrm>
            <a:off x="4694400" y="1223301"/>
            <a:ext cx="1890000" cy="360000"/>
          </a:xfrm>
        </p:spPr>
        <p:txBody>
          <a:bodyPr lIns="36000" tIns="0" rIns="36000" bIns="0" anchor="t"/>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14" name="Content Placeholder 3">
            <a:extLst>
              <a:ext uri="{FF2B5EF4-FFF2-40B4-BE49-F238E27FC236}">
                <a16:creationId xmlns:a16="http://schemas.microsoft.com/office/drawing/2014/main" id="{4AEB1F0E-1CE2-45B5-8443-66D140579E11}"/>
              </a:ext>
            </a:extLst>
          </p:cNvPr>
          <p:cNvSpPr>
            <a:spLocks noGrp="1"/>
          </p:cNvSpPr>
          <p:nvPr>
            <p:ph sz="half" idx="16"/>
          </p:nvPr>
        </p:nvSpPr>
        <p:spPr>
          <a:xfrm>
            <a:off x="4694400" y="1816599"/>
            <a:ext cx="1890000" cy="2763441"/>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2">
            <a:extLst>
              <a:ext uri="{FF2B5EF4-FFF2-40B4-BE49-F238E27FC236}">
                <a16:creationId xmlns:a16="http://schemas.microsoft.com/office/drawing/2014/main" id="{BDEC4148-5B1B-48DF-822C-4E734577AF77}"/>
              </a:ext>
            </a:extLst>
          </p:cNvPr>
          <p:cNvSpPr>
            <a:spLocks noGrp="1"/>
          </p:cNvSpPr>
          <p:nvPr>
            <p:ph type="body" idx="17"/>
          </p:nvPr>
        </p:nvSpPr>
        <p:spPr>
          <a:xfrm>
            <a:off x="6818300" y="1224000"/>
            <a:ext cx="1890000" cy="360000"/>
          </a:xfrm>
        </p:spPr>
        <p:txBody>
          <a:bodyPr lIns="36000" tIns="0" rIns="36000" bIns="0" anchor="t"/>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16" name="Content Placeholder 3">
            <a:extLst>
              <a:ext uri="{FF2B5EF4-FFF2-40B4-BE49-F238E27FC236}">
                <a16:creationId xmlns:a16="http://schemas.microsoft.com/office/drawing/2014/main" id="{E9CF061C-4897-4C72-90F0-7872457866F3}"/>
              </a:ext>
            </a:extLst>
          </p:cNvPr>
          <p:cNvSpPr>
            <a:spLocks noGrp="1"/>
          </p:cNvSpPr>
          <p:nvPr>
            <p:ph sz="half" idx="18"/>
          </p:nvPr>
        </p:nvSpPr>
        <p:spPr>
          <a:xfrm>
            <a:off x="6822000" y="1816602"/>
            <a:ext cx="1890000" cy="2763441"/>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549756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GB"/>
              <a:t>Wednesday, 30 June 2021</a:t>
            </a:r>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20F231A-147F-44D7-94C1-9C3690548A2F}" type="slidenum">
              <a:rPr lang="en-GB" smtClean="0"/>
              <a:t>‹#›</a:t>
            </a:fld>
            <a:endParaRPr lang="en-GB"/>
          </a:p>
        </p:txBody>
      </p:sp>
    </p:spTree>
    <p:extLst>
      <p:ext uri="{BB962C8B-B14F-4D97-AF65-F5344CB8AC3E}">
        <p14:creationId xmlns:p14="http://schemas.microsoft.com/office/powerpoint/2010/main" val="18967436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en-GB"/>
              <a:t>Wednesday, 30 June 2021</a:t>
            </a:r>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20F231A-147F-44D7-94C1-9C3690548A2F}" type="slidenum">
              <a:rPr lang="en-GB" smtClean="0"/>
              <a:t>‹#›</a:t>
            </a:fld>
            <a:endParaRPr lang="en-GB"/>
          </a:p>
        </p:txBody>
      </p:sp>
    </p:spTree>
    <p:extLst>
      <p:ext uri="{BB962C8B-B14F-4D97-AF65-F5344CB8AC3E}">
        <p14:creationId xmlns:p14="http://schemas.microsoft.com/office/powerpoint/2010/main" val="7436586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GB"/>
              <a:t>Wednesday, 30 June 2021</a:t>
            </a:r>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20F231A-147F-44D7-94C1-9C3690548A2F}" type="slidenum">
              <a:rPr lang="en-GB" smtClean="0"/>
              <a:t>‹#›</a:t>
            </a:fld>
            <a:endParaRPr lang="en-GB"/>
          </a:p>
        </p:txBody>
      </p:sp>
    </p:spTree>
    <p:extLst>
      <p:ext uri="{BB962C8B-B14F-4D97-AF65-F5344CB8AC3E}">
        <p14:creationId xmlns:p14="http://schemas.microsoft.com/office/powerpoint/2010/main" val="33014639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r>
              <a:rPr lang="en-GB"/>
              <a:t>Wednesday, 30 June 2021</a:t>
            </a:r>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20F231A-147F-44D7-94C1-9C3690548A2F}" type="slidenum">
              <a:rPr lang="en-GB" smtClean="0"/>
              <a:t>‹#›</a:t>
            </a:fld>
            <a:endParaRPr lang="en-GB"/>
          </a:p>
        </p:txBody>
      </p:sp>
    </p:spTree>
    <p:extLst>
      <p:ext uri="{BB962C8B-B14F-4D97-AF65-F5344CB8AC3E}">
        <p14:creationId xmlns:p14="http://schemas.microsoft.com/office/powerpoint/2010/main" val="29696100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GB"/>
              <a:t>Wednesday, 30 June 2021</a:t>
            </a:r>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20F231A-147F-44D7-94C1-9C3690548A2F}" type="slidenum">
              <a:rPr lang="en-GB" smtClean="0"/>
              <a:t>‹#›</a:t>
            </a:fld>
            <a:endParaRPr lang="en-GB"/>
          </a:p>
        </p:txBody>
      </p:sp>
    </p:spTree>
    <p:extLst>
      <p:ext uri="{BB962C8B-B14F-4D97-AF65-F5344CB8AC3E}">
        <p14:creationId xmlns:p14="http://schemas.microsoft.com/office/powerpoint/2010/main" val="18425209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r>
              <a:rPr lang="en-GB"/>
              <a:t>Wednesday, 30 June 2021</a:t>
            </a:r>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20F231A-147F-44D7-94C1-9C3690548A2F}" type="slidenum">
              <a:rPr lang="en-GB" smtClean="0"/>
              <a:t>‹#›</a:t>
            </a:fld>
            <a:endParaRPr lang="en-GB"/>
          </a:p>
        </p:txBody>
      </p:sp>
    </p:spTree>
    <p:extLst>
      <p:ext uri="{BB962C8B-B14F-4D97-AF65-F5344CB8AC3E}">
        <p14:creationId xmlns:p14="http://schemas.microsoft.com/office/powerpoint/2010/main" val="37742883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r>
              <a:rPr lang="en-GB"/>
              <a:t>Wednesday, 30 June 2021</a:t>
            </a:r>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20F231A-147F-44D7-94C1-9C3690548A2F}" type="slidenum">
              <a:rPr lang="en-GB" smtClean="0"/>
              <a:t>‹#›</a:t>
            </a:fld>
            <a:endParaRPr lang="en-GB"/>
          </a:p>
        </p:txBody>
      </p:sp>
    </p:spTree>
    <p:extLst>
      <p:ext uri="{BB962C8B-B14F-4D97-AF65-F5344CB8AC3E}">
        <p14:creationId xmlns:p14="http://schemas.microsoft.com/office/powerpoint/2010/main" val="35017356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GB"/>
              <a:t>Wednesday, 30 June 2021</a:t>
            </a:r>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20F231A-147F-44D7-94C1-9C3690548A2F}" type="slidenum">
              <a:rPr lang="en-GB" smtClean="0"/>
              <a:t>‹#›</a:t>
            </a:fld>
            <a:endParaRPr lang="en-GB"/>
          </a:p>
        </p:txBody>
      </p:sp>
    </p:spTree>
    <p:extLst>
      <p:ext uri="{BB962C8B-B14F-4D97-AF65-F5344CB8AC3E}">
        <p14:creationId xmlns:p14="http://schemas.microsoft.com/office/powerpoint/2010/main" val="31010192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GB"/>
              <a:t>Wednesday, 30 June 2021</a:t>
            </a:r>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20F231A-147F-44D7-94C1-9C3690548A2F}" type="slidenum">
              <a:rPr lang="en-GB" smtClean="0"/>
              <a:t>‹#›</a:t>
            </a:fld>
            <a:endParaRPr lang="en-GB"/>
          </a:p>
        </p:txBody>
      </p:sp>
    </p:spTree>
    <p:extLst>
      <p:ext uri="{BB962C8B-B14F-4D97-AF65-F5344CB8AC3E}">
        <p14:creationId xmlns:p14="http://schemas.microsoft.com/office/powerpoint/2010/main" val="1780602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32000" y="630000"/>
            <a:ext cx="7848000" cy="360000"/>
          </a:xfrm>
          <a:prstGeom prst="rect">
            <a:avLst/>
          </a:prstGeom>
        </p:spPr>
        <p:txBody>
          <a:bodyPr vert="horz" lIns="36000" tIns="0" rIns="0" bIns="0" rtlCol="0" anchor="t">
            <a:noAutofit/>
          </a:bodyPr>
          <a:lstStyle/>
          <a:p>
            <a:r>
              <a:rPr lang="en-US" dirty="0"/>
              <a:t>Click to edit Master title style</a:t>
            </a:r>
          </a:p>
        </p:txBody>
      </p:sp>
      <p:sp>
        <p:nvSpPr>
          <p:cNvPr id="3" name="Text Placeholder 2"/>
          <p:cNvSpPr>
            <a:spLocks noGrp="1"/>
          </p:cNvSpPr>
          <p:nvPr>
            <p:ph type="body" idx="1"/>
          </p:nvPr>
        </p:nvSpPr>
        <p:spPr>
          <a:xfrm>
            <a:off x="432000" y="1224000"/>
            <a:ext cx="8280000" cy="3456000"/>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GB"/>
              <a:t>Wednesday, 30 June 2021</a:t>
            </a: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784000" y="4783500"/>
            <a:ext cx="360000" cy="360000"/>
          </a:xfrm>
          <a:prstGeom prst="rect">
            <a:avLst/>
          </a:prstGeom>
          <a:solidFill>
            <a:schemeClr val="accent1"/>
          </a:solidFill>
        </p:spPr>
        <p:txBody>
          <a:bodyPr vert="horz" lIns="0" tIns="0" rIns="0" bIns="0" rtlCol="0" anchor="ctr"/>
          <a:lstStyle>
            <a:lvl1pPr algn="r">
              <a:defRPr sz="1200">
                <a:solidFill>
                  <a:schemeClr val="bg1"/>
                </a:solidFill>
              </a:defRPr>
            </a:lvl1pPr>
          </a:lstStyle>
          <a:p>
            <a:pPr algn="ctr"/>
            <a:fld id="{F20F231A-147F-44D7-94C1-9C3690548A2F}" type="slidenum">
              <a:rPr lang="en-GB" smtClean="0"/>
              <a:pPr algn="ctr"/>
              <a:t>‹#›</a:t>
            </a:fld>
            <a:endParaRPr lang="en-GB" sz="1200" dirty="0"/>
          </a:p>
        </p:txBody>
      </p:sp>
      <p:pic>
        <p:nvPicPr>
          <p:cNvPr id="7" name="Picture 6">
            <a:extLst>
              <a:ext uri="{FF2B5EF4-FFF2-40B4-BE49-F238E27FC236}">
                <a16:creationId xmlns:a16="http://schemas.microsoft.com/office/drawing/2014/main" id="{9E77FEAC-9E11-4AC3-84F7-241927199C35}"/>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8350579" y="165793"/>
            <a:ext cx="644992" cy="443430"/>
          </a:xfrm>
          <a:prstGeom prst="rect">
            <a:avLst/>
          </a:prstGeom>
        </p:spPr>
      </p:pic>
    </p:spTree>
    <p:extLst>
      <p:ext uri="{BB962C8B-B14F-4D97-AF65-F5344CB8AC3E}">
        <p14:creationId xmlns:p14="http://schemas.microsoft.com/office/powerpoint/2010/main" val="15812807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hf sldNum="0" hdr="0" ftr="0"/>
  <p:txStyles>
    <p:titleStyle>
      <a:lvl1pPr algn="l" defTabSz="685800" rtl="0" eaLnBrk="1" latinLnBrk="0" hangingPunct="1">
        <a:lnSpc>
          <a:spcPct val="90000"/>
        </a:lnSpc>
        <a:spcBef>
          <a:spcPct val="0"/>
        </a:spcBef>
        <a:buNone/>
        <a:defRPr sz="2800"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www.frontiersin.org/articles/10.3389/fpsyg.2016.01819/full" TargetMode="External"/><Relationship Id="rId5" Type="http://schemas.openxmlformats.org/officeDocument/2006/relationships/image" Target="../media/image4.jpg"/><Relationship Id="rId4" Type="http://schemas.openxmlformats.org/officeDocument/2006/relationships/hyperlink" Target="https://blogs.kcl.ac.uk/activelearning/2019/12/17/concept-inventories-for-evaluating-teaching/"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6.svg"/><Relationship Id="rId5" Type="http://schemas.openxmlformats.org/officeDocument/2006/relationships/image" Target="../media/image15.png"/><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19.png"/></Relationships>
</file>

<file path=ppt/slides/_rels/slide19.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4.svg"/><Relationship Id="rId5" Type="http://schemas.openxmlformats.org/officeDocument/2006/relationships/image" Target="../media/image23.png"/><Relationship Id="rId10" Type="http://schemas.openxmlformats.org/officeDocument/2006/relationships/image" Target="../media/image28.svg"/><Relationship Id="rId4" Type="http://schemas.openxmlformats.org/officeDocument/2006/relationships/image" Target="../media/image22.svg"/><Relationship Id="rId9" Type="http://schemas.openxmlformats.org/officeDocument/2006/relationships/image" Target="../media/image2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mailto:arran.stirton@open.ac.uk"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516EB-3D8D-42F4-84E5-427CC7592875}"/>
              </a:ext>
            </a:extLst>
          </p:cNvPr>
          <p:cNvSpPr>
            <a:spLocks noGrp="1"/>
          </p:cNvSpPr>
          <p:nvPr>
            <p:ph type="ctrTitle"/>
          </p:nvPr>
        </p:nvSpPr>
        <p:spPr/>
        <p:txBody>
          <a:bodyPr/>
          <a:lstStyle/>
          <a:p>
            <a:r>
              <a:rPr lang="en-GB" b="0" dirty="0"/>
              <a:t>Demographic gaps in physics degree outcomes</a:t>
            </a:r>
          </a:p>
        </p:txBody>
      </p:sp>
      <p:sp>
        <p:nvSpPr>
          <p:cNvPr id="3" name="Subtitle 2">
            <a:extLst>
              <a:ext uri="{FF2B5EF4-FFF2-40B4-BE49-F238E27FC236}">
                <a16:creationId xmlns:a16="http://schemas.microsoft.com/office/drawing/2014/main" id="{C59766A3-2CEE-48E9-93FF-827DC74EF28A}"/>
              </a:ext>
            </a:extLst>
          </p:cNvPr>
          <p:cNvSpPr>
            <a:spLocks noGrp="1"/>
          </p:cNvSpPr>
          <p:nvPr>
            <p:ph type="subTitle" idx="1"/>
          </p:nvPr>
        </p:nvSpPr>
        <p:spPr>
          <a:xfrm>
            <a:off x="432000" y="2952000"/>
            <a:ext cx="8280000" cy="1038975"/>
          </a:xfrm>
        </p:spPr>
        <p:txBody>
          <a:bodyPr numCol="2"/>
          <a:lstStyle/>
          <a:p>
            <a:r>
              <a:rPr lang="en-GB" dirty="0"/>
              <a:t>Arran Stirton</a:t>
            </a:r>
            <a:br>
              <a:rPr lang="en-GB" dirty="0"/>
            </a:br>
            <a:r>
              <a:rPr lang="en-GB" dirty="0"/>
              <a:t>Ogden Trust PER PhD Student</a:t>
            </a:r>
            <a:br>
              <a:rPr lang="en-GB" dirty="0"/>
            </a:br>
            <a:r>
              <a:rPr lang="en-GB" dirty="0"/>
              <a:t>School of Physical Sciences</a:t>
            </a:r>
            <a:br>
              <a:rPr lang="en-GB" dirty="0"/>
            </a:br>
            <a:r>
              <a:rPr lang="en-GB" dirty="0"/>
              <a:t>The Open University</a:t>
            </a:r>
          </a:p>
        </p:txBody>
      </p:sp>
      <p:sp>
        <p:nvSpPr>
          <p:cNvPr id="4" name="Date Placeholder 3">
            <a:extLst>
              <a:ext uri="{FF2B5EF4-FFF2-40B4-BE49-F238E27FC236}">
                <a16:creationId xmlns:a16="http://schemas.microsoft.com/office/drawing/2014/main" id="{A5E5A12E-94BE-426F-88C3-7D4B4D470E40}"/>
              </a:ext>
            </a:extLst>
          </p:cNvPr>
          <p:cNvSpPr>
            <a:spLocks noGrp="1"/>
          </p:cNvSpPr>
          <p:nvPr>
            <p:ph type="dt" sz="half" idx="10"/>
          </p:nvPr>
        </p:nvSpPr>
        <p:spPr>
          <a:xfrm>
            <a:off x="432000" y="1346156"/>
            <a:ext cx="2057400" cy="273844"/>
          </a:xfrm>
        </p:spPr>
        <p:txBody>
          <a:bodyPr/>
          <a:lstStyle/>
          <a:p>
            <a:r>
              <a:rPr lang="en-GB"/>
              <a:t>Wednesday, 30 June 2021</a:t>
            </a:r>
            <a:endParaRPr lang="en-GB" dirty="0">
              <a:solidFill>
                <a:schemeClr val="bg1"/>
              </a:solidFill>
            </a:endParaRPr>
          </a:p>
        </p:txBody>
      </p:sp>
    </p:spTree>
    <p:extLst>
      <p:ext uri="{BB962C8B-B14F-4D97-AF65-F5344CB8AC3E}">
        <p14:creationId xmlns:p14="http://schemas.microsoft.com/office/powerpoint/2010/main" val="11150364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D42F832-9013-4817-958B-5612A69D40B0}"/>
              </a:ext>
            </a:extLst>
          </p:cNvPr>
          <p:cNvSpPr>
            <a:spLocks noGrp="1"/>
          </p:cNvSpPr>
          <p:nvPr>
            <p:ph idx="1"/>
          </p:nvPr>
        </p:nvSpPr>
        <p:spPr/>
        <p:txBody>
          <a:bodyPr/>
          <a:lstStyle/>
          <a:p>
            <a:pPr marL="0" indent="0">
              <a:buNone/>
            </a:pPr>
            <a:r>
              <a:rPr lang="en-GB" b="1" dirty="0"/>
              <a:t>Supervisory team</a:t>
            </a:r>
          </a:p>
          <a:p>
            <a:pPr lvl="1"/>
            <a:r>
              <a:rPr lang="en-GB" sz="2100" dirty="0" err="1"/>
              <a:t>Dr.</a:t>
            </a:r>
            <a:r>
              <a:rPr lang="en-GB" sz="2100" dirty="0"/>
              <a:t> Holly </a:t>
            </a:r>
            <a:r>
              <a:rPr lang="en-GB" sz="2100" dirty="0" err="1"/>
              <a:t>Hedgeland</a:t>
            </a:r>
            <a:endParaRPr lang="en-GB" sz="2100" dirty="0"/>
          </a:p>
          <a:p>
            <a:pPr lvl="1"/>
            <a:r>
              <a:rPr lang="en-GB" sz="2100" dirty="0" err="1"/>
              <a:t>Dr.</a:t>
            </a:r>
            <a:r>
              <a:rPr lang="en-GB" sz="2100" dirty="0"/>
              <a:t> Annika </a:t>
            </a:r>
            <a:r>
              <a:rPr lang="en-GB" sz="2100" dirty="0" err="1"/>
              <a:t>Lohstroh</a:t>
            </a:r>
            <a:endParaRPr lang="en-GB" sz="2100" dirty="0"/>
          </a:p>
          <a:p>
            <a:pPr lvl="1"/>
            <a:r>
              <a:rPr lang="en-GB" sz="2100" dirty="0"/>
              <a:t>Prof. Sally Jordan</a:t>
            </a:r>
            <a:endParaRPr lang="en-GB" b="1" dirty="0"/>
          </a:p>
          <a:p>
            <a:pPr marL="0" indent="0">
              <a:buNone/>
            </a:pPr>
            <a:endParaRPr lang="en-GB" b="1" dirty="0"/>
          </a:p>
          <a:p>
            <a:pPr marL="0" indent="0">
              <a:buNone/>
            </a:pPr>
            <a:r>
              <a:rPr lang="en-GB" b="1" dirty="0"/>
              <a:t>Funding</a:t>
            </a:r>
          </a:p>
          <a:p>
            <a:pPr lvl="1"/>
            <a:r>
              <a:rPr lang="en-GB" sz="2100" dirty="0"/>
              <a:t>The Ogden Trust</a:t>
            </a:r>
            <a:endParaRPr lang="en-GB" b="1" dirty="0"/>
          </a:p>
          <a:p>
            <a:pPr marL="0" indent="0">
              <a:buNone/>
            </a:pPr>
            <a:endParaRPr lang="en-GB" b="1" dirty="0"/>
          </a:p>
        </p:txBody>
      </p:sp>
      <p:sp>
        <p:nvSpPr>
          <p:cNvPr id="3" name="Date Placeholder 2">
            <a:extLst>
              <a:ext uri="{FF2B5EF4-FFF2-40B4-BE49-F238E27FC236}">
                <a16:creationId xmlns:a16="http://schemas.microsoft.com/office/drawing/2014/main" id="{A4DFEA2B-1151-4CDE-8214-416B3DFBA7F0}"/>
              </a:ext>
            </a:extLst>
          </p:cNvPr>
          <p:cNvSpPr>
            <a:spLocks noGrp="1"/>
          </p:cNvSpPr>
          <p:nvPr>
            <p:ph type="dt" sz="half" idx="10"/>
          </p:nvPr>
        </p:nvSpPr>
        <p:spPr/>
        <p:txBody>
          <a:bodyPr/>
          <a:lstStyle/>
          <a:p>
            <a:r>
              <a:rPr lang="en-GB"/>
              <a:t>Wednesday, 30 June 2021</a:t>
            </a:r>
          </a:p>
        </p:txBody>
      </p:sp>
      <p:sp>
        <p:nvSpPr>
          <p:cNvPr id="4" name="Title 3">
            <a:extLst>
              <a:ext uri="{FF2B5EF4-FFF2-40B4-BE49-F238E27FC236}">
                <a16:creationId xmlns:a16="http://schemas.microsoft.com/office/drawing/2014/main" id="{E2081437-8608-4039-86F8-87A554241ECD}"/>
              </a:ext>
            </a:extLst>
          </p:cNvPr>
          <p:cNvSpPr>
            <a:spLocks noGrp="1"/>
          </p:cNvSpPr>
          <p:nvPr>
            <p:ph type="title"/>
          </p:nvPr>
        </p:nvSpPr>
        <p:spPr/>
        <p:txBody>
          <a:bodyPr/>
          <a:lstStyle/>
          <a:p>
            <a:r>
              <a:rPr lang="en-GB" dirty="0"/>
              <a:t>Acknowledgements</a:t>
            </a:r>
          </a:p>
        </p:txBody>
      </p:sp>
    </p:spTree>
    <p:extLst>
      <p:ext uri="{BB962C8B-B14F-4D97-AF65-F5344CB8AC3E}">
        <p14:creationId xmlns:p14="http://schemas.microsoft.com/office/powerpoint/2010/main" val="18278799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F5B6D31-4213-441A-9FD6-CD41471FE7A2}"/>
              </a:ext>
            </a:extLst>
          </p:cNvPr>
          <p:cNvSpPr>
            <a:spLocks noGrp="1"/>
          </p:cNvSpPr>
          <p:nvPr>
            <p:ph idx="1"/>
          </p:nvPr>
        </p:nvSpPr>
        <p:spPr/>
        <p:txBody>
          <a:bodyPr/>
          <a:lstStyle/>
          <a:p>
            <a:r>
              <a:rPr lang="en-GB" dirty="0"/>
              <a:t>Motivation</a:t>
            </a:r>
          </a:p>
          <a:p>
            <a:r>
              <a:rPr lang="en-GB" dirty="0"/>
              <a:t>Literature Review</a:t>
            </a:r>
          </a:p>
          <a:p>
            <a:pPr lvl="1"/>
            <a:r>
              <a:rPr lang="en-GB" dirty="0"/>
              <a:t>UK PER literature on degree outcome gaps</a:t>
            </a:r>
          </a:p>
          <a:p>
            <a:pPr lvl="1"/>
            <a:r>
              <a:rPr lang="en-GB" dirty="0"/>
              <a:t>(Mostly) US PER literature on course grades</a:t>
            </a:r>
          </a:p>
          <a:p>
            <a:pPr lvl="1"/>
            <a:r>
              <a:rPr lang="en-GB" dirty="0"/>
              <a:t>UK HE literature on degree outcomes</a:t>
            </a:r>
          </a:p>
          <a:p>
            <a:r>
              <a:rPr lang="en-GB" dirty="0"/>
              <a:t>Analysis of Advance HE data (2012/13-2018/19)</a:t>
            </a:r>
          </a:p>
          <a:p>
            <a:r>
              <a:rPr lang="en-GB" dirty="0"/>
              <a:t>Discussion</a:t>
            </a:r>
          </a:p>
          <a:p>
            <a:pPr lvl="1"/>
            <a:endParaRPr lang="en-GB" dirty="0"/>
          </a:p>
          <a:p>
            <a:pPr lvl="1"/>
            <a:endParaRPr lang="en-GB" dirty="0"/>
          </a:p>
          <a:p>
            <a:pPr lvl="1"/>
            <a:endParaRPr lang="en-GB" dirty="0"/>
          </a:p>
        </p:txBody>
      </p:sp>
      <p:sp>
        <p:nvSpPr>
          <p:cNvPr id="3" name="Date Placeholder 2">
            <a:extLst>
              <a:ext uri="{FF2B5EF4-FFF2-40B4-BE49-F238E27FC236}">
                <a16:creationId xmlns:a16="http://schemas.microsoft.com/office/drawing/2014/main" id="{9B676FE2-FAE9-4623-B8D8-20B4F07FF8D7}"/>
              </a:ext>
            </a:extLst>
          </p:cNvPr>
          <p:cNvSpPr>
            <a:spLocks noGrp="1"/>
          </p:cNvSpPr>
          <p:nvPr>
            <p:ph type="dt" sz="half" idx="10"/>
          </p:nvPr>
        </p:nvSpPr>
        <p:spPr/>
        <p:txBody>
          <a:bodyPr/>
          <a:lstStyle/>
          <a:p>
            <a:r>
              <a:rPr lang="en-GB"/>
              <a:t>Wednesday, 30 June 2021</a:t>
            </a:r>
          </a:p>
        </p:txBody>
      </p:sp>
      <p:sp>
        <p:nvSpPr>
          <p:cNvPr id="4" name="Title 3">
            <a:extLst>
              <a:ext uri="{FF2B5EF4-FFF2-40B4-BE49-F238E27FC236}">
                <a16:creationId xmlns:a16="http://schemas.microsoft.com/office/drawing/2014/main" id="{EA688FD0-B0BF-4796-B2AD-73B9A114243F}"/>
              </a:ext>
            </a:extLst>
          </p:cNvPr>
          <p:cNvSpPr>
            <a:spLocks noGrp="1"/>
          </p:cNvSpPr>
          <p:nvPr>
            <p:ph type="title"/>
          </p:nvPr>
        </p:nvSpPr>
        <p:spPr/>
        <p:txBody>
          <a:bodyPr/>
          <a:lstStyle/>
          <a:p>
            <a:r>
              <a:rPr lang="en-GB" dirty="0"/>
              <a:t>In this talk…</a:t>
            </a:r>
          </a:p>
        </p:txBody>
      </p:sp>
    </p:spTree>
    <p:extLst>
      <p:ext uri="{BB962C8B-B14F-4D97-AF65-F5344CB8AC3E}">
        <p14:creationId xmlns:p14="http://schemas.microsoft.com/office/powerpoint/2010/main" val="16850124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a:extLst>
              <a:ext uri="{FF2B5EF4-FFF2-40B4-BE49-F238E27FC236}">
                <a16:creationId xmlns:a16="http://schemas.microsoft.com/office/drawing/2014/main" id="{FFB521E7-05F0-403F-B695-F64D9FE4E345}"/>
              </a:ext>
            </a:extLst>
          </p:cNvPr>
          <p:cNvGraphicFramePr/>
          <p:nvPr/>
        </p:nvGraphicFramePr>
        <p:xfrm>
          <a:off x="5404207" y="1392509"/>
          <a:ext cx="2943546" cy="3211891"/>
        </p:xfrm>
        <a:graphic>
          <a:graphicData uri="http://schemas.openxmlformats.org/drawingml/2006/chart">
            <c:chart xmlns:c="http://schemas.openxmlformats.org/drawingml/2006/chart" xmlns:r="http://schemas.openxmlformats.org/officeDocument/2006/relationships" r:id="rId3"/>
          </a:graphicData>
        </a:graphic>
      </p:graphicFrame>
      <p:sp>
        <p:nvSpPr>
          <p:cNvPr id="2" name="Content Placeholder 1">
            <a:extLst>
              <a:ext uri="{FF2B5EF4-FFF2-40B4-BE49-F238E27FC236}">
                <a16:creationId xmlns:a16="http://schemas.microsoft.com/office/drawing/2014/main" id="{6B34D5AA-4DBE-4016-A643-FDEDB378DBE8}"/>
              </a:ext>
            </a:extLst>
          </p:cNvPr>
          <p:cNvSpPr>
            <a:spLocks noGrp="1"/>
          </p:cNvSpPr>
          <p:nvPr>
            <p:ph idx="1"/>
          </p:nvPr>
        </p:nvSpPr>
        <p:spPr>
          <a:xfrm>
            <a:off x="432000" y="1224000"/>
            <a:ext cx="4972207" cy="3380400"/>
          </a:xfrm>
        </p:spPr>
        <p:txBody>
          <a:bodyPr/>
          <a:lstStyle/>
          <a:p>
            <a:pPr marL="0" indent="0">
              <a:buNone/>
            </a:pPr>
            <a:r>
              <a:rPr lang="en-GB" dirty="0"/>
              <a:t>In 2018/19:</a:t>
            </a:r>
          </a:p>
          <a:p>
            <a:r>
              <a:rPr lang="en-GB" dirty="0"/>
              <a:t>83% of White graduates were awarded a 1</a:t>
            </a:r>
            <a:r>
              <a:rPr lang="en-GB" baseline="30000" dirty="0"/>
              <a:t>st</a:t>
            </a:r>
            <a:r>
              <a:rPr lang="en-GB" dirty="0"/>
              <a:t> or a 2:1</a:t>
            </a:r>
          </a:p>
          <a:p>
            <a:r>
              <a:rPr lang="en-GB" dirty="0"/>
              <a:t>68% of BAME ethnicities were awarded a 1</a:t>
            </a:r>
            <a:r>
              <a:rPr lang="en-GB" baseline="30000" dirty="0"/>
              <a:t>st</a:t>
            </a:r>
            <a:r>
              <a:rPr lang="en-GB" dirty="0"/>
              <a:t> or a 2:1</a:t>
            </a:r>
          </a:p>
          <a:p>
            <a:pPr marL="0" indent="0">
              <a:buNone/>
            </a:pPr>
            <a:r>
              <a:rPr lang="en-GB" dirty="0"/>
              <a:t>Source: (Advance HE, 2020)</a:t>
            </a:r>
          </a:p>
          <a:p>
            <a:endParaRPr lang="en-GB" dirty="0"/>
          </a:p>
          <a:p>
            <a:r>
              <a:rPr lang="en-GB" b="1" dirty="0"/>
              <a:t>Well known, but how does it vary by subject?</a:t>
            </a:r>
          </a:p>
          <a:p>
            <a:pPr marL="0" indent="0">
              <a:buNone/>
            </a:pPr>
            <a:endParaRPr lang="en-GB" dirty="0"/>
          </a:p>
        </p:txBody>
      </p:sp>
      <p:sp>
        <p:nvSpPr>
          <p:cNvPr id="3" name="Date Placeholder 2">
            <a:extLst>
              <a:ext uri="{FF2B5EF4-FFF2-40B4-BE49-F238E27FC236}">
                <a16:creationId xmlns:a16="http://schemas.microsoft.com/office/drawing/2014/main" id="{374FCF6C-3475-4CB3-894C-2C53DEFA2E79}"/>
              </a:ext>
            </a:extLst>
          </p:cNvPr>
          <p:cNvSpPr>
            <a:spLocks noGrp="1"/>
          </p:cNvSpPr>
          <p:nvPr>
            <p:ph type="dt" sz="half" idx="10"/>
          </p:nvPr>
        </p:nvSpPr>
        <p:spPr/>
        <p:txBody>
          <a:bodyPr/>
          <a:lstStyle/>
          <a:p>
            <a:r>
              <a:rPr lang="en-GB"/>
              <a:t>Wednesday, 30 June 2021</a:t>
            </a:r>
          </a:p>
        </p:txBody>
      </p:sp>
      <p:sp>
        <p:nvSpPr>
          <p:cNvPr id="4" name="Title 3">
            <a:extLst>
              <a:ext uri="{FF2B5EF4-FFF2-40B4-BE49-F238E27FC236}">
                <a16:creationId xmlns:a16="http://schemas.microsoft.com/office/drawing/2014/main" id="{68D05CB9-9E91-4DB7-8756-EA72BABFCD9C}"/>
              </a:ext>
            </a:extLst>
          </p:cNvPr>
          <p:cNvSpPr>
            <a:spLocks noGrp="1"/>
          </p:cNvSpPr>
          <p:nvPr>
            <p:ph type="title"/>
          </p:nvPr>
        </p:nvSpPr>
        <p:spPr/>
        <p:txBody>
          <a:bodyPr/>
          <a:lstStyle/>
          <a:p>
            <a:r>
              <a:rPr lang="en-GB" dirty="0"/>
              <a:t>Inequality in degree awards across UK HE</a:t>
            </a:r>
          </a:p>
        </p:txBody>
      </p:sp>
      <p:sp>
        <p:nvSpPr>
          <p:cNvPr id="12" name="Title 6">
            <a:extLst>
              <a:ext uri="{FF2B5EF4-FFF2-40B4-BE49-F238E27FC236}">
                <a16:creationId xmlns:a16="http://schemas.microsoft.com/office/drawing/2014/main" id="{681D63C5-4A66-445E-BDE5-6A8C84F8DA8B}"/>
              </a:ext>
            </a:extLst>
          </p:cNvPr>
          <p:cNvSpPr txBox="1">
            <a:spLocks/>
          </p:cNvSpPr>
          <p:nvPr/>
        </p:nvSpPr>
        <p:spPr>
          <a:xfrm>
            <a:off x="432000" y="270000"/>
            <a:ext cx="7848000" cy="360000"/>
          </a:xfrm>
          <a:prstGeom prst="rect">
            <a:avLst/>
          </a:prstGeom>
        </p:spPr>
        <p:txBody>
          <a:bodyPr vert="horz" lIns="36000" tIns="0" rIns="0" bIns="0" rtlCol="0" anchor="t">
            <a:noAutofit/>
          </a:bodyPr>
          <a:lstStyle>
            <a:lvl1pPr algn="l" defTabSz="685800" rtl="0" eaLnBrk="1" latinLnBrk="0" hangingPunct="1">
              <a:lnSpc>
                <a:spcPct val="90000"/>
              </a:lnSpc>
              <a:spcBef>
                <a:spcPct val="0"/>
              </a:spcBef>
              <a:buNone/>
              <a:defRPr sz="2800" kern="1200">
                <a:solidFill>
                  <a:schemeClr val="accent1">
                    <a:lumMod val="75000"/>
                  </a:schemeClr>
                </a:solidFill>
                <a:latin typeface="+mj-lt"/>
                <a:ea typeface="+mj-ea"/>
                <a:cs typeface="+mj-cs"/>
              </a:defRPr>
            </a:lvl1pPr>
          </a:lstStyle>
          <a:p>
            <a:r>
              <a:rPr lang="en-GB" sz="2100" dirty="0">
                <a:solidFill>
                  <a:schemeClr val="accent5">
                    <a:lumMod val="50000"/>
                  </a:schemeClr>
                </a:solidFill>
              </a:rPr>
              <a:t>Motivation</a:t>
            </a:r>
          </a:p>
        </p:txBody>
      </p:sp>
    </p:spTree>
    <p:extLst>
      <p:ext uri="{BB962C8B-B14F-4D97-AF65-F5344CB8AC3E}">
        <p14:creationId xmlns:p14="http://schemas.microsoft.com/office/powerpoint/2010/main" val="32645383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B34D5AA-4DBE-4016-A643-FDEDB378DBE8}"/>
              </a:ext>
            </a:extLst>
          </p:cNvPr>
          <p:cNvSpPr>
            <a:spLocks noGrp="1"/>
          </p:cNvSpPr>
          <p:nvPr>
            <p:ph idx="1"/>
          </p:nvPr>
        </p:nvSpPr>
        <p:spPr>
          <a:xfrm>
            <a:off x="432000" y="1224000"/>
            <a:ext cx="4972207" cy="3380400"/>
          </a:xfrm>
        </p:spPr>
        <p:txBody>
          <a:bodyPr/>
          <a:lstStyle/>
          <a:p>
            <a:r>
              <a:rPr lang="en-GB" dirty="0"/>
              <a:t>On average, men outperform women on tests of conceptual understanding in physics (Madsen et al., 2013), around 13 p.p. for the FCI</a:t>
            </a:r>
          </a:p>
          <a:p>
            <a:r>
              <a:rPr lang="en-GB" dirty="0"/>
              <a:t>Evidence of further gaps for ethnic minority students (Henderson and Stewart 2018), first generation status, and rural status. (Henderson et al., 2019)</a:t>
            </a:r>
          </a:p>
          <a:p>
            <a:r>
              <a:rPr lang="en-GB" b="1" dirty="0"/>
              <a:t>But, CI outcomes != course grades</a:t>
            </a:r>
          </a:p>
          <a:p>
            <a:endParaRPr lang="en-GB" dirty="0"/>
          </a:p>
          <a:p>
            <a:endParaRPr lang="en-GB" dirty="0"/>
          </a:p>
          <a:p>
            <a:pPr marL="0" indent="0">
              <a:buNone/>
            </a:pPr>
            <a:endParaRPr lang="en-GB" dirty="0"/>
          </a:p>
        </p:txBody>
      </p:sp>
      <p:sp>
        <p:nvSpPr>
          <p:cNvPr id="3" name="Date Placeholder 2">
            <a:extLst>
              <a:ext uri="{FF2B5EF4-FFF2-40B4-BE49-F238E27FC236}">
                <a16:creationId xmlns:a16="http://schemas.microsoft.com/office/drawing/2014/main" id="{374FCF6C-3475-4CB3-894C-2C53DEFA2E79}"/>
              </a:ext>
            </a:extLst>
          </p:cNvPr>
          <p:cNvSpPr>
            <a:spLocks noGrp="1"/>
          </p:cNvSpPr>
          <p:nvPr>
            <p:ph type="dt" sz="half" idx="10"/>
          </p:nvPr>
        </p:nvSpPr>
        <p:spPr/>
        <p:txBody>
          <a:bodyPr/>
          <a:lstStyle/>
          <a:p>
            <a:r>
              <a:rPr lang="en-GB"/>
              <a:t>Wednesday, 30 June 2021</a:t>
            </a:r>
          </a:p>
        </p:txBody>
      </p:sp>
      <p:sp>
        <p:nvSpPr>
          <p:cNvPr id="4" name="Title 3">
            <a:extLst>
              <a:ext uri="{FF2B5EF4-FFF2-40B4-BE49-F238E27FC236}">
                <a16:creationId xmlns:a16="http://schemas.microsoft.com/office/drawing/2014/main" id="{68D05CB9-9E91-4DB7-8756-EA72BABFCD9C}"/>
              </a:ext>
            </a:extLst>
          </p:cNvPr>
          <p:cNvSpPr>
            <a:spLocks noGrp="1"/>
          </p:cNvSpPr>
          <p:nvPr>
            <p:ph type="title"/>
          </p:nvPr>
        </p:nvSpPr>
        <p:spPr/>
        <p:txBody>
          <a:bodyPr/>
          <a:lstStyle/>
          <a:p>
            <a:r>
              <a:rPr lang="en-GB" dirty="0"/>
              <a:t>Inequality physics concept inventories</a:t>
            </a:r>
          </a:p>
        </p:txBody>
      </p:sp>
      <p:sp>
        <p:nvSpPr>
          <p:cNvPr id="12" name="Title 6">
            <a:extLst>
              <a:ext uri="{FF2B5EF4-FFF2-40B4-BE49-F238E27FC236}">
                <a16:creationId xmlns:a16="http://schemas.microsoft.com/office/drawing/2014/main" id="{681D63C5-4A66-445E-BDE5-6A8C84F8DA8B}"/>
              </a:ext>
            </a:extLst>
          </p:cNvPr>
          <p:cNvSpPr txBox="1">
            <a:spLocks/>
          </p:cNvSpPr>
          <p:nvPr/>
        </p:nvSpPr>
        <p:spPr>
          <a:xfrm>
            <a:off x="432000" y="270000"/>
            <a:ext cx="7848000" cy="360000"/>
          </a:xfrm>
          <a:prstGeom prst="rect">
            <a:avLst/>
          </a:prstGeom>
        </p:spPr>
        <p:txBody>
          <a:bodyPr vert="horz" lIns="36000" tIns="0" rIns="0" bIns="0" rtlCol="0" anchor="t">
            <a:noAutofit/>
          </a:bodyPr>
          <a:lstStyle>
            <a:lvl1pPr algn="l" defTabSz="685800" rtl="0" eaLnBrk="1" latinLnBrk="0" hangingPunct="1">
              <a:lnSpc>
                <a:spcPct val="90000"/>
              </a:lnSpc>
              <a:spcBef>
                <a:spcPct val="0"/>
              </a:spcBef>
              <a:buNone/>
              <a:defRPr sz="2800" kern="1200">
                <a:solidFill>
                  <a:schemeClr val="accent1">
                    <a:lumMod val="75000"/>
                  </a:schemeClr>
                </a:solidFill>
                <a:latin typeface="+mj-lt"/>
                <a:ea typeface="+mj-ea"/>
                <a:cs typeface="+mj-cs"/>
              </a:defRPr>
            </a:lvl1pPr>
          </a:lstStyle>
          <a:p>
            <a:r>
              <a:rPr lang="en-GB" sz="2100" dirty="0">
                <a:solidFill>
                  <a:schemeClr val="accent5">
                    <a:lumMod val="50000"/>
                  </a:schemeClr>
                </a:solidFill>
              </a:rPr>
              <a:t>Motivation</a:t>
            </a:r>
          </a:p>
        </p:txBody>
      </p:sp>
      <p:pic>
        <p:nvPicPr>
          <p:cNvPr id="6" name="Picture 5" descr="Diagram&#10;&#10;Description automatically generated">
            <a:extLst>
              <a:ext uri="{FF2B5EF4-FFF2-40B4-BE49-F238E27FC236}">
                <a16:creationId xmlns:a16="http://schemas.microsoft.com/office/drawing/2014/main" id="{AF67CB02-A6BA-402F-BF7D-0EB734363872}"/>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516618" y="1937766"/>
            <a:ext cx="2763382" cy="2028610"/>
          </a:xfrm>
          <a:prstGeom prst="rect">
            <a:avLst/>
          </a:prstGeom>
          <a:ln>
            <a:noFill/>
          </a:ln>
          <a:effectLst>
            <a:outerShdw blurRad="50800" dist="38100" dir="2700000" algn="tl" rotWithShape="0">
              <a:prstClr val="black">
                <a:alpha val="40000"/>
              </a:prstClr>
            </a:outerShdw>
          </a:effectLst>
        </p:spPr>
      </p:pic>
      <p:pic>
        <p:nvPicPr>
          <p:cNvPr id="10" name="Picture 9" descr="A picture containing circle&#10;&#10;Description automatically generated">
            <a:extLst>
              <a:ext uri="{FF2B5EF4-FFF2-40B4-BE49-F238E27FC236}">
                <a16:creationId xmlns:a16="http://schemas.microsoft.com/office/drawing/2014/main" id="{361C6921-3D1A-48CB-B39B-AB24118A5151}"/>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787607" y="1303782"/>
            <a:ext cx="3048000" cy="1267968"/>
          </a:xfrm>
          <a:prstGeom prst="rect">
            <a:avLst/>
          </a:prstGeom>
          <a:ln>
            <a:noFill/>
          </a:ln>
          <a:effectLst>
            <a:outerShdw blurRad="292100" dist="139700" dir="2700000" algn="tl" rotWithShape="0">
              <a:srgbClr val="333333">
                <a:alpha val="65000"/>
              </a:srgbClr>
            </a:outerShdw>
          </a:effectLst>
        </p:spPr>
      </p:pic>
      <p:sp>
        <p:nvSpPr>
          <p:cNvPr id="13" name="TextBox 12">
            <a:extLst>
              <a:ext uri="{FF2B5EF4-FFF2-40B4-BE49-F238E27FC236}">
                <a16:creationId xmlns:a16="http://schemas.microsoft.com/office/drawing/2014/main" id="{5B66377B-2B26-48B5-B010-625F835B00B0}"/>
              </a:ext>
            </a:extLst>
          </p:cNvPr>
          <p:cNvSpPr txBox="1"/>
          <p:nvPr/>
        </p:nvSpPr>
        <p:spPr>
          <a:xfrm>
            <a:off x="5516618" y="4082613"/>
            <a:ext cx="2836806" cy="430887"/>
          </a:xfrm>
          <a:prstGeom prst="rect">
            <a:avLst/>
          </a:prstGeom>
          <a:noFill/>
        </p:spPr>
        <p:txBody>
          <a:bodyPr wrap="square" rtlCol="0">
            <a:spAutoFit/>
          </a:bodyPr>
          <a:lstStyle/>
          <a:p>
            <a:r>
              <a:rPr lang="en-GB" sz="1100" dirty="0">
                <a:solidFill>
                  <a:schemeClr val="accent5">
                    <a:lumMod val="75000"/>
                  </a:schemeClr>
                </a:solidFill>
              </a:rPr>
              <a:t>Image: conceptual questions </a:t>
            </a:r>
            <a:br>
              <a:rPr lang="en-GB" sz="1100" dirty="0">
                <a:solidFill>
                  <a:schemeClr val="accent5">
                    <a:lumMod val="75000"/>
                  </a:schemeClr>
                </a:solidFill>
              </a:rPr>
            </a:br>
            <a:r>
              <a:rPr lang="en-GB" sz="1100" dirty="0">
                <a:solidFill>
                  <a:schemeClr val="accent5">
                    <a:lumMod val="75000"/>
                  </a:schemeClr>
                </a:solidFill>
              </a:rPr>
              <a:t>(creative commons)</a:t>
            </a:r>
          </a:p>
        </p:txBody>
      </p:sp>
    </p:spTree>
    <p:extLst>
      <p:ext uri="{BB962C8B-B14F-4D97-AF65-F5344CB8AC3E}">
        <p14:creationId xmlns:p14="http://schemas.microsoft.com/office/powerpoint/2010/main" val="6019726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6720E6F-569D-4032-9713-F1D9E8309D93}"/>
              </a:ext>
            </a:extLst>
          </p:cNvPr>
          <p:cNvSpPr>
            <a:spLocks noGrp="1"/>
          </p:cNvSpPr>
          <p:nvPr>
            <p:ph idx="1"/>
          </p:nvPr>
        </p:nvSpPr>
        <p:spPr/>
        <p:txBody>
          <a:bodyPr/>
          <a:lstStyle/>
          <a:p>
            <a:pPr marL="0" indent="0">
              <a:buNone/>
            </a:pPr>
            <a:r>
              <a:rPr lang="en-GB" b="1" dirty="0"/>
              <a:t>Core question:</a:t>
            </a:r>
            <a:br>
              <a:rPr lang="en-GB" b="1" dirty="0"/>
            </a:br>
            <a:r>
              <a:rPr lang="en-GB" sz="1100" b="1" dirty="0"/>
              <a:t> </a:t>
            </a:r>
            <a:endParaRPr lang="en-GB" dirty="0"/>
          </a:p>
          <a:p>
            <a:pPr marL="342900" lvl="1" indent="0">
              <a:buNone/>
            </a:pPr>
            <a:r>
              <a:rPr lang="en-GB" sz="2100" dirty="0"/>
              <a:t>What are the demographic gaps in physics degree outcomes?</a:t>
            </a:r>
            <a:br>
              <a:rPr lang="en-GB" sz="2100" dirty="0"/>
            </a:br>
            <a:br>
              <a:rPr lang="en-GB" sz="2100" dirty="0"/>
            </a:br>
            <a:r>
              <a:rPr lang="en-GB" sz="2100" dirty="0">
                <a:solidFill>
                  <a:schemeClr val="accent5">
                    <a:lumMod val="75000"/>
                  </a:schemeClr>
                </a:solidFill>
              </a:rPr>
              <a:t>Or… are physics degree courses equitable?</a:t>
            </a:r>
          </a:p>
          <a:p>
            <a:pPr marL="342900" lvl="1" indent="0">
              <a:buNone/>
            </a:pPr>
            <a:endParaRPr lang="en-GB" sz="2100" dirty="0"/>
          </a:p>
          <a:p>
            <a:pPr marL="0" indent="0">
              <a:buNone/>
            </a:pPr>
            <a:r>
              <a:rPr lang="en-GB" sz="2400" dirty="0"/>
              <a:t>Three approaches:</a:t>
            </a:r>
          </a:p>
          <a:p>
            <a:pPr marL="800100" lvl="1" indent="-457200">
              <a:buFont typeface="+mj-lt"/>
              <a:buAutoNum type="arabicPeriod"/>
            </a:pPr>
            <a:r>
              <a:rPr lang="en-GB" sz="2100" dirty="0"/>
              <a:t>PER literature on UK degree outcomes</a:t>
            </a:r>
          </a:p>
          <a:p>
            <a:pPr marL="800100" lvl="1" indent="-457200">
              <a:buFont typeface="+mj-lt"/>
              <a:buAutoNum type="arabicPeriod"/>
            </a:pPr>
            <a:r>
              <a:rPr lang="en-GB" sz="2100" dirty="0"/>
              <a:t>PER literature on course grades</a:t>
            </a:r>
          </a:p>
          <a:p>
            <a:pPr marL="800100" lvl="1" indent="-457200">
              <a:buFont typeface="+mj-lt"/>
              <a:buAutoNum type="arabicPeriod"/>
            </a:pPr>
            <a:r>
              <a:rPr lang="en-GB" sz="2100" dirty="0"/>
              <a:t>General UK HE literature on degree outcomes</a:t>
            </a:r>
          </a:p>
        </p:txBody>
      </p:sp>
      <p:sp>
        <p:nvSpPr>
          <p:cNvPr id="3" name="Date Placeholder 2">
            <a:extLst>
              <a:ext uri="{FF2B5EF4-FFF2-40B4-BE49-F238E27FC236}">
                <a16:creationId xmlns:a16="http://schemas.microsoft.com/office/drawing/2014/main" id="{DF57148F-58BB-4492-8C07-67FC6E80429C}"/>
              </a:ext>
            </a:extLst>
          </p:cNvPr>
          <p:cNvSpPr>
            <a:spLocks noGrp="1"/>
          </p:cNvSpPr>
          <p:nvPr>
            <p:ph type="dt" sz="half" idx="10"/>
          </p:nvPr>
        </p:nvSpPr>
        <p:spPr/>
        <p:txBody>
          <a:bodyPr/>
          <a:lstStyle/>
          <a:p>
            <a:r>
              <a:rPr lang="en-GB"/>
              <a:t>Wednesday, 30 June 2021</a:t>
            </a:r>
          </a:p>
        </p:txBody>
      </p:sp>
      <p:sp>
        <p:nvSpPr>
          <p:cNvPr id="4" name="Title 3">
            <a:extLst>
              <a:ext uri="{FF2B5EF4-FFF2-40B4-BE49-F238E27FC236}">
                <a16:creationId xmlns:a16="http://schemas.microsoft.com/office/drawing/2014/main" id="{AC112279-9D7F-4985-903A-43D67E025572}"/>
              </a:ext>
            </a:extLst>
          </p:cNvPr>
          <p:cNvSpPr>
            <a:spLocks noGrp="1"/>
          </p:cNvSpPr>
          <p:nvPr>
            <p:ph type="title"/>
          </p:nvPr>
        </p:nvSpPr>
        <p:spPr/>
        <p:txBody>
          <a:bodyPr/>
          <a:lstStyle/>
          <a:p>
            <a:r>
              <a:rPr lang="en-GB" dirty="0"/>
              <a:t>Literature Review: Demographic Gaps</a:t>
            </a:r>
          </a:p>
        </p:txBody>
      </p:sp>
      <p:sp>
        <p:nvSpPr>
          <p:cNvPr id="5" name="Title 6">
            <a:extLst>
              <a:ext uri="{FF2B5EF4-FFF2-40B4-BE49-F238E27FC236}">
                <a16:creationId xmlns:a16="http://schemas.microsoft.com/office/drawing/2014/main" id="{0CBF248B-4F1C-4711-9D81-2789856BEC7B}"/>
              </a:ext>
            </a:extLst>
          </p:cNvPr>
          <p:cNvSpPr txBox="1">
            <a:spLocks/>
          </p:cNvSpPr>
          <p:nvPr/>
        </p:nvSpPr>
        <p:spPr>
          <a:xfrm>
            <a:off x="432000" y="270000"/>
            <a:ext cx="7848000" cy="360000"/>
          </a:xfrm>
          <a:prstGeom prst="rect">
            <a:avLst/>
          </a:prstGeom>
        </p:spPr>
        <p:txBody>
          <a:bodyPr vert="horz" lIns="36000" tIns="0" rIns="0" bIns="0" rtlCol="0" anchor="t">
            <a:noAutofit/>
          </a:bodyPr>
          <a:lstStyle>
            <a:lvl1pPr algn="l" defTabSz="685800" rtl="0" eaLnBrk="1" latinLnBrk="0" hangingPunct="1">
              <a:lnSpc>
                <a:spcPct val="90000"/>
              </a:lnSpc>
              <a:spcBef>
                <a:spcPct val="0"/>
              </a:spcBef>
              <a:buNone/>
              <a:defRPr sz="2800" kern="1200">
                <a:solidFill>
                  <a:schemeClr val="accent1">
                    <a:lumMod val="75000"/>
                  </a:schemeClr>
                </a:solidFill>
                <a:latin typeface="+mj-lt"/>
                <a:ea typeface="+mj-ea"/>
                <a:cs typeface="+mj-cs"/>
              </a:defRPr>
            </a:lvl1pPr>
          </a:lstStyle>
          <a:p>
            <a:r>
              <a:rPr lang="en-GB" sz="2100" dirty="0">
                <a:solidFill>
                  <a:schemeClr val="accent5">
                    <a:lumMod val="50000"/>
                  </a:schemeClr>
                </a:solidFill>
              </a:rPr>
              <a:t>Literature Review</a:t>
            </a:r>
          </a:p>
        </p:txBody>
      </p:sp>
    </p:spTree>
    <p:extLst>
      <p:ext uri="{BB962C8B-B14F-4D97-AF65-F5344CB8AC3E}">
        <p14:creationId xmlns:p14="http://schemas.microsoft.com/office/powerpoint/2010/main" val="13663465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B378A2B-724D-4F4E-8267-E70B7AECF4E3}"/>
              </a:ext>
            </a:extLst>
          </p:cNvPr>
          <p:cNvSpPr>
            <a:spLocks noGrp="1"/>
          </p:cNvSpPr>
          <p:nvPr>
            <p:ph idx="1"/>
          </p:nvPr>
        </p:nvSpPr>
        <p:spPr/>
        <p:txBody>
          <a:bodyPr/>
          <a:lstStyle/>
          <a:p>
            <a:pPr marL="0" indent="0">
              <a:buNone/>
            </a:pPr>
            <a:r>
              <a:rPr lang="en-GB" sz="2000" dirty="0"/>
              <a:t>Thin on the ground</a:t>
            </a:r>
          </a:p>
          <a:p>
            <a:r>
              <a:rPr lang="en-GB" sz="2000" dirty="0"/>
              <a:t>Elton (1968, 1969) – Small sample, no statistical tests!</a:t>
            </a:r>
          </a:p>
          <a:p>
            <a:pPr marL="685800" lvl="2" indent="0">
              <a:buNone/>
            </a:pPr>
            <a:r>
              <a:rPr lang="en-GB" sz="1400" dirty="0">
                <a:effectLst/>
                <a:latin typeface="Arial" panose="020B0604020202020204" pitchFamily="34" charset="0"/>
                <a:ea typeface="Times New Roman" panose="02020603050405020304" pitchFamily="18" charset="0"/>
                <a:cs typeface="Times New Roman" panose="02020603050405020304" pitchFamily="18" charset="0"/>
              </a:rPr>
              <a:t>“Women are the equal of men, although perhaps a shade more persevering and less brilliant. On the other hand, the one woman who got a ‘first’ was listed as “top of the list by a large margin” in the most competitive institution in the sample.” – Elton (1968)</a:t>
            </a:r>
          </a:p>
          <a:p>
            <a:r>
              <a:rPr lang="en-GB" sz="2000" dirty="0"/>
              <a:t>IOP Commissioned Reports</a:t>
            </a:r>
          </a:p>
          <a:p>
            <a:pPr lvl="1"/>
            <a:r>
              <a:rPr lang="en-GB" sz="1600" b="1" dirty="0"/>
              <a:t>Ethnic minority students in physics and chemistry (Elias et al., 2006):</a:t>
            </a:r>
            <a:br>
              <a:rPr lang="en-GB" sz="1600" dirty="0"/>
            </a:br>
            <a:r>
              <a:rPr lang="en-GB" sz="1600" dirty="0">
                <a:solidFill>
                  <a:schemeClr val="accent5">
                    <a:lumMod val="75000"/>
                  </a:schemeClr>
                </a:solidFill>
              </a:rPr>
              <a:t>found statistically significant gaps for ethnicity.</a:t>
            </a:r>
          </a:p>
          <a:p>
            <a:pPr lvl="1"/>
            <a:r>
              <a:rPr lang="en-GB" sz="1600" b="1" dirty="0"/>
              <a:t>Physics Students in UK HE Institutions (</a:t>
            </a:r>
            <a:r>
              <a:rPr lang="en-GB" sz="1600" b="1" dirty="0" err="1"/>
              <a:t>McWhinne</a:t>
            </a:r>
            <a:r>
              <a:rPr lang="en-GB" sz="1600" b="1" dirty="0"/>
              <a:t> et al., 2012):</a:t>
            </a:r>
            <a:br>
              <a:rPr lang="en-GB" sz="1600" dirty="0"/>
            </a:br>
            <a:r>
              <a:rPr lang="en-GB" sz="1600" dirty="0">
                <a:solidFill>
                  <a:schemeClr val="accent5">
                    <a:lumMod val="75000"/>
                  </a:schemeClr>
                </a:solidFill>
              </a:rPr>
              <a:t>Female advantage on BSc, no difference on MSc.</a:t>
            </a:r>
          </a:p>
          <a:p>
            <a:pPr lvl="1"/>
            <a:r>
              <a:rPr lang="en-GB" sz="1600" b="1" dirty="0"/>
              <a:t>Internal reports: IOP (2017, 2019)</a:t>
            </a:r>
            <a:br>
              <a:rPr lang="en-GB" sz="1600" dirty="0"/>
            </a:br>
            <a:r>
              <a:rPr lang="en-GB" sz="1600" dirty="0"/>
              <a:t>No statistical tests carried out. Enough data to determine no statistically significant gender gap in 2019 report, though ~2% gap observed favouring women.</a:t>
            </a:r>
            <a:endParaRPr lang="en-GB" sz="1600" b="1" dirty="0"/>
          </a:p>
          <a:p>
            <a:pPr lvl="1"/>
            <a:endParaRPr lang="en-GB" dirty="0"/>
          </a:p>
        </p:txBody>
      </p:sp>
      <p:sp>
        <p:nvSpPr>
          <p:cNvPr id="3" name="Date Placeholder 2">
            <a:extLst>
              <a:ext uri="{FF2B5EF4-FFF2-40B4-BE49-F238E27FC236}">
                <a16:creationId xmlns:a16="http://schemas.microsoft.com/office/drawing/2014/main" id="{829360AF-2FD6-4F62-9D26-FB38397D2FCC}"/>
              </a:ext>
            </a:extLst>
          </p:cNvPr>
          <p:cNvSpPr>
            <a:spLocks noGrp="1"/>
          </p:cNvSpPr>
          <p:nvPr>
            <p:ph type="dt" sz="half" idx="10"/>
          </p:nvPr>
        </p:nvSpPr>
        <p:spPr/>
        <p:txBody>
          <a:bodyPr/>
          <a:lstStyle/>
          <a:p>
            <a:r>
              <a:rPr lang="en-GB"/>
              <a:t>Wednesday, 30 June 2021</a:t>
            </a:r>
          </a:p>
        </p:txBody>
      </p:sp>
      <p:sp>
        <p:nvSpPr>
          <p:cNvPr id="4" name="Title 3">
            <a:extLst>
              <a:ext uri="{FF2B5EF4-FFF2-40B4-BE49-F238E27FC236}">
                <a16:creationId xmlns:a16="http://schemas.microsoft.com/office/drawing/2014/main" id="{5C6026E5-AF68-4DEC-949F-E2348C4330C4}"/>
              </a:ext>
            </a:extLst>
          </p:cNvPr>
          <p:cNvSpPr>
            <a:spLocks noGrp="1"/>
          </p:cNvSpPr>
          <p:nvPr>
            <p:ph type="title"/>
          </p:nvPr>
        </p:nvSpPr>
        <p:spPr/>
        <p:txBody>
          <a:bodyPr/>
          <a:lstStyle/>
          <a:p>
            <a:r>
              <a:rPr lang="en-GB" sz="2800" dirty="0"/>
              <a:t>PER literature on UK degree outcomes</a:t>
            </a:r>
            <a:br>
              <a:rPr lang="en-GB" sz="2800" dirty="0"/>
            </a:br>
            <a:endParaRPr lang="en-GB" dirty="0"/>
          </a:p>
        </p:txBody>
      </p:sp>
      <p:sp>
        <p:nvSpPr>
          <p:cNvPr id="7" name="Title 6">
            <a:extLst>
              <a:ext uri="{FF2B5EF4-FFF2-40B4-BE49-F238E27FC236}">
                <a16:creationId xmlns:a16="http://schemas.microsoft.com/office/drawing/2014/main" id="{F6544371-7BA9-43F7-8D51-83EBECC42630}"/>
              </a:ext>
            </a:extLst>
          </p:cNvPr>
          <p:cNvSpPr txBox="1">
            <a:spLocks/>
          </p:cNvSpPr>
          <p:nvPr/>
        </p:nvSpPr>
        <p:spPr>
          <a:xfrm>
            <a:off x="432000" y="270000"/>
            <a:ext cx="7848000" cy="360000"/>
          </a:xfrm>
          <a:prstGeom prst="rect">
            <a:avLst/>
          </a:prstGeom>
        </p:spPr>
        <p:txBody>
          <a:bodyPr vert="horz" lIns="36000" tIns="0" rIns="0" bIns="0" rtlCol="0" anchor="t">
            <a:noAutofit/>
          </a:bodyPr>
          <a:lstStyle>
            <a:lvl1pPr algn="l" defTabSz="685800" rtl="0" eaLnBrk="1" latinLnBrk="0" hangingPunct="1">
              <a:lnSpc>
                <a:spcPct val="90000"/>
              </a:lnSpc>
              <a:spcBef>
                <a:spcPct val="0"/>
              </a:spcBef>
              <a:buNone/>
              <a:defRPr sz="2800" kern="1200">
                <a:solidFill>
                  <a:schemeClr val="accent1">
                    <a:lumMod val="75000"/>
                  </a:schemeClr>
                </a:solidFill>
                <a:latin typeface="+mj-lt"/>
                <a:ea typeface="+mj-ea"/>
                <a:cs typeface="+mj-cs"/>
              </a:defRPr>
            </a:lvl1pPr>
          </a:lstStyle>
          <a:p>
            <a:r>
              <a:rPr lang="en-GB" sz="2100" dirty="0">
                <a:solidFill>
                  <a:schemeClr val="accent5">
                    <a:lumMod val="50000"/>
                  </a:schemeClr>
                </a:solidFill>
              </a:rPr>
              <a:t>Literature Review</a:t>
            </a:r>
          </a:p>
        </p:txBody>
      </p:sp>
    </p:spTree>
    <p:extLst>
      <p:ext uri="{BB962C8B-B14F-4D97-AF65-F5344CB8AC3E}">
        <p14:creationId xmlns:p14="http://schemas.microsoft.com/office/powerpoint/2010/main" val="37124802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E4A3674-AFDB-4E95-A287-7778803518D9}"/>
              </a:ext>
            </a:extLst>
          </p:cNvPr>
          <p:cNvSpPr>
            <a:spLocks noGrp="1"/>
          </p:cNvSpPr>
          <p:nvPr>
            <p:ph idx="1"/>
          </p:nvPr>
        </p:nvSpPr>
        <p:spPr/>
        <p:txBody>
          <a:bodyPr/>
          <a:lstStyle/>
          <a:p>
            <a:r>
              <a:rPr lang="en-GB" dirty="0"/>
              <a:t>Plentiful, and but focused on gender gaps (Scherr, 2016) while also being generally US based and focused on introductory courses.</a:t>
            </a:r>
          </a:p>
          <a:p>
            <a:r>
              <a:rPr lang="en-GB" dirty="0"/>
              <a:t>Tai and Sadler’s (2001) early large scales studied showed differential gaps for algebra and calculus based physics with some replications of the effect (e.g. Doctor and Heller, 2008). However, many studies showing no significant effect (e.g. Dew et al. 2021)</a:t>
            </a:r>
          </a:p>
          <a:p>
            <a:r>
              <a:rPr lang="en-GB" dirty="0"/>
              <a:t>When not statistically significant, gaps still tend to be male biased (e.g. </a:t>
            </a:r>
            <a:r>
              <a:rPr lang="en-GB" dirty="0" err="1"/>
              <a:t>Kost</a:t>
            </a:r>
            <a:r>
              <a:rPr lang="en-GB" dirty="0"/>
              <a:t>-Smith, 2010), though this effect may only apply to introductory courses (Whitcomb and Singh, 2020)</a:t>
            </a:r>
          </a:p>
          <a:p>
            <a:r>
              <a:rPr lang="en-GB" dirty="0"/>
              <a:t>Some evidence for ethnicity and first-generation gaps (Simmons and Heckler, 2020). </a:t>
            </a:r>
          </a:p>
          <a:p>
            <a:endParaRPr lang="en-GB" dirty="0"/>
          </a:p>
          <a:p>
            <a:endParaRPr lang="en-GB" dirty="0"/>
          </a:p>
          <a:p>
            <a:endParaRPr lang="en-GB" dirty="0"/>
          </a:p>
        </p:txBody>
      </p:sp>
      <p:sp>
        <p:nvSpPr>
          <p:cNvPr id="3" name="Date Placeholder 2">
            <a:extLst>
              <a:ext uri="{FF2B5EF4-FFF2-40B4-BE49-F238E27FC236}">
                <a16:creationId xmlns:a16="http://schemas.microsoft.com/office/drawing/2014/main" id="{E2665203-E446-427B-87D7-278E8384C423}"/>
              </a:ext>
            </a:extLst>
          </p:cNvPr>
          <p:cNvSpPr>
            <a:spLocks noGrp="1"/>
          </p:cNvSpPr>
          <p:nvPr>
            <p:ph type="dt" sz="half" idx="10"/>
          </p:nvPr>
        </p:nvSpPr>
        <p:spPr/>
        <p:txBody>
          <a:bodyPr/>
          <a:lstStyle/>
          <a:p>
            <a:r>
              <a:rPr lang="en-GB"/>
              <a:t>Wednesday, 30 June 2021</a:t>
            </a:r>
          </a:p>
        </p:txBody>
      </p:sp>
      <p:sp>
        <p:nvSpPr>
          <p:cNvPr id="4" name="Title 3">
            <a:extLst>
              <a:ext uri="{FF2B5EF4-FFF2-40B4-BE49-F238E27FC236}">
                <a16:creationId xmlns:a16="http://schemas.microsoft.com/office/drawing/2014/main" id="{863B0D0C-2931-4221-9C57-48D7ED1D5E67}"/>
              </a:ext>
            </a:extLst>
          </p:cNvPr>
          <p:cNvSpPr>
            <a:spLocks noGrp="1"/>
          </p:cNvSpPr>
          <p:nvPr>
            <p:ph type="title"/>
          </p:nvPr>
        </p:nvSpPr>
        <p:spPr/>
        <p:txBody>
          <a:bodyPr/>
          <a:lstStyle/>
          <a:p>
            <a:r>
              <a:rPr lang="en-GB" sz="2800" dirty="0"/>
              <a:t>PER literature on course grades</a:t>
            </a:r>
            <a:br>
              <a:rPr lang="en-GB" sz="2800" dirty="0"/>
            </a:br>
            <a:endParaRPr lang="en-GB" dirty="0"/>
          </a:p>
        </p:txBody>
      </p:sp>
      <p:sp>
        <p:nvSpPr>
          <p:cNvPr id="5" name="Title 6">
            <a:extLst>
              <a:ext uri="{FF2B5EF4-FFF2-40B4-BE49-F238E27FC236}">
                <a16:creationId xmlns:a16="http://schemas.microsoft.com/office/drawing/2014/main" id="{B7D17B44-DDC8-4B56-86F1-09D59CFD3426}"/>
              </a:ext>
            </a:extLst>
          </p:cNvPr>
          <p:cNvSpPr txBox="1">
            <a:spLocks/>
          </p:cNvSpPr>
          <p:nvPr/>
        </p:nvSpPr>
        <p:spPr>
          <a:xfrm>
            <a:off x="432000" y="270000"/>
            <a:ext cx="7848000" cy="360000"/>
          </a:xfrm>
          <a:prstGeom prst="rect">
            <a:avLst/>
          </a:prstGeom>
        </p:spPr>
        <p:txBody>
          <a:bodyPr vert="horz" lIns="36000" tIns="0" rIns="0" bIns="0" rtlCol="0" anchor="t">
            <a:noAutofit/>
          </a:bodyPr>
          <a:lstStyle>
            <a:lvl1pPr algn="l" defTabSz="685800" rtl="0" eaLnBrk="1" latinLnBrk="0" hangingPunct="1">
              <a:lnSpc>
                <a:spcPct val="90000"/>
              </a:lnSpc>
              <a:spcBef>
                <a:spcPct val="0"/>
              </a:spcBef>
              <a:buNone/>
              <a:defRPr sz="2800" kern="1200">
                <a:solidFill>
                  <a:schemeClr val="accent1">
                    <a:lumMod val="75000"/>
                  </a:schemeClr>
                </a:solidFill>
                <a:latin typeface="+mj-lt"/>
                <a:ea typeface="+mj-ea"/>
                <a:cs typeface="+mj-cs"/>
              </a:defRPr>
            </a:lvl1pPr>
          </a:lstStyle>
          <a:p>
            <a:r>
              <a:rPr lang="en-GB" sz="2100" dirty="0">
                <a:solidFill>
                  <a:schemeClr val="accent5">
                    <a:lumMod val="50000"/>
                  </a:schemeClr>
                </a:solidFill>
              </a:rPr>
              <a:t>Literature Review</a:t>
            </a:r>
          </a:p>
        </p:txBody>
      </p:sp>
    </p:spTree>
    <p:extLst>
      <p:ext uri="{BB962C8B-B14F-4D97-AF65-F5344CB8AC3E}">
        <p14:creationId xmlns:p14="http://schemas.microsoft.com/office/powerpoint/2010/main" val="10748027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4A6E118-EE42-42E4-B032-C9804A7B11CA}"/>
              </a:ext>
            </a:extLst>
          </p:cNvPr>
          <p:cNvSpPr>
            <a:spLocks noGrp="1"/>
          </p:cNvSpPr>
          <p:nvPr>
            <p:ph idx="1"/>
          </p:nvPr>
        </p:nvSpPr>
        <p:spPr>
          <a:xfrm>
            <a:off x="432000" y="1224000"/>
            <a:ext cx="4902000" cy="3380400"/>
          </a:xfrm>
        </p:spPr>
        <p:txBody>
          <a:bodyPr/>
          <a:lstStyle/>
          <a:p>
            <a:pPr marL="0" indent="0">
              <a:buNone/>
            </a:pPr>
            <a:r>
              <a:rPr lang="en-GB" sz="1800" dirty="0"/>
              <a:t>Still gender focused until 1993, </a:t>
            </a:r>
          </a:p>
          <a:p>
            <a:r>
              <a:rPr lang="en-GB" sz="1800" b="1" dirty="0"/>
              <a:t>The Robbins Report 1964</a:t>
            </a:r>
            <a:br>
              <a:rPr lang="en-GB" sz="1800" b="1" dirty="0"/>
            </a:br>
            <a:r>
              <a:rPr lang="en-GB" sz="1800" dirty="0"/>
              <a:t>Cohort of 6,000 students.</a:t>
            </a:r>
          </a:p>
          <a:p>
            <a:r>
              <a:rPr lang="en-GB" sz="1800" b="1" dirty="0"/>
              <a:t>Rudd (1984)</a:t>
            </a:r>
            <a:br>
              <a:rPr lang="en-GB" sz="1800" b="1" dirty="0"/>
            </a:br>
            <a:r>
              <a:rPr lang="en-GB" sz="1800" dirty="0"/>
              <a:t>Used national data tables.</a:t>
            </a:r>
          </a:p>
          <a:p>
            <a:r>
              <a:rPr lang="en-GB" sz="1800" b="1" dirty="0"/>
              <a:t>1994 onwards </a:t>
            </a:r>
            <a:r>
              <a:rPr lang="en-GB" sz="1800" dirty="0"/>
              <a:t>(HESA established)</a:t>
            </a:r>
          </a:p>
          <a:p>
            <a:pPr lvl="1"/>
            <a:r>
              <a:rPr lang="en-GB" sz="1400" dirty="0"/>
              <a:t>Richardson papers: </a:t>
            </a:r>
            <a:r>
              <a:rPr lang="en-GB" sz="1400" b="1" dirty="0"/>
              <a:t>age, gender, ethnicity, and disability</a:t>
            </a:r>
          </a:p>
          <a:p>
            <a:pPr lvl="1"/>
            <a:r>
              <a:rPr lang="en-GB" sz="1400" dirty="0"/>
              <a:t>Statistical reports (e.g. Brooke Nicholls) &amp; regression analyses (see Richardson (2020) for examples)</a:t>
            </a:r>
          </a:p>
          <a:p>
            <a:r>
              <a:rPr lang="en-GB" sz="1700" b="1" dirty="0"/>
              <a:t>2010 onwards</a:t>
            </a:r>
          </a:p>
          <a:p>
            <a:pPr lvl="1"/>
            <a:r>
              <a:rPr lang="en-GB" sz="1400" dirty="0"/>
              <a:t>Yearly equality reports by the Equality Challenge Unit (later Advance HE)</a:t>
            </a:r>
          </a:p>
          <a:p>
            <a:pPr lvl="1"/>
            <a:endParaRPr lang="en-GB" sz="1400" dirty="0"/>
          </a:p>
          <a:p>
            <a:endParaRPr lang="en-GB" b="1" dirty="0"/>
          </a:p>
        </p:txBody>
      </p:sp>
      <p:sp>
        <p:nvSpPr>
          <p:cNvPr id="3" name="Date Placeholder 2">
            <a:extLst>
              <a:ext uri="{FF2B5EF4-FFF2-40B4-BE49-F238E27FC236}">
                <a16:creationId xmlns:a16="http://schemas.microsoft.com/office/drawing/2014/main" id="{0ED16548-FD5F-4D2B-836E-D4539509DD7E}"/>
              </a:ext>
            </a:extLst>
          </p:cNvPr>
          <p:cNvSpPr>
            <a:spLocks noGrp="1"/>
          </p:cNvSpPr>
          <p:nvPr>
            <p:ph type="dt" sz="half" idx="10"/>
          </p:nvPr>
        </p:nvSpPr>
        <p:spPr/>
        <p:txBody>
          <a:bodyPr/>
          <a:lstStyle/>
          <a:p>
            <a:r>
              <a:rPr lang="en-GB"/>
              <a:t>Wednesday, 30 June 2021</a:t>
            </a:r>
          </a:p>
        </p:txBody>
      </p:sp>
      <p:sp>
        <p:nvSpPr>
          <p:cNvPr id="4" name="Title 3">
            <a:extLst>
              <a:ext uri="{FF2B5EF4-FFF2-40B4-BE49-F238E27FC236}">
                <a16:creationId xmlns:a16="http://schemas.microsoft.com/office/drawing/2014/main" id="{FE41B3E4-44E7-46FD-8935-908D99E6EA8A}"/>
              </a:ext>
            </a:extLst>
          </p:cNvPr>
          <p:cNvSpPr>
            <a:spLocks noGrp="1"/>
          </p:cNvSpPr>
          <p:nvPr>
            <p:ph type="title"/>
          </p:nvPr>
        </p:nvSpPr>
        <p:spPr/>
        <p:txBody>
          <a:bodyPr/>
          <a:lstStyle/>
          <a:p>
            <a:r>
              <a:rPr lang="en-GB" sz="2800" dirty="0"/>
              <a:t>General UK HE literature on degree outcomes</a:t>
            </a:r>
            <a:endParaRPr lang="en-GB" dirty="0"/>
          </a:p>
        </p:txBody>
      </p:sp>
      <p:pic>
        <p:nvPicPr>
          <p:cNvPr id="6" name="Picture 5">
            <a:extLst>
              <a:ext uri="{FF2B5EF4-FFF2-40B4-BE49-F238E27FC236}">
                <a16:creationId xmlns:a16="http://schemas.microsoft.com/office/drawing/2014/main" id="{73A76CB8-6CE1-4D52-97D6-91AA37FE9BC4}"/>
              </a:ext>
            </a:extLst>
          </p:cNvPr>
          <p:cNvPicPr>
            <a:picLocks noChangeAspect="1"/>
          </p:cNvPicPr>
          <p:nvPr/>
        </p:nvPicPr>
        <p:blipFill>
          <a:blip r:embed="rId2"/>
          <a:stretch>
            <a:fillRect/>
          </a:stretch>
        </p:blipFill>
        <p:spPr>
          <a:xfrm>
            <a:off x="5780316" y="1128412"/>
            <a:ext cx="1478800" cy="2213951"/>
          </a:xfrm>
          <a:prstGeom prst="rect">
            <a:avLst/>
          </a:prstGeom>
          <a:effectLst>
            <a:outerShdw blurRad="50800" dist="38100" dir="2700000" algn="tl" rotWithShape="0">
              <a:prstClr val="black">
                <a:alpha val="40000"/>
              </a:prstClr>
            </a:outerShdw>
          </a:effectLst>
        </p:spPr>
      </p:pic>
      <p:pic>
        <p:nvPicPr>
          <p:cNvPr id="10" name="Picture 9">
            <a:extLst>
              <a:ext uri="{FF2B5EF4-FFF2-40B4-BE49-F238E27FC236}">
                <a16:creationId xmlns:a16="http://schemas.microsoft.com/office/drawing/2014/main" id="{9BDE2EEF-D4D8-49FD-8EFB-8880B383DC27}"/>
              </a:ext>
            </a:extLst>
          </p:cNvPr>
          <p:cNvPicPr>
            <a:picLocks noChangeAspect="1"/>
          </p:cNvPicPr>
          <p:nvPr/>
        </p:nvPicPr>
        <p:blipFill>
          <a:blip r:embed="rId3"/>
          <a:stretch>
            <a:fillRect/>
          </a:stretch>
        </p:blipFill>
        <p:spPr>
          <a:xfrm>
            <a:off x="6519716" y="2483481"/>
            <a:ext cx="1523526" cy="1492172"/>
          </a:xfrm>
          <a:prstGeom prst="rect">
            <a:avLst/>
          </a:prstGeom>
          <a:effectLst>
            <a:outerShdw blurRad="63500" sx="102000" sy="102000" algn="ctr" rotWithShape="0">
              <a:prstClr val="black">
                <a:alpha val="40000"/>
              </a:prstClr>
            </a:outerShdw>
          </a:effectLst>
        </p:spPr>
      </p:pic>
      <p:pic>
        <p:nvPicPr>
          <p:cNvPr id="8" name="Picture 7">
            <a:extLst>
              <a:ext uri="{FF2B5EF4-FFF2-40B4-BE49-F238E27FC236}">
                <a16:creationId xmlns:a16="http://schemas.microsoft.com/office/drawing/2014/main" id="{140240E9-20E5-49F3-A5FF-5BE252C1218C}"/>
              </a:ext>
            </a:extLst>
          </p:cNvPr>
          <p:cNvPicPr>
            <a:picLocks noChangeAspect="1"/>
          </p:cNvPicPr>
          <p:nvPr/>
        </p:nvPicPr>
        <p:blipFill>
          <a:blip r:embed="rId4"/>
          <a:stretch>
            <a:fillRect/>
          </a:stretch>
        </p:blipFill>
        <p:spPr>
          <a:xfrm>
            <a:off x="7004250" y="3316742"/>
            <a:ext cx="1523526" cy="2152392"/>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4238813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0643349E-AC04-48F9-87ED-593DFFA541B8}"/>
              </a:ext>
            </a:extLst>
          </p:cNvPr>
          <p:cNvSpPr>
            <a:spLocks noGrp="1"/>
          </p:cNvSpPr>
          <p:nvPr>
            <p:ph type="dt" sz="half" idx="10"/>
          </p:nvPr>
        </p:nvSpPr>
        <p:spPr/>
        <p:txBody>
          <a:bodyPr/>
          <a:lstStyle/>
          <a:p>
            <a:r>
              <a:rPr lang="en-GB"/>
              <a:t>Wednesday, 30 June 2021</a:t>
            </a:r>
          </a:p>
        </p:txBody>
      </p:sp>
      <p:sp>
        <p:nvSpPr>
          <p:cNvPr id="4" name="Title 3">
            <a:extLst>
              <a:ext uri="{FF2B5EF4-FFF2-40B4-BE49-F238E27FC236}">
                <a16:creationId xmlns:a16="http://schemas.microsoft.com/office/drawing/2014/main" id="{71350F32-C452-4419-815F-E562E65E2AA2}"/>
              </a:ext>
            </a:extLst>
          </p:cNvPr>
          <p:cNvSpPr>
            <a:spLocks noGrp="1"/>
          </p:cNvSpPr>
          <p:nvPr>
            <p:ph type="title"/>
          </p:nvPr>
        </p:nvSpPr>
        <p:spPr/>
        <p:txBody>
          <a:bodyPr/>
          <a:lstStyle/>
          <a:p>
            <a:r>
              <a:rPr lang="en-GB" dirty="0"/>
              <a:t>Gender Bias in UK Degree Classifications</a:t>
            </a:r>
          </a:p>
        </p:txBody>
      </p:sp>
      <p:graphicFrame>
        <p:nvGraphicFramePr>
          <p:cNvPr id="6" name="Content Placeholder 5">
            <a:extLst>
              <a:ext uri="{FF2B5EF4-FFF2-40B4-BE49-F238E27FC236}">
                <a16:creationId xmlns:a16="http://schemas.microsoft.com/office/drawing/2014/main" id="{0B517847-4E72-4732-A737-9AE5C118CCEE}"/>
              </a:ext>
            </a:extLst>
          </p:cNvPr>
          <p:cNvGraphicFramePr>
            <a:graphicFrameLocks noGrp="1"/>
          </p:cNvGraphicFramePr>
          <p:nvPr>
            <p:ph idx="1"/>
            <p:extLst>
              <p:ext uri="{D42A27DB-BD31-4B8C-83A1-F6EECF244321}">
                <p14:modId xmlns:p14="http://schemas.microsoft.com/office/powerpoint/2010/main" val="932553944"/>
              </p:ext>
            </p:extLst>
          </p:nvPr>
        </p:nvGraphicFramePr>
        <p:xfrm>
          <a:off x="431800" y="1223963"/>
          <a:ext cx="8280400" cy="3379787"/>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FEF24E6F-A207-4596-BDCC-3110048F62B6}"/>
              </a:ext>
            </a:extLst>
          </p:cNvPr>
          <p:cNvSpPr txBox="1"/>
          <p:nvPr/>
        </p:nvSpPr>
        <p:spPr>
          <a:xfrm>
            <a:off x="5991225" y="4051835"/>
            <a:ext cx="3019425" cy="923330"/>
          </a:xfrm>
          <a:prstGeom prst="rect">
            <a:avLst/>
          </a:prstGeom>
          <a:noFill/>
        </p:spPr>
        <p:txBody>
          <a:bodyPr wrap="square" rtlCol="0">
            <a:spAutoFit/>
          </a:bodyPr>
          <a:lstStyle/>
          <a:p>
            <a:r>
              <a:rPr lang="en-GB" dirty="0"/>
              <a:t>Datapoints adapted from Richardson (2008) and Advance HE (2017, 2020)</a:t>
            </a:r>
          </a:p>
        </p:txBody>
      </p:sp>
      <p:sp>
        <p:nvSpPr>
          <p:cNvPr id="11" name="Title 6">
            <a:extLst>
              <a:ext uri="{FF2B5EF4-FFF2-40B4-BE49-F238E27FC236}">
                <a16:creationId xmlns:a16="http://schemas.microsoft.com/office/drawing/2014/main" id="{5C666986-204A-492B-BFE0-F6CD2FA0E7EE}"/>
              </a:ext>
            </a:extLst>
          </p:cNvPr>
          <p:cNvSpPr txBox="1">
            <a:spLocks/>
          </p:cNvSpPr>
          <p:nvPr/>
        </p:nvSpPr>
        <p:spPr>
          <a:xfrm>
            <a:off x="432000" y="270000"/>
            <a:ext cx="7848000" cy="360000"/>
          </a:xfrm>
          <a:prstGeom prst="rect">
            <a:avLst/>
          </a:prstGeom>
        </p:spPr>
        <p:txBody>
          <a:bodyPr vert="horz" lIns="36000" tIns="0" rIns="0" bIns="0" rtlCol="0" anchor="t">
            <a:noAutofit/>
          </a:bodyPr>
          <a:lstStyle>
            <a:lvl1pPr algn="l" defTabSz="685800" rtl="0" eaLnBrk="1" latinLnBrk="0" hangingPunct="1">
              <a:lnSpc>
                <a:spcPct val="90000"/>
              </a:lnSpc>
              <a:spcBef>
                <a:spcPct val="0"/>
              </a:spcBef>
              <a:buNone/>
              <a:defRPr sz="2800" kern="1200">
                <a:solidFill>
                  <a:schemeClr val="accent1">
                    <a:lumMod val="75000"/>
                  </a:schemeClr>
                </a:solidFill>
                <a:latin typeface="+mj-lt"/>
                <a:ea typeface="+mj-ea"/>
                <a:cs typeface="+mj-cs"/>
              </a:defRPr>
            </a:lvl1pPr>
          </a:lstStyle>
          <a:p>
            <a:r>
              <a:rPr lang="en-GB" sz="2100" dirty="0">
                <a:solidFill>
                  <a:schemeClr val="accent5">
                    <a:lumMod val="50000"/>
                  </a:schemeClr>
                </a:solidFill>
              </a:rPr>
              <a:t>Literature Review</a:t>
            </a:r>
          </a:p>
        </p:txBody>
      </p:sp>
    </p:spTree>
    <p:extLst>
      <p:ext uri="{BB962C8B-B14F-4D97-AF65-F5344CB8AC3E}">
        <p14:creationId xmlns:p14="http://schemas.microsoft.com/office/powerpoint/2010/main" val="7414443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969D23B9-F0FB-4BFE-B635-C2F609F5698B}"/>
              </a:ext>
            </a:extLst>
          </p:cNvPr>
          <p:cNvSpPr>
            <a:spLocks noGrp="1"/>
          </p:cNvSpPr>
          <p:nvPr>
            <p:ph type="dt" sz="half" idx="10"/>
          </p:nvPr>
        </p:nvSpPr>
        <p:spPr/>
        <p:txBody>
          <a:bodyPr/>
          <a:lstStyle/>
          <a:p>
            <a:r>
              <a:rPr lang="en-GB"/>
              <a:t>Wednesday, 30 June 2021</a:t>
            </a:r>
          </a:p>
        </p:txBody>
      </p:sp>
      <p:sp>
        <p:nvSpPr>
          <p:cNvPr id="5" name="Title 4">
            <a:extLst>
              <a:ext uri="{FF2B5EF4-FFF2-40B4-BE49-F238E27FC236}">
                <a16:creationId xmlns:a16="http://schemas.microsoft.com/office/drawing/2014/main" id="{77A2B178-3435-449C-BA75-DDFD03F61B70}"/>
              </a:ext>
            </a:extLst>
          </p:cNvPr>
          <p:cNvSpPr>
            <a:spLocks noGrp="1"/>
          </p:cNvSpPr>
          <p:nvPr>
            <p:ph type="title"/>
          </p:nvPr>
        </p:nvSpPr>
        <p:spPr/>
        <p:txBody>
          <a:bodyPr/>
          <a:lstStyle/>
          <a:p>
            <a:r>
              <a:rPr lang="en-GB" dirty="0"/>
              <a:t>An Analysis of Recent Data (2012/13-2018/19)</a:t>
            </a:r>
          </a:p>
        </p:txBody>
      </p:sp>
      <p:sp>
        <p:nvSpPr>
          <p:cNvPr id="6" name="Content Placeholder 1">
            <a:extLst>
              <a:ext uri="{FF2B5EF4-FFF2-40B4-BE49-F238E27FC236}">
                <a16:creationId xmlns:a16="http://schemas.microsoft.com/office/drawing/2014/main" id="{92B2EAD4-9C3E-48C7-BC1E-BEBF0EA5FBCB}"/>
              </a:ext>
            </a:extLst>
          </p:cNvPr>
          <p:cNvSpPr>
            <a:spLocks noGrp="1"/>
          </p:cNvSpPr>
          <p:nvPr>
            <p:ph idx="1"/>
          </p:nvPr>
        </p:nvSpPr>
        <p:spPr>
          <a:xfrm>
            <a:off x="431999" y="1224000"/>
            <a:ext cx="4970179" cy="3380400"/>
          </a:xfrm>
        </p:spPr>
        <p:txBody>
          <a:bodyPr/>
          <a:lstStyle/>
          <a:p>
            <a:r>
              <a:rPr lang="en-GB" sz="2000" dirty="0"/>
              <a:t>Advance HE (Advance HE, 2014-2020)</a:t>
            </a:r>
          </a:p>
          <a:p>
            <a:pPr lvl="1"/>
            <a:r>
              <a:rPr lang="en-GB" dirty="0"/>
              <a:t>Data open access to member universities</a:t>
            </a:r>
          </a:p>
          <a:p>
            <a:r>
              <a:rPr lang="en-GB" sz="2000" dirty="0"/>
              <a:t>Awarding gaps for </a:t>
            </a:r>
            <a:r>
              <a:rPr lang="en-GB" sz="2000" u="sng" dirty="0"/>
              <a:t>graduates</a:t>
            </a:r>
            <a:r>
              <a:rPr lang="en-GB" sz="2000" dirty="0"/>
              <a:t> covering:</a:t>
            </a:r>
          </a:p>
          <a:p>
            <a:pPr lvl="1"/>
            <a:r>
              <a:rPr lang="en-GB" b="1" dirty="0"/>
              <a:t>Age</a:t>
            </a:r>
          </a:p>
          <a:p>
            <a:pPr lvl="1"/>
            <a:r>
              <a:rPr lang="en-GB" b="1" dirty="0"/>
              <a:t>Disability</a:t>
            </a:r>
          </a:p>
          <a:p>
            <a:pPr lvl="1"/>
            <a:r>
              <a:rPr lang="en-GB" b="1" dirty="0"/>
              <a:t>Ethnicity</a:t>
            </a:r>
          </a:p>
          <a:p>
            <a:pPr lvl="1"/>
            <a:r>
              <a:rPr lang="en-GB" b="1" dirty="0"/>
              <a:t>Gender</a:t>
            </a:r>
            <a:endParaRPr lang="en-GB" sz="2000" dirty="0"/>
          </a:p>
          <a:p>
            <a:r>
              <a:rPr lang="en-GB" sz="2000" dirty="0"/>
              <a:t>Awarding gaps broken down by </a:t>
            </a:r>
            <a:r>
              <a:rPr lang="en-GB" sz="2000" u="sng" dirty="0"/>
              <a:t>subject area</a:t>
            </a:r>
            <a:r>
              <a:rPr lang="en-GB" sz="2000" dirty="0"/>
              <a:t> and SET/Non-SET</a:t>
            </a:r>
            <a:endParaRPr lang="en-GB" sz="2000" u="sng" dirty="0"/>
          </a:p>
          <a:p>
            <a:pPr lvl="1"/>
            <a:r>
              <a:rPr lang="en-GB" sz="1700" dirty="0"/>
              <a:t>SET – Science, Engineering &amp; Tech. Subjs.</a:t>
            </a:r>
          </a:p>
          <a:p>
            <a:pPr lvl="1"/>
            <a:r>
              <a:rPr lang="en-GB" sz="1700" dirty="0"/>
              <a:t>Non-SET – Non SET</a:t>
            </a:r>
          </a:p>
          <a:p>
            <a:pPr lvl="1"/>
            <a:endParaRPr lang="en-GB" sz="1700" dirty="0"/>
          </a:p>
        </p:txBody>
      </p:sp>
      <p:pic>
        <p:nvPicPr>
          <p:cNvPr id="8" name="Picture 7">
            <a:extLst>
              <a:ext uri="{FF2B5EF4-FFF2-40B4-BE49-F238E27FC236}">
                <a16:creationId xmlns:a16="http://schemas.microsoft.com/office/drawing/2014/main" id="{7106A2A2-EF91-4C35-892F-6AD763D2924B}"/>
              </a:ext>
            </a:extLst>
          </p:cNvPr>
          <p:cNvPicPr>
            <a:picLocks noChangeAspect="1"/>
          </p:cNvPicPr>
          <p:nvPr/>
        </p:nvPicPr>
        <p:blipFill rotWithShape="1">
          <a:blip r:embed="rId3"/>
          <a:srcRect l="411" t="436" r="411" b="436"/>
          <a:stretch/>
        </p:blipFill>
        <p:spPr>
          <a:xfrm>
            <a:off x="5696954" y="1240200"/>
            <a:ext cx="2376000" cy="3348000"/>
          </a:xfrm>
          <a:prstGeom prst="rect">
            <a:avLst/>
          </a:prstGeom>
          <a:effectLst>
            <a:outerShdw blurRad="50800" dist="38100" dir="2700000" algn="tl" rotWithShape="0">
              <a:prstClr val="black">
                <a:alpha val="40000"/>
              </a:prstClr>
            </a:outerShdw>
          </a:effectLst>
        </p:spPr>
      </p:pic>
      <p:sp>
        <p:nvSpPr>
          <p:cNvPr id="7" name="Title 6">
            <a:extLst>
              <a:ext uri="{FF2B5EF4-FFF2-40B4-BE49-F238E27FC236}">
                <a16:creationId xmlns:a16="http://schemas.microsoft.com/office/drawing/2014/main" id="{E95953F2-958B-497B-8DFB-DD4DFF107B4A}"/>
              </a:ext>
            </a:extLst>
          </p:cNvPr>
          <p:cNvSpPr txBox="1">
            <a:spLocks/>
          </p:cNvSpPr>
          <p:nvPr/>
        </p:nvSpPr>
        <p:spPr>
          <a:xfrm>
            <a:off x="432000" y="270000"/>
            <a:ext cx="7848000" cy="360000"/>
          </a:xfrm>
          <a:prstGeom prst="rect">
            <a:avLst/>
          </a:prstGeom>
        </p:spPr>
        <p:txBody>
          <a:bodyPr vert="horz" lIns="36000" tIns="0" rIns="0" bIns="0" rtlCol="0" anchor="t">
            <a:noAutofit/>
          </a:bodyPr>
          <a:lstStyle>
            <a:lvl1pPr algn="l" defTabSz="685800" rtl="0" eaLnBrk="1" latinLnBrk="0" hangingPunct="1">
              <a:lnSpc>
                <a:spcPct val="90000"/>
              </a:lnSpc>
              <a:spcBef>
                <a:spcPct val="0"/>
              </a:spcBef>
              <a:buNone/>
              <a:defRPr sz="2800" kern="1200">
                <a:solidFill>
                  <a:schemeClr val="accent1">
                    <a:lumMod val="75000"/>
                  </a:schemeClr>
                </a:solidFill>
                <a:latin typeface="+mj-lt"/>
                <a:ea typeface="+mj-ea"/>
                <a:cs typeface="+mj-cs"/>
              </a:defRPr>
            </a:lvl1pPr>
          </a:lstStyle>
          <a:p>
            <a:r>
              <a:rPr lang="en-GB" sz="2100" dirty="0">
                <a:solidFill>
                  <a:schemeClr val="accent5">
                    <a:lumMod val="50000"/>
                  </a:schemeClr>
                </a:solidFill>
              </a:rPr>
              <a:t>Methods: Data Source</a:t>
            </a:r>
          </a:p>
          <a:p>
            <a:endParaRPr lang="en-GB" sz="2100" dirty="0">
              <a:solidFill>
                <a:schemeClr val="accent5">
                  <a:lumMod val="50000"/>
                </a:schemeClr>
              </a:solidFill>
            </a:endParaRPr>
          </a:p>
        </p:txBody>
      </p:sp>
    </p:spTree>
    <p:extLst>
      <p:ext uri="{BB962C8B-B14F-4D97-AF65-F5344CB8AC3E}">
        <p14:creationId xmlns:p14="http://schemas.microsoft.com/office/powerpoint/2010/main" val="13857011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E464BEE-7266-4FE3-A49D-ED547E3A8037}"/>
              </a:ext>
            </a:extLst>
          </p:cNvPr>
          <p:cNvSpPr>
            <a:spLocks noGrp="1"/>
          </p:cNvSpPr>
          <p:nvPr>
            <p:ph idx="1"/>
          </p:nvPr>
        </p:nvSpPr>
        <p:spPr/>
        <p:txBody>
          <a:bodyPr/>
          <a:lstStyle/>
          <a:p>
            <a:r>
              <a:rPr lang="en-GB" dirty="0"/>
              <a:t>Physical Sciences</a:t>
            </a:r>
          </a:p>
          <a:p>
            <a:pPr lvl="1"/>
            <a:r>
              <a:rPr lang="en-GB" dirty="0">
                <a:solidFill>
                  <a:schemeClr val="accent5">
                    <a:lumMod val="50000"/>
                  </a:schemeClr>
                </a:solidFill>
              </a:rPr>
              <a:t>Broadly-based programmes within physical sciences</a:t>
            </a:r>
          </a:p>
          <a:p>
            <a:pPr lvl="1"/>
            <a:r>
              <a:rPr lang="en-GB" dirty="0">
                <a:solidFill>
                  <a:schemeClr val="accent5">
                    <a:lumMod val="50000"/>
                  </a:schemeClr>
                </a:solidFill>
              </a:rPr>
              <a:t>Chemistry</a:t>
            </a:r>
          </a:p>
          <a:p>
            <a:pPr lvl="1"/>
            <a:r>
              <a:rPr lang="en-GB" dirty="0">
                <a:solidFill>
                  <a:schemeClr val="accent5">
                    <a:lumMod val="50000"/>
                  </a:schemeClr>
                </a:solidFill>
              </a:rPr>
              <a:t>Materials science</a:t>
            </a:r>
          </a:p>
          <a:p>
            <a:pPr lvl="1"/>
            <a:r>
              <a:rPr lang="en-GB" b="1" dirty="0"/>
              <a:t>Physics </a:t>
            </a:r>
            <a:r>
              <a:rPr lang="en-GB" dirty="0"/>
              <a:t>(~24%)*</a:t>
            </a:r>
          </a:p>
          <a:p>
            <a:pPr lvl="1"/>
            <a:r>
              <a:rPr lang="en-GB" dirty="0">
                <a:solidFill>
                  <a:schemeClr val="accent5">
                    <a:lumMod val="50000"/>
                  </a:schemeClr>
                </a:solidFill>
              </a:rPr>
              <a:t>Forensic &amp; archaeological sciences</a:t>
            </a:r>
          </a:p>
          <a:p>
            <a:pPr lvl="1"/>
            <a:r>
              <a:rPr lang="en-GB" b="1" dirty="0"/>
              <a:t>Astronomy </a:t>
            </a:r>
            <a:r>
              <a:rPr lang="en-GB" dirty="0"/>
              <a:t>(~3%)*</a:t>
            </a:r>
          </a:p>
          <a:p>
            <a:pPr lvl="1"/>
            <a:r>
              <a:rPr lang="en-GB" dirty="0">
                <a:solidFill>
                  <a:schemeClr val="accent5">
                    <a:lumMod val="50000"/>
                  </a:schemeClr>
                </a:solidFill>
              </a:rPr>
              <a:t>Geology</a:t>
            </a:r>
          </a:p>
          <a:p>
            <a:pPr lvl="1"/>
            <a:r>
              <a:rPr lang="en-GB" dirty="0">
                <a:solidFill>
                  <a:schemeClr val="accent5">
                    <a:lumMod val="50000"/>
                  </a:schemeClr>
                </a:solidFill>
              </a:rPr>
              <a:t>Science of aquatic &amp; terrestrial environments</a:t>
            </a:r>
          </a:p>
          <a:p>
            <a:pPr lvl="1"/>
            <a:r>
              <a:rPr lang="en-GB" dirty="0">
                <a:solidFill>
                  <a:schemeClr val="accent5">
                    <a:lumMod val="50000"/>
                  </a:schemeClr>
                </a:solidFill>
              </a:rPr>
              <a:t>Physical geographical sciences</a:t>
            </a:r>
          </a:p>
          <a:p>
            <a:pPr lvl="1"/>
            <a:r>
              <a:rPr lang="en-GB" dirty="0">
                <a:solidFill>
                  <a:schemeClr val="accent5">
                    <a:lumMod val="50000"/>
                  </a:schemeClr>
                </a:solidFill>
              </a:rPr>
              <a:t>Others in physical sciences</a:t>
            </a:r>
          </a:p>
        </p:txBody>
      </p:sp>
      <p:sp>
        <p:nvSpPr>
          <p:cNvPr id="3" name="Date Placeholder 2">
            <a:extLst>
              <a:ext uri="{FF2B5EF4-FFF2-40B4-BE49-F238E27FC236}">
                <a16:creationId xmlns:a16="http://schemas.microsoft.com/office/drawing/2014/main" id="{615C0DAA-F938-4354-9BCD-A0FA26DD4DAC}"/>
              </a:ext>
            </a:extLst>
          </p:cNvPr>
          <p:cNvSpPr>
            <a:spLocks noGrp="1"/>
          </p:cNvSpPr>
          <p:nvPr>
            <p:ph type="dt" sz="half" idx="10"/>
          </p:nvPr>
        </p:nvSpPr>
        <p:spPr/>
        <p:txBody>
          <a:bodyPr/>
          <a:lstStyle/>
          <a:p>
            <a:r>
              <a:rPr lang="en-GB"/>
              <a:t>Wednesday, 30 June 2021</a:t>
            </a:r>
          </a:p>
        </p:txBody>
      </p:sp>
      <p:sp>
        <p:nvSpPr>
          <p:cNvPr id="5" name="Title 4">
            <a:extLst>
              <a:ext uri="{FF2B5EF4-FFF2-40B4-BE49-F238E27FC236}">
                <a16:creationId xmlns:a16="http://schemas.microsoft.com/office/drawing/2014/main" id="{0AF3B74B-16C3-4E08-8454-7C67C0A9B64B}"/>
              </a:ext>
            </a:extLst>
          </p:cNvPr>
          <p:cNvSpPr>
            <a:spLocks noGrp="1"/>
          </p:cNvSpPr>
          <p:nvPr>
            <p:ph type="title"/>
          </p:nvPr>
        </p:nvSpPr>
        <p:spPr/>
        <p:txBody>
          <a:bodyPr/>
          <a:lstStyle/>
          <a:p>
            <a:r>
              <a:rPr lang="en-GB" dirty="0"/>
              <a:t>Joint Academic Coding System (JACS)</a:t>
            </a:r>
          </a:p>
        </p:txBody>
      </p:sp>
      <p:sp>
        <p:nvSpPr>
          <p:cNvPr id="6" name="Right Brace 5">
            <a:extLst>
              <a:ext uri="{FF2B5EF4-FFF2-40B4-BE49-F238E27FC236}">
                <a16:creationId xmlns:a16="http://schemas.microsoft.com/office/drawing/2014/main" id="{00A057E6-3BBE-4740-A940-4C4484DC05CE}"/>
              </a:ext>
            </a:extLst>
          </p:cNvPr>
          <p:cNvSpPr/>
          <p:nvPr/>
        </p:nvSpPr>
        <p:spPr>
          <a:xfrm>
            <a:off x="6583680" y="1661595"/>
            <a:ext cx="182880" cy="2851905"/>
          </a:xfrm>
          <a:prstGeom prst="righ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7" name="TextBox 6">
            <a:extLst>
              <a:ext uri="{FF2B5EF4-FFF2-40B4-BE49-F238E27FC236}">
                <a16:creationId xmlns:a16="http://schemas.microsoft.com/office/drawing/2014/main" id="{C9432261-0503-4B6F-9663-5BF941820D79}"/>
              </a:ext>
            </a:extLst>
          </p:cNvPr>
          <p:cNvSpPr txBox="1"/>
          <p:nvPr/>
        </p:nvSpPr>
        <p:spPr>
          <a:xfrm>
            <a:off x="6916402" y="2764381"/>
            <a:ext cx="1489166" cy="646331"/>
          </a:xfrm>
          <a:prstGeom prst="rect">
            <a:avLst/>
          </a:prstGeom>
          <a:noFill/>
        </p:spPr>
        <p:txBody>
          <a:bodyPr wrap="square" rtlCol="0">
            <a:spAutoFit/>
          </a:bodyPr>
          <a:lstStyle/>
          <a:p>
            <a:r>
              <a:rPr lang="en-GB" dirty="0"/>
              <a:t>Principle subjects</a:t>
            </a:r>
          </a:p>
        </p:txBody>
      </p:sp>
      <p:sp>
        <p:nvSpPr>
          <p:cNvPr id="8" name="TextBox 7">
            <a:extLst>
              <a:ext uri="{FF2B5EF4-FFF2-40B4-BE49-F238E27FC236}">
                <a16:creationId xmlns:a16="http://schemas.microsoft.com/office/drawing/2014/main" id="{99112ABA-BD49-44F3-8CAC-FCB0CBE527AA}"/>
              </a:ext>
            </a:extLst>
          </p:cNvPr>
          <p:cNvSpPr txBox="1"/>
          <p:nvPr/>
        </p:nvSpPr>
        <p:spPr>
          <a:xfrm>
            <a:off x="6916402" y="1265893"/>
            <a:ext cx="1489166" cy="369332"/>
          </a:xfrm>
          <a:prstGeom prst="rect">
            <a:avLst/>
          </a:prstGeom>
          <a:noFill/>
        </p:spPr>
        <p:txBody>
          <a:bodyPr wrap="square" rtlCol="0">
            <a:spAutoFit/>
          </a:bodyPr>
          <a:lstStyle/>
          <a:p>
            <a:r>
              <a:rPr lang="en-GB" dirty="0"/>
              <a:t>Subject area</a:t>
            </a:r>
          </a:p>
        </p:txBody>
      </p:sp>
      <p:sp>
        <p:nvSpPr>
          <p:cNvPr id="9" name="Right Brace 8">
            <a:extLst>
              <a:ext uri="{FF2B5EF4-FFF2-40B4-BE49-F238E27FC236}">
                <a16:creationId xmlns:a16="http://schemas.microsoft.com/office/drawing/2014/main" id="{F28B219A-B609-4B7C-8D5F-2C4E99FC6D8E}"/>
              </a:ext>
            </a:extLst>
          </p:cNvPr>
          <p:cNvSpPr/>
          <p:nvPr/>
        </p:nvSpPr>
        <p:spPr>
          <a:xfrm>
            <a:off x="6583680" y="1295835"/>
            <a:ext cx="182880" cy="309448"/>
          </a:xfrm>
          <a:prstGeom prst="righ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10" name="TextBox 9">
            <a:extLst>
              <a:ext uri="{FF2B5EF4-FFF2-40B4-BE49-F238E27FC236}">
                <a16:creationId xmlns:a16="http://schemas.microsoft.com/office/drawing/2014/main" id="{05C9D52D-E7DA-47F3-8157-24F47F246A90}"/>
              </a:ext>
            </a:extLst>
          </p:cNvPr>
          <p:cNvSpPr txBox="1"/>
          <p:nvPr/>
        </p:nvSpPr>
        <p:spPr>
          <a:xfrm>
            <a:off x="802447" y="4519732"/>
            <a:ext cx="4171889" cy="230832"/>
          </a:xfrm>
          <a:prstGeom prst="rect">
            <a:avLst/>
          </a:prstGeom>
          <a:noFill/>
        </p:spPr>
        <p:txBody>
          <a:bodyPr wrap="square" rtlCol="0">
            <a:spAutoFit/>
          </a:bodyPr>
          <a:lstStyle/>
          <a:p>
            <a:r>
              <a:rPr lang="en-GB" sz="900" b="1" dirty="0">
                <a:solidFill>
                  <a:schemeClr val="accent5">
                    <a:lumMod val="50000"/>
                  </a:schemeClr>
                </a:solidFill>
              </a:rPr>
              <a:t>*</a:t>
            </a:r>
            <a:r>
              <a:rPr lang="en-GB" sz="900" dirty="0">
                <a:solidFill>
                  <a:schemeClr val="accent5">
                    <a:lumMod val="50000"/>
                  </a:schemeClr>
                </a:solidFill>
              </a:rPr>
              <a:t>Based on data from the HESA website for 2018/19</a:t>
            </a:r>
            <a:endParaRPr lang="en-GB" sz="900" i="1" dirty="0">
              <a:solidFill>
                <a:schemeClr val="accent5">
                  <a:lumMod val="50000"/>
                </a:schemeClr>
              </a:solidFill>
            </a:endParaRPr>
          </a:p>
        </p:txBody>
      </p:sp>
      <p:sp>
        <p:nvSpPr>
          <p:cNvPr id="11" name="Title 6">
            <a:extLst>
              <a:ext uri="{FF2B5EF4-FFF2-40B4-BE49-F238E27FC236}">
                <a16:creationId xmlns:a16="http://schemas.microsoft.com/office/drawing/2014/main" id="{38AB9149-BBF3-4BC9-9FA1-428BDDAE6E20}"/>
              </a:ext>
            </a:extLst>
          </p:cNvPr>
          <p:cNvSpPr txBox="1">
            <a:spLocks/>
          </p:cNvSpPr>
          <p:nvPr/>
        </p:nvSpPr>
        <p:spPr>
          <a:xfrm>
            <a:off x="432000" y="270000"/>
            <a:ext cx="7848000" cy="360000"/>
          </a:xfrm>
          <a:prstGeom prst="rect">
            <a:avLst/>
          </a:prstGeom>
        </p:spPr>
        <p:txBody>
          <a:bodyPr vert="horz" lIns="36000" tIns="0" rIns="0" bIns="0" rtlCol="0" anchor="t">
            <a:noAutofit/>
          </a:bodyPr>
          <a:lstStyle>
            <a:lvl1pPr algn="l" defTabSz="685800" rtl="0" eaLnBrk="1" latinLnBrk="0" hangingPunct="1">
              <a:lnSpc>
                <a:spcPct val="90000"/>
              </a:lnSpc>
              <a:spcBef>
                <a:spcPct val="0"/>
              </a:spcBef>
              <a:buNone/>
              <a:defRPr sz="2800" kern="1200">
                <a:solidFill>
                  <a:schemeClr val="accent1">
                    <a:lumMod val="75000"/>
                  </a:schemeClr>
                </a:solidFill>
                <a:latin typeface="+mj-lt"/>
                <a:ea typeface="+mj-ea"/>
                <a:cs typeface="+mj-cs"/>
              </a:defRPr>
            </a:lvl1pPr>
          </a:lstStyle>
          <a:p>
            <a:r>
              <a:rPr lang="en-GB" sz="2100" dirty="0">
                <a:solidFill>
                  <a:schemeClr val="accent5">
                    <a:lumMod val="50000"/>
                  </a:schemeClr>
                </a:solidFill>
              </a:rPr>
              <a:t>Methods: Data Source</a:t>
            </a:r>
          </a:p>
          <a:p>
            <a:endParaRPr lang="en-GB" sz="2100" dirty="0">
              <a:solidFill>
                <a:schemeClr val="accent5">
                  <a:lumMod val="50000"/>
                </a:schemeClr>
              </a:solidFill>
            </a:endParaRPr>
          </a:p>
        </p:txBody>
      </p:sp>
    </p:spTree>
    <p:extLst>
      <p:ext uri="{BB962C8B-B14F-4D97-AF65-F5344CB8AC3E}">
        <p14:creationId xmlns:p14="http://schemas.microsoft.com/office/powerpoint/2010/main" val="28191629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B41F719C-61CE-48F9-B2DD-2A7A44E8A140}"/>
                  </a:ext>
                </a:extLst>
              </p:cNvPr>
              <p:cNvSpPr>
                <a:spLocks noGrp="1"/>
              </p:cNvSpPr>
              <p:nvPr>
                <p:ph idx="1"/>
              </p:nvPr>
            </p:nvSpPr>
            <p:spPr/>
            <p:txBody>
              <a:bodyPr/>
              <a:lstStyle/>
              <a:p>
                <a:r>
                  <a:rPr lang="en-GB" sz="2000" dirty="0"/>
                  <a:t>Comparison of the probability of a student with demographic </a:t>
                </a:r>
                <a14:m>
                  <m:oMath xmlns:m="http://schemas.openxmlformats.org/officeDocument/2006/math">
                    <m:sSub>
                      <m:sSubPr>
                        <m:ctrlPr>
                          <a:rPr lang="en-GB" sz="2000" b="0" i="1" smtClean="0">
                            <a:latin typeface="Cambria Math" panose="02040503050406030204" pitchFamily="18" charset="0"/>
                          </a:rPr>
                        </m:ctrlPr>
                      </m:sSubPr>
                      <m:e>
                        <m:r>
                          <a:rPr lang="en-GB" sz="2000" b="0" i="1" smtClean="0">
                            <a:latin typeface="Cambria Math" panose="02040503050406030204" pitchFamily="18" charset="0"/>
                          </a:rPr>
                          <m:t>𝐷</m:t>
                        </m:r>
                      </m:e>
                      <m:sub>
                        <m:r>
                          <a:rPr lang="en-GB" sz="2000" b="0" i="1" smtClean="0">
                            <a:latin typeface="Cambria Math" panose="02040503050406030204" pitchFamily="18" charset="0"/>
                          </a:rPr>
                          <m:t>1</m:t>
                        </m:r>
                      </m:sub>
                    </m:sSub>
                  </m:oMath>
                </a14:m>
                <a:r>
                  <a:rPr lang="en-GB" sz="2000" dirty="0"/>
                  <a:t> getting a good degree </a:t>
                </a:r>
                <a14:m>
                  <m:oMath xmlns:m="http://schemas.openxmlformats.org/officeDocument/2006/math">
                    <m:r>
                      <a:rPr lang="en-GB" sz="2000" b="0" i="1" smtClean="0">
                        <a:latin typeface="Cambria Math" panose="02040503050406030204" pitchFamily="18" charset="0"/>
                      </a:rPr>
                      <m:t>𝑃</m:t>
                    </m:r>
                    <m:d>
                      <m:dPr>
                        <m:ctrlPr>
                          <a:rPr lang="en-GB" sz="2000" b="0" i="1" smtClean="0">
                            <a:latin typeface="Cambria Math" panose="02040503050406030204" pitchFamily="18" charset="0"/>
                          </a:rPr>
                        </m:ctrlPr>
                      </m:dPr>
                      <m:e>
                        <m:r>
                          <a:rPr lang="en-GB" sz="2000" b="0" i="1" smtClean="0">
                            <a:latin typeface="Cambria Math" panose="02040503050406030204" pitchFamily="18" charset="0"/>
                          </a:rPr>
                          <m:t>𝐺</m:t>
                        </m:r>
                      </m:e>
                      <m:e>
                        <m:sSub>
                          <m:sSubPr>
                            <m:ctrlPr>
                              <a:rPr lang="en-GB" sz="2000" b="0" i="1" smtClean="0">
                                <a:latin typeface="Cambria Math" panose="02040503050406030204" pitchFamily="18" charset="0"/>
                              </a:rPr>
                            </m:ctrlPr>
                          </m:sSubPr>
                          <m:e>
                            <m:r>
                              <a:rPr lang="en-GB" sz="2000" b="0" i="1" smtClean="0">
                                <a:latin typeface="Cambria Math" panose="02040503050406030204" pitchFamily="18" charset="0"/>
                              </a:rPr>
                              <m:t>𝐷</m:t>
                            </m:r>
                          </m:e>
                          <m:sub>
                            <m:r>
                              <a:rPr lang="en-GB" sz="2000" b="0" i="1" smtClean="0">
                                <a:latin typeface="Cambria Math" panose="02040503050406030204" pitchFamily="18" charset="0"/>
                              </a:rPr>
                              <m:t>1</m:t>
                            </m:r>
                          </m:sub>
                        </m:sSub>
                      </m:e>
                    </m:d>
                  </m:oMath>
                </a14:m>
                <a:r>
                  <a:rPr lang="en-GB" sz="2000" dirty="0"/>
                  <a:t> vs a student with demographic </a:t>
                </a:r>
                <a14:m>
                  <m:oMath xmlns:m="http://schemas.openxmlformats.org/officeDocument/2006/math">
                    <m:sSub>
                      <m:sSubPr>
                        <m:ctrlPr>
                          <a:rPr lang="en-GB" sz="2000" b="0" i="1" smtClean="0">
                            <a:latin typeface="Cambria Math" panose="02040503050406030204" pitchFamily="18" charset="0"/>
                          </a:rPr>
                        </m:ctrlPr>
                      </m:sSubPr>
                      <m:e>
                        <m:r>
                          <a:rPr lang="en-GB" sz="2000" b="0" i="1" smtClean="0">
                            <a:latin typeface="Cambria Math" panose="02040503050406030204" pitchFamily="18" charset="0"/>
                          </a:rPr>
                          <m:t>𝐷</m:t>
                        </m:r>
                      </m:e>
                      <m:sub>
                        <m:r>
                          <a:rPr lang="en-GB" sz="2000" b="0" i="1" smtClean="0">
                            <a:latin typeface="Cambria Math" panose="02040503050406030204" pitchFamily="18" charset="0"/>
                          </a:rPr>
                          <m:t>2</m:t>
                        </m:r>
                      </m:sub>
                    </m:sSub>
                  </m:oMath>
                </a14:m>
                <a:r>
                  <a:rPr lang="en-GB" sz="2000" dirty="0"/>
                  <a:t> getting a good degree </a:t>
                </a:r>
                <a14:m>
                  <m:oMath xmlns:m="http://schemas.openxmlformats.org/officeDocument/2006/math">
                    <m:r>
                      <a:rPr lang="en-GB" sz="2000" b="0" i="1" smtClean="0">
                        <a:latin typeface="Cambria Math" panose="02040503050406030204" pitchFamily="18" charset="0"/>
                      </a:rPr>
                      <m:t>𝑃</m:t>
                    </m:r>
                    <m:d>
                      <m:dPr>
                        <m:ctrlPr>
                          <a:rPr lang="en-GB" sz="2000" b="0" i="1" smtClean="0">
                            <a:latin typeface="Cambria Math" panose="02040503050406030204" pitchFamily="18" charset="0"/>
                          </a:rPr>
                        </m:ctrlPr>
                      </m:dPr>
                      <m:e>
                        <m:r>
                          <a:rPr lang="en-GB" sz="2000" b="0" i="1" smtClean="0">
                            <a:latin typeface="Cambria Math" panose="02040503050406030204" pitchFamily="18" charset="0"/>
                          </a:rPr>
                          <m:t>𝐺</m:t>
                        </m:r>
                      </m:e>
                      <m:e>
                        <m:sSub>
                          <m:sSubPr>
                            <m:ctrlPr>
                              <a:rPr lang="en-GB" sz="2000" b="0" i="1" smtClean="0">
                                <a:latin typeface="Cambria Math" panose="02040503050406030204" pitchFamily="18" charset="0"/>
                              </a:rPr>
                            </m:ctrlPr>
                          </m:sSubPr>
                          <m:e>
                            <m:r>
                              <a:rPr lang="en-GB" sz="2000" b="0" i="1" smtClean="0">
                                <a:latin typeface="Cambria Math" panose="02040503050406030204" pitchFamily="18" charset="0"/>
                              </a:rPr>
                              <m:t>𝐷</m:t>
                            </m:r>
                          </m:e>
                          <m:sub>
                            <m:r>
                              <a:rPr lang="en-GB" sz="2000" b="0" i="1" smtClean="0">
                                <a:latin typeface="Cambria Math" panose="02040503050406030204" pitchFamily="18" charset="0"/>
                              </a:rPr>
                              <m:t>2</m:t>
                            </m:r>
                          </m:sub>
                        </m:sSub>
                      </m:e>
                    </m:d>
                  </m:oMath>
                </a14:m>
                <a:endParaRPr lang="en-GB" dirty="0"/>
              </a:p>
              <a:p>
                <a:r>
                  <a:rPr lang="en-GB" dirty="0"/>
                  <a:t>Percentage point: “How big is problem?”</a:t>
                </a:r>
              </a:p>
              <a:p>
                <a:endParaRPr lang="en-GB" sz="1100" dirty="0"/>
              </a:p>
              <a:p>
                <a:pPr marL="0" indent="0">
                  <a:buNone/>
                </a:pPr>
                <a14:m>
                  <m:oMathPara xmlns:m="http://schemas.openxmlformats.org/officeDocument/2006/math">
                    <m:oMathParaPr>
                      <m:jc m:val="centerGroup"/>
                    </m:oMathParaPr>
                    <m:oMath xmlns:m="http://schemas.openxmlformats.org/officeDocument/2006/math">
                      <m:r>
                        <m:rPr>
                          <m:sty m:val="p"/>
                        </m:rPr>
                        <a:rPr lang="en-GB" b="0" i="0" smtClean="0">
                          <a:latin typeface="Cambria Math" panose="02040503050406030204" pitchFamily="18" charset="0"/>
                        </a:rPr>
                        <m:t>Δ</m:t>
                      </m:r>
                      <m:r>
                        <a:rPr lang="en-GB" b="0" i="1" smtClean="0">
                          <a:latin typeface="Cambria Math" panose="02040503050406030204" pitchFamily="18" charset="0"/>
                        </a:rPr>
                        <m:t>𝑝𝑝</m:t>
                      </m:r>
                      <m:r>
                        <a:rPr lang="en-GB" b="0" i="1" smtClean="0">
                          <a:latin typeface="Cambria Math" panose="02040503050406030204" pitchFamily="18" charset="0"/>
                        </a:rPr>
                        <m:t>=</m:t>
                      </m:r>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𝐺</m:t>
                          </m:r>
                        </m:e>
                        <m:e>
                          <m:sSub>
                            <m:sSubPr>
                              <m:ctrlPr>
                                <a:rPr lang="en-GB" b="0" i="1" smtClean="0">
                                  <a:latin typeface="Cambria Math" panose="02040503050406030204" pitchFamily="18" charset="0"/>
                                </a:rPr>
                              </m:ctrlPr>
                            </m:sSubPr>
                            <m:e>
                              <m:r>
                                <a:rPr lang="en-GB" b="0" i="1" smtClean="0">
                                  <a:latin typeface="Cambria Math" panose="02040503050406030204" pitchFamily="18" charset="0"/>
                                </a:rPr>
                                <m:t>𝐷</m:t>
                              </m:r>
                            </m:e>
                            <m:sub>
                              <m:r>
                                <a:rPr lang="en-GB" b="0" i="1" smtClean="0">
                                  <a:latin typeface="Cambria Math" panose="02040503050406030204" pitchFamily="18" charset="0"/>
                                </a:rPr>
                                <m:t>1</m:t>
                              </m:r>
                            </m:sub>
                          </m:sSub>
                        </m:e>
                      </m:d>
                      <m:r>
                        <a:rPr lang="en-GB" b="0" i="1" smtClean="0">
                          <a:latin typeface="Cambria Math" panose="02040503050406030204" pitchFamily="18" charset="0"/>
                        </a:rPr>
                        <m:t>−</m:t>
                      </m:r>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𝐺</m:t>
                          </m:r>
                        </m:e>
                        <m:e>
                          <m:sSub>
                            <m:sSubPr>
                              <m:ctrlPr>
                                <a:rPr lang="en-GB" b="0" i="1" smtClean="0">
                                  <a:latin typeface="Cambria Math" panose="02040503050406030204" pitchFamily="18" charset="0"/>
                                </a:rPr>
                              </m:ctrlPr>
                            </m:sSubPr>
                            <m:e>
                              <m:r>
                                <a:rPr lang="en-GB" b="0" i="1" smtClean="0">
                                  <a:latin typeface="Cambria Math" panose="02040503050406030204" pitchFamily="18" charset="0"/>
                                </a:rPr>
                                <m:t>𝐷</m:t>
                              </m:r>
                            </m:e>
                            <m:sub>
                              <m:r>
                                <a:rPr lang="en-GB" b="0" i="1" smtClean="0">
                                  <a:latin typeface="Cambria Math" panose="02040503050406030204" pitchFamily="18" charset="0"/>
                                </a:rPr>
                                <m:t>2</m:t>
                              </m:r>
                            </m:sub>
                          </m:sSub>
                        </m:e>
                      </m:d>
                    </m:oMath>
                  </m:oMathPara>
                </a14:m>
                <a:endParaRPr lang="en-GB" b="0" dirty="0"/>
              </a:p>
              <a:p>
                <a:pPr marL="0" indent="0">
                  <a:buNone/>
                </a:pPr>
                <a:endParaRPr lang="en-GB" dirty="0"/>
              </a:p>
              <a:p>
                <a:r>
                  <a:rPr lang="en-GB" dirty="0"/>
                  <a:t>Reported explicitly by Advance HE</a:t>
                </a:r>
              </a:p>
              <a:p>
                <a:pPr marL="0" indent="0">
                  <a:buNone/>
                </a:pPr>
                <a:endParaRPr lang="en-GB" dirty="0"/>
              </a:p>
              <a:p>
                <a:endParaRPr lang="en-GB" dirty="0"/>
              </a:p>
              <a:p>
                <a:endParaRPr lang="en-GB" dirty="0"/>
              </a:p>
            </p:txBody>
          </p:sp>
        </mc:Choice>
        <mc:Fallback xmlns="">
          <p:sp>
            <p:nvSpPr>
              <p:cNvPr id="2" name="Content Placeholder 1">
                <a:extLst>
                  <a:ext uri="{FF2B5EF4-FFF2-40B4-BE49-F238E27FC236}">
                    <a16:creationId xmlns:a16="http://schemas.microsoft.com/office/drawing/2014/main" id="{B41F719C-61CE-48F9-B2DD-2A7A44E8A140}"/>
                  </a:ext>
                </a:extLst>
              </p:cNvPr>
              <p:cNvSpPr>
                <a:spLocks noGrp="1" noRot="1" noChangeAspect="1" noMove="1" noResize="1" noEditPoints="1" noAdjustHandles="1" noChangeArrowheads="1" noChangeShapeType="1" noTextEdit="1"/>
              </p:cNvSpPr>
              <p:nvPr>
                <p:ph idx="1"/>
              </p:nvPr>
            </p:nvSpPr>
            <p:spPr>
              <a:blipFill>
                <a:blip r:embed="rId2"/>
                <a:stretch>
                  <a:fillRect l="-736" t="-1805"/>
                </a:stretch>
              </a:blipFill>
            </p:spPr>
            <p:txBody>
              <a:bodyPr/>
              <a:lstStyle/>
              <a:p>
                <a:r>
                  <a:rPr lang="en-GB">
                    <a:noFill/>
                  </a:rPr>
                  <a:t> </a:t>
                </a:r>
              </a:p>
            </p:txBody>
          </p:sp>
        </mc:Fallback>
      </mc:AlternateContent>
      <p:sp>
        <p:nvSpPr>
          <p:cNvPr id="3" name="Date Placeholder 2">
            <a:extLst>
              <a:ext uri="{FF2B5EF4-FFF2-40B4-BE49-F238E27FC236}">
                <a16:creationId xmlns:a16="http://schemas.microsoft.com/office/drawing/2014/main" id="{2218CCC8-4441-443C-9076-CC7DCF1950CD}"/>
              </a:ext>
            </a:extLst>
          </p:cNvPr>
          <p:cNvSpPr>
            <a:spLocks noGrp="1"/>
          </p:cNvSpPr>
          <p:nvPr>
            <p:ph type="dt" sz="half" idx="10"/>
          </p:nvPr>
        </p:nvSpPr>
        <p:spPr/>
        <p:txBody>
          <a:bodyPr/>
          <a:lstStyle/>
          <a:p>
            <a:r>
              <a:rPr lang="en-GB"/>
              <a:t>Wednesday, 30 June 2021</a:t>
            </a:r>
          </a:p>
        </p:txBody>
      </p:sp>
      <p:sp>
        <p:nvSpPr>
          <p:cNvPr id="4" name="Title 3">
            <a:extLst>
              <a:ext uri="{FF2B5EF4-FFF2-40B4-BE49-F238E27FC236}">
                <a16:creationId xmlns:a16="http://schemas.microsoft.com/office/drawing/2014/main" id="{10D7D777-0D36-44C1-9193-8CDB0632A6A9}"/>
              </a:ext>
            </a:extLst>
          </p:cNvPr>
          <p:cNvSpPr>
            <a:spLocks noGrp="1"/>
          </p:cNvSpPr>
          <p:nvPr>
            <p:ph type="title"/>
          </p:nvPr>
        </p:nvSpPr>
        <p:spPr/>
        <p:txBody>
          <a:bodyPr/>
          <a:lstStyle/>
          <a:p>
            <a:r>
              <a:rPr lang="en-GB" dirty="0"/>
              <a:t>Measures</a:t>
            </a:r>
          </a:p>
        </p:txBody>
      </p:sp>
      <p:sp>
        <p:nvSpPr>
          <p:cNvPr id="5" name="Title 6">
            <a:extLst>
              <a:ext uri="{FF2B5EF4-FFF2-40B4-BE49-F238E27FC236}">
                <a16:creationId xmlns:a16="http://schemas.microsoft.com/office/drawing/2014/main" id="{6FD8F91F-D1C0-40B9-9FD8-8E58CA225770}"/>
              </a:ext>
            </a:extLst>
          </p:cNvPr>
          <p:cNvSpPr txBox="1">
            <a:spLocks/>
          </p:cNvSpPr>
          <p:nvPr/>
        </p:nvSpPr>
        <p:spPr>
          <a:xfrm>
            <a:off x="432000" y="270000"/>
            <a:ext cx="7848000" cy="360000"/>
          </a:xfrm>
          <a:prstGeom prst="rect">
            <a:avLst/>
          </a:prstGeom>
        </p:spPr>
        <p:txBody>
          <a:bodyPr vert="horz" lIns="36000" tIns="0" rIns="0" bIns="0" rtlCol="0" anchor="t">
            <a:noAutofit/>
          </a:bodyPr>
          <a:lstStyle>
            <a:lvl1pPr algn="l" defTabSz="685800" rtl="0" eaLnBrk="1" latinLnBrk="0" hangingPunct="1">
              <a:lnSpc>
                <a:spcPct val="90000"/>
              </a:lnSpc>
              <a:spcBef>
                <a:spcPct val="0"/>
              </a:spcBef>
              <a:buNone/>
              <a:defRPr sz="2800" kern="1200">
                <a:solidFill>
                  <a:schemeClr val="accent1">
                    <a:lumMod val="75000"/>
                  </a:schemeClr>
                </a:solidFill>
                <a:latin typeface="+mj-lt"/>
                <a:ea typeface="+mj-ea"/>
                <a:cs typeface="+mj-cs"/>
              </a:defRPr>
            </a:lvl1pPr>
          </a:lstStyle>
          <a:p>
            <a:r>
              <a:rPr lang="en-GB" sz="2100" dirty="0">
                <a:solidFill>
                  <a:schemeClr val="accent5">
                    <a:lumMod val="50000"/>
                  </a:schemeClr>
                </a:solidFill>
              </a:rPr>
              <a:t>Methods</a:t>
            </a:r>
          </a:p>
          <a:p>
            <a:endParaRPr lang="en-GB" sz="2100" dirty="0">
              <a:solidFill>
                <a:schemeClr val="accent5">
                  <a:lumMod val="50000"/>
                </a:schemeClr>
              </a:solidFill>
            </a:endParaRPr>
          </a:p>
        </p:txBody>
      </p:sp>
    </p:spTree>
    <p:extLst>
      <p:ext uri="{BB962C8B-B14F-4D97-AF65-F5344CB8AC3E}">
        <p14:creationId xmlns:p14="http://schemas.microsoft.com/office/powerpoint/2010/main" val="20355223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3B77F127-EB82-4C15-AD8B-A1DD018ED7E2}"/>
              </a:ext>
            </a:extLst>
          </p:cNvPr>
          <p:cNvPicPr>
            <a:picLocks noGrp="1" noChangeAspect="1"/>
          </p:cNvPicPr>
          <p:nvPr>
            <p:ph idx="1"/>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32000" y="1350000"/>
            <a:ext cx="8280400" cy="2655396"/>
          </a:xfrm>
        </p:spPr>
      </p:pic>
      <p:sp>
        <p:nvSpPr>
          <p:cNvPr id="3" name="Date Placeholder 2">
            <a:extLst>
              <a:ext uri="{FF2B5EF4-FFF2-40B4-BE49-F238E27FC236}">
                <a16:creationId xmlns:a16="http://schemas.microsoft.com/office/drawing/2014/main" id="{71593C0B-4C8E-4B41-AE27-4C2CC7802A38}"/>
              </a:ext>
            </a:extLst>
          </p:cNvPr>
          <p:cNvSpPr>
            <a:spLocks noGrp="1"/>
          </p:cNvSpPr>
          <p:nvPr>
            <p:ph type="dt" sz="half" idx="10"/>
          </p:nvPr>
        </p:nvSpPr>
        <p:spPr/>
        <p:txBody>
          <a:bodyPr/>
          <a:lstStyle/>
          <a:p>
            <a:r>
              <a:rPr lang="en-GB"/>
              <a:t>Wednesday, 30 June 2021</a:t>
            </a:r>
            <a:endParaRPr lang="en-GB" dirty="0"/>
          </a:p>
        </p:txBody>
      </p:sp>
      <p:sp>
        <p:nvSpPr>
          <p:cNvPr id="4" name="Title 3">
            <a:extLst>
              <a:ext uri="{FF2B5EF4-FFF2-40B4-BE49-F238E27FC236}">
                <a16:creationId xmlns:a16="http://schemas.microsoft.com/office/drawing/2014/main" id="{D86B1C04-DBCB-4669-BCE9-49592934C5CC}"/>
              </a:ext>
            </a:extLst>
          </p:cNvPr>
          <p:cNvSpPr>
            <a:spLocks noGrp="1"/>
          </p:cNvSpPr>
          <p:nvPr>
            <p:ph type="title"/>
          </p:nvPr>
        </p:nvSpPr>
        <p:spPr>
          <a:xfrm>
            <a:off x="432000" y="630000"/>
            <a:ext cx="7848000" cy="360000"/>
          </a:xfrm>
        </p:spPr>
        <p:txBody>
          <a:bodyPr/>
          <a:lstStyle/>
          <a:p>
            <a:r>
              <a:rPr lang="en-GB" dirty="0"/>
              <a:t>Grade Inflation (2012/13 to 2018/19)</a:t>
            </a:r>
          </a:p>
        </p:txBody>
      </p:sp>
      <p:sp>
        <p:nvSpPr>
          <p:cNvPr id="5" name="Title 6">
            <a:extLst>
              <a:ext uri="{FF2B5EF4-FFF2-40B4-BE49-F238E27FC236}">
                <a16:creationId xmlns:a16="http://schemas.microsoft.com/office/drawing/2014/main" id="{EF3EDB79-9594-41D5-9C47-2841988B23A4}"/>
              </a:ext>
            </a:extLst>
          </p:cNvPr>
          <p:cNvSpPr txBox="1">
            <a:spLocks/>
          </p:cNvSpPr>
          <p:nvPr/>
        </p:nvSpPr>
        <p:spPr>
          <a:xfrm>
            <a:off x="432000" y="270000"/>
            <a:ext cx="7848000" cy="360000"/>
          </a:xfrm>
          <a:prstGeom prst="rect">
            <a:avLst/>
          </a:prstGeom>
        </p:spPr>
        <p:txBody>
          <a:bodyPr vert="horz" lIns="36000" tIns="0" rIns="0" bIns="0" rtlCol="0" anchor="t">
            <a:noAutofit/>
          </a:bodyPr>
          <a:lstStyle>
            <a:lvl1pPr algn="l" defTabSz="685800" rtl="0" eaLnBrk="1" latinLnBrk="0" hangingPunct="1">
              <a:lnSpc>
                <a:spcPct val="90000"/>
              </a:lnSpc>
              <a:spcBef>
                <a:spcPct val="0"/>
              </a:spcBef>
              <a:buNone/>
              <a:defRPr sz="2800" kern="1200">
                <a:solidFill>
                  <a:schemeClr val="accent1">
                    <a:lumMod val="75000"/>
                  </a:schemeClr>
                </a:solidFill>
                <a:latin typeface="+mj-lt"/>
                <a:ea typeface="+mj-ea"/>
                <a:cs typeface="+mj-cs"/>
              </a:defRPr>
            </a:lvl1pPr>
          </a:lstStyle>
          <a:p>
            <a:r>
              <a:rPr lang="en-GB" sz="2100" dirty="0">
                <a:solidFill>
                  <a:schemeClr val="accent5">
                    <a:lumMod val="50000"/>
                  </a:schemeClr>
                </a:solidFill>
              </a:rPr>
              <a:t>3. Methods: Measures</a:t>
            </a:r>
          </a:p>
          <a:p>
            <a:endParaRPr lang="en-GB" sz="2100" dirty="0">
              <a:solidFill>
                <a:schemeClr val="accent5">
                  <a:lumMod val="50000"/>
                </a:schemeClr>
              </a:solidFill>
            </a:endParaRPr>
          </a:p>
        </p:txBody>
      </p:sp>
      <p:sp>
        <p:nvSpPr>
          <p:cNvPr id="6" name="TextBox 5">
            <a:extLst>
              <a:ext uri="{FF2B5EF4-FFF2-40B4-BE49-F238E27FC236}">
                <a16:creationId xmlns:a16="http://schemas.microsoft.com/office/drawing/2014/main" id="{221BC3FA-A3FF-4069-AFB6-4C28F72A2BE9}"/>
              </a:ext>
            </a:extLst>
          </p:cNvPr>
          <p:cNvSpPr txBox="1"/>
          <p:nvPr/>
        </p:nvSpPr>
        <p:spPr>
          <a:xfrm>
            <a:off x="5364534" y="4866501"/>
            <a:ext cx="3779465" cy="276999"/>
          </a:xfrm>
          <a:prstGeom prst="rect">
            <a:avLst/>
          </a:prstGeom>
          <a:noFill/>
        </p:spPr>
        <p:txBody>
          <a:bodyPr wrap="square" rtlCol="0">
            <a:spAutoFit/>
          </a:bodyPr>
          <a:lstStyle/>
          <a:p>
            <a:r>
              <a:rPr lang="en-GB" sz="1200" dirty="0"/>
              <a:t>Error bars represent a 95% confidence interval.</a:t>
            </a:r>
          </a:p>
        </p:txBody>
      </p:sp>
      <p:cxnSp>
        <p:nvCxnSpPr>
          <p:cNvPr id="10" name="Straight Connector 9">
            <a:extLst>
              <a:ext uri="{FF2B5EF4-FFF2-40B4-BE49-F238E27FC236}">
                <a16:creationId xmlns:a16="http://schemas.microsoft.com/office/drawing/2014/main" id="{8C814991-E1A1-4DE2-AA20-C50896CC0E42}"/>
              </a:ext>
            </a:extLst>
          </p:cNvPr>
          <p:cNvCxnSpPr>
            <a:cxnSpLocks/>
          </p:cNvCxnSpPr>
          <p:nvPr/>
        </p:nvCxnSpPr>
        <p:spPr>
          <a:xfrm>
            <a:off x="4381700" y="2083180"/>
            <a:ext cx="0" cy="4487"/>
          </a:xfrm>
          <a:prstGeom prst="line">
            <a:avLst/>
          </a:prstGeom>
        </p:spPr>
        <p:style>
          <a:lnRef idx="1">
            <a:schemeClr val="accent5"/>
          </a:lnRef>
          <a:fillRef idx="0">
            <a:schemeClr val="accent5"/>
          </a:fillRef>
          <a:effectRef idx="0">
            <a:schemeClr val="accent5"/>
          </a:effectRef>
          <a:fontRef idx="minor">
            <a:schemeClr val="tx1"/>
          </a:fontRef>
        </p:style>
      </p:cxnSp>
      <p:cxnSp>
        <p:nvCxnSpPr>
          <p:cNvPr id="11" name="Straight Connector 10">
            <a:extLst>
              <a:ext uri="{FF2B5EF4-FFF2-40B4-BE49-F238E27FC236}">
                <a16:creationId xmlns:a16="http://schemas.microsoft.com/office/drawing/2014/main" id="{1AF8891E-DB53-4FF1-AC8F-369085A861C4}"/>
              </a:ext>
            </a:extLst>
          </p:cNvPr>
          <p:cNvCxnSpPr>
            <a:cxnSpLocks/>
          </p:cNvCxnSpPr>
          <p:nvPr/>
        </p:nvCxnSpPr>
        <p:spPr>
          <a:xfrm>
            <a:off x="4381700" y="2261774"/>
            <a:ext cx="0" cy="0"/>
          </a:xfrm>
          <a:prstGeom prst="line">
            <a:avLst/>
          </a:prstGeom>
        </p:spPr>
        <p:style>
          <a:lnRef idx="1">
            <a:schemeClr val="accent5"/>
          </a:lnRef>
          <a:fillRef idx="0">
            <a:schemeClr val="accent5"/>
          </a:fillRef>
          <a:effectRef idx="0">
            <a:schemeClr val="accent5"/>
          </a:effectRef>
          <a:fontRef idx="minor">
            <a:schemeClr val="tx1"/>
          </a:fontRef>
        </p:style>
      </p:cxnSp>
      <p:cxnSp>
        <p:nvCxnSpPr>
          <p:cNvPr id="13" name="Straight Connector 12">
            <a:extLst>
              <a:ext uri="{FF2B5EF4-FFF2-40B4-BE49-F238E27FC236}">
                <a16:creationId xmlns:a16="http://schemas.microsoft.com/office/drawing/2014/main" id="{C00186A4-E599-4059-A090-FF32F4A5E665}"/>
              </a:ext>
            </a:extLst>
          </p:cNvPr>
          <p:cNvCxnSpPr>
            <a:cxnSpLocks/>
          </p:cNvCxnSpPr>
          <p:nvPr/>
        </p:nvCxnSpPr>
        <p:spPr>
          <a:xfrm>
            <a:off x="1460900" y="2261773"/>
            <a:ext cx="0" cy="0"/>
          </a:xfrm>
          <a:prstGeom prst="line">
            <a:avLst/>
          </a:prstGeom>
        </p:spPr>
        <p:style>
          <a:lnRef idx="1">
            <a:schemeClr val="accent5"/>
          </a:lnRef>
          <a:fillRef idx="0">
            <a:schemeClr val="accent5"/>
          </a:fillRef>
          <a:effectRef idx="0">
            <a:schemeClr val="accent5"/>
          </a:effectRef>
          <a:fontRef idx="minor">
            <a:schemeClr val="tx1"/>
          </a:fontRef>
        </p:style>
      </p:cxnSp>
      <p:cxnSp>
        <p:nvCxnSpPr>
          <p:cNvPr id="15" name="Straight Connector 14">
            <a:extLst>
              <a:ext uri="{FF2B5EF4-FFF2-40B4-BE49-F238E27FC236}">
                <a16:creationId xmlns:a16="http://schemas.microsoft.com/office/drawing/2014/main" id="{9FC7DB3B-F8C7-43C7-92E6-CFCB556B6889}"/>
              </a:ext>
            </a:extLst>
          </p:cNvPr>
          <p:cNvCxnSpPr>
            <a:cxnSpLocks/>
          </p:cNvCxnSpPr>
          <p:nvPr/>
        </p:nvCxnSpPr>
        <p:spPr>
          <a:xfrm flipV="1">
            <a:off x="1460900" y="2078694"/>
            <a:ext cx="0" cy="4487"/>
          </a:xfrm>
          <a:prstGeom prst="line">
            <a:avLst/>
          </a:prstGeom>
        </p:spPr>
        <p:style>
          <a:lnRef idx="1">
            <a:schemeClr val="accent5"/>
          </a:lnRef>
          <a:fillRef idx="0">
            <a:schemeClr val="accent5"/>
          </a:fillRef>
          <a:effectRef idx="0">
            <a:schemeClr val="accent5"/>
          </a:effectRef>
          <a:fontRef idx="minor">
            <a:schemeClr val="tx1"/>
          </a:fontRef>
        </p:style>
      </p:cxnSp>
      <p:sp>
        <p:nvSpPr>
          <p:cNvPr id="26" name="Freeform: Shape 25">
            <a:extLst>
              <a:ext uri="{FF2B5EF4-FFF2-40B4-BE49-F238E27FC236}">
                <a16:creationId xmlns:a16="http://schemas.microsoft.com/office/drawing/2014/main" id="{DF900CF2-0CFB-4E1D-9B44-E02CF6CBAD5C}"/>
              </a:ext>
            </a:extLst>
          </p:cNvPr>
          <p:cNvSpPr/>
          <p:nvPr/>
        </p:nvSpPr>
        <p:spPr>
          <a:xfrm>
            <a:off x="4654193" y="1627805"/>
            <a:ext cx="3230994" cy="2377590"/>
          </a:xfrm>
          <a:custGeom>
            <a:avLst/>
            <a:gdLst>
              <a:gd name="connsiteX0" fmla="*/ 0 w 3230994"/>
              <a:gd name="connsiteY0" fmla="*/ 0 h 2377590"/>
              <a:gd name="connsiteX1" fmla="*/ 3230994 w 3230994"/>
              <a:gd name="connsiteY1" fmla="*/ 0 h 2377590"/>
              <a:gd name="connsiteX2" fmla="*/ 3230994 w 3230994"/>
              <a:gd name="connsiteY2" fmla="*/ 536437 h 2377590"/>
              <a:gd name="connsiteX3" fmla="*/ 3230994 w 3230994"/>
              <a:gd name="connsiteY3" fmla="*/ 903562 h 2377590"/>
              <a:gd name="connsiteX4" fmla="*/ 3230994 w 3230994"/>
              <a:gd name="connsiteY4" fmla="*/ 2377590 h 2377590"/>
              <a:gd name="connsiteX5" fmla="*/ 0 w 3230994"/>
              <a:gd name="connsiteY5" fmla="*/ 2377590 h 2377590"/>
              <a:gd name="connsiteX6" fmla="*/ 0 w 3230994"/>
              <a:gd name="connsiteY6" fmla="*/ 903562 h 2377590"/>
              <a:gd name="connsiteX7" fmla="*/ 0 w 3230994"/>
              <a:gd name="connsiteY7" fmla="*/ 536437 h 2377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30994" h="2377590">
                <a:moveTo>
                  <a:pt x="0" y="0"/>
                </a:moveTo>
                <a:lnTo>
                  <a:pt x="3230994" y="0"/>
                </a:lnTo>
                <a:lnTo>
                  <a:pt x="3230994" y="536437"/>
                </a:lnTo>
                <a:lnTo>
                  <a:pt x="3230994" y="903562"/>
                </a:lnTo>
                <a:lnTo>
                  <a:pt x="3230994" y="2377590"/>
                </a:lnTo>
                <a:lnTo>
                  <a:pt x="0" y="2377590"/>
                </a:lnTo>
                <a:lnTo>
                  <a:pt x="0" y="903562"/>
                </a:lnTo>
                <a:lnTo>
                  <a:pt x="0" y="536437"/>
                </a:lnTo>
                <a:close/>
              </a:path>
            </a:pathLst>
          </a:custGeom>
          <a:solidFill>
            <a:schemeClr val="bg1"/>
          </a:solidFill>
          <a:ln>
            <a:noFill/>
          </a:ln>
        </p:spPr>
        <p:style>
          <a:lnRef idx="2">
            <a:schemeClr val="accent5">
              <a:shade val="50000"/>
            </a:schemeClr>
          </a:lnRef>
          <a:fillRef idx="1">
            <a:schemeClr val="accent5"/>
          </a:fillRef>
          <a:effectRef idx="0">
            <a:schemeClr val="accent5"/>
          </a:effectRef>
          <a:fontRef idx="minor">
            <a:schemeClr val="lt1"/>
          </a:fontRef>
        </p:style>
        <p:txBody>
          <a:bodyPr wrap="square" rtlCol="0" anchor="ctr">
            <a:noAutofit/>
          </a:bodyPr>
          <a:lstStyle/>
          <a:p>
            <a:pPr algn="ctr"/>
            <a:endParaRPr lang="en-GB"/>
          </a:p>
        </p:txBody>
      </p:sp>
      <p:sp>
        <p:nvSpPr>
          <p:cNvPr id="20" name="TextBox 19">
            <a:extLst>
              <a:ext uri="{FF2B5EF4-FFF2-40B4-BE49-F238E27FC236}">
                <a16:creationId xmlns:a16="http://schemas.microsoft.com/office/drawing/2014/main" id="{3BDA3702-7FA5-4F2E-8945-2968D73C425E}"/>
              </a:ext>
            </a:extLst>
          </p:cNvPr>
          <p:cNvSpPr txBox="1"/>
          <p:nvPr/>
        </p:nvSpPr>
        <p:spPr>
          <a:xfrm>
            <a:off x="1460700" y="1290537"/>
            <a:ext cx="2290763" cy="369332"/>
          </a:xfrm>
          <a:prstGeom prst="rect">
            <a:avLst/>
          </a:prstGeom>
          <a:noFill/>
        </p:spPr>
        <p:txBody>
          <a:bodyPr wrap="square" rtlCol="0">
            <a:spAutoFit/>
          </a:bodyPr>
          <a:lstStyle/>
          <a:p>
            <a:r>
              <a:rPr lang="en-GB" sz="900" i="1" dirty="0"/>
              <a:t>Percentage of all students obtaining a good degree, by academic year</a:t>
            </a:r>
          </a:p>
        </p:txBody>
      </p:sp>
    </p:spTree>
    <p:extLst>
      <p:ext uri="{BB962C8B-B14F-4D97-AF65-F5344CB8AC3E}">
        <p14:creationId xmlns:p14="http://schemas.microsoft.com/office/powerpoint/2010/main" val="351108522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3B77F127-EB82-4C15-AD8B-A1DD018ED7E2}"/>
              </a:ext>
            </a:extLst>
          </p:cNvPr>
          <p:cNvPicPr>
            <a:picLocks noGrp="1" noChangeAspect="1"/>
          </p:cNvPicPr>
          <p:nvPr>
            <p:ph idx="1"/>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32000" y="1350000"/>
            <a:ext cx="8280400" cy="2655396"/>
          </a:xfrm>
        </p:spPr>
      </p:pic>
      <p:sp>
        <p:nvSpPr>
          <p:cNvPr id="3" name="Date Placeholder 2">
            <a:extLst>
              <a:ext uri="{FF2B5EF4-FFF2-40B4-BE49-F238E27FC236}">
                <a16:creationId xmlns:a16="http://schemas.microsoft.com/office/drawing/2014/main" id="{71593C0B-4C8E-4B41-AE27-4C2CC7802A38}"/>
              </a:ext>
            </a:extLst>
          </p:cNvPr>
          <p:cNvSpPr>
            <a:spLocks noGrp="1"/>
          </p:cNvSpPr>
          <p:nvPr>
            <p:ph type="dt" sz="half" idx="10"/>
          </p:nvPr>
        </p:nvSpPr>
        <p:spPr/>
        <p:txBody>
          <a:bodyPr/>
          <a:lstStyle/>
          <a:p>
            <a:r>
              <a:rPr lang="en-GB"/>
              <a:t>Wednesday, 30 June 2021</a:t>
            </a:r>
            <a:endParaRPr lang="en-GB" dirty="0"/>
          </a:p>
        </p:txBody>
      </p:sp>
      <p:sp>
        <p:nvSpPr>
          <p:cNvPr id="5" name="Title 6">
            <a:extLst>
              <a:ext uri="{FF2B5EF4-FFF2-40B4-BE49-F238E27FC236}">
                <a16:creationId xmlns:a16="http://schemas.microsoft.com/office/drawing/2014/main" id="{EF3EDB79-9594-41D5-9C47-2841988B23A4}"/>
              </a:ext>
            </a:extLst>
          </p:cNvPr>
          <p:cNvSpPr txBox="1">
            <a:spLocks/>
          </p:cNvSpPr>
          <p:nvPr/>
        </p:nvSpPr>
        <p:spPr>
          <a:xfrm>
            <a:off x="432000" y="270000"/>
            <a:ext cx="7848000" cy="360000"/>
          </a:xfrm>
          <a:prstGeom prst="rect">
            <a:avLst/>
          </a:prstGeom>
        </p:spPr>
        <p:txBody>
          <a:bodyPr vert="horz" lIns="36000" tIns="0" rIns="0" bIns="0" rtlCol="0" anchor="t">
            <a:noAutofit/>
          </a:bodyPr>
          <a:lstStyle>
            <a:lvl1pPr algn="l" defTabSz="685800" rtl="0" eaLnBrk="1" latinLnBrk="0" hangingPunct="1">
              <a:lnSpc>
                <a:spcPct val="90000"/>
              </a:lnSpc>
              <a:spcBef>
                <a:spcPct val="0"/>
              </a:spcBef>
              <a:buNone/>
              <a:defRPr sz="2800" kern="1200">
                <a:solidFill>
                  <a:schemeClr val="accent1">
                    <a:lumMod val="75000"/>
                  </a:schemeClr>
                </a:solidFill>
                <a:latin typeface="+mj-lt"/>
                <a:ea typeface="+mj-ea"/>
                <a:cs typeface="+mj-cs"/>
              </a:defRPr>
            </a:lvl1pPr>
          </a:lstStyle>
          <a:p>
            <a:r>
              <a:rPr lang="en-GB" sz="2100" dirty="0">
                <a:solidFill>
                  <a:schemeClr val="accent5">
                    <a:lumMod val="50000"/>
                  </a:schemeClr>
                </a:solidFill>
              </a:rPr>
              <a:t>3. Methods: Measures</a:t>
            </a:r>
          </a:p>
          <a:p>
            <a:endParaRPr lang="en-GB" sz="2100" dirty="0">
              <a:solidFill>
                <a:schemeClr val="accent5">
                  <a:lumMod val="50000"/>
                </a:schemeClr>
              </a:solidFill>
            </a:endParaRPr>
          </a:p>
        </p:txBody>
      </p:sp>
      <p:sp>
        <p:nvSpPr>
          <p:cNvPr id="6" name="TextBox 5">
            <a:extLst>
              <a:ext uri="{FF2B5EF4-FFF2-40B4-BE49-F238E27FC236}">
                <a16:creationId xmlns:a16="http://schemas.microsoft.com/office/drawing/2014/main" id="{221BC3FA-A3FF-4069-AFB6-4C28F72A2BE9}"/>
              </a:ext>
            </a:extLst>
          </p:cNvPr>
          <p:cNvSpPr txBox="1"/>
          <p:nvPr/>
        </p:nvSpPr>
        <p:spPr>
          <a:xfrm>
            <a:off x="5364534" y="4866501"/>
            <a:ext cx="3779465" cy="276999"/>
          </a:xfrm>
          <a:prstGeom prst="rect">
            <a:avLst/>
          </a:prstGeom>
          <a:noFill/>
        </p:spPr>
        <p:txBody>
          <a:bodyPr wrap="square" rtlCol="0">
            <a:spAutoFit/>
          </a:bodyPr>
          <a:lstStyle/>
          <a:p>
            <a:r>
              <a:rPr lang="en-GB" sz="1200" dirty="0"/>
              <a:t>Error bars represent a 95% confidence interval.</a:t>
            </a:r>
          </a:p>
        </p:txBody>
      </p:sp>
      <p:cxnSp>
        <p:nvCxnSpPr>
          <p:cNvPr id="10" name="Straight Connector 9">
            <a:extLst>
              <a:ext uri="{FF2B5EF4-FFF2-40B4-BE49-F238E27FC236}">
                <a16:creationId xmlns:a16="http://schemas.microsoft.com/office/drawing/2014/main" id="{8C814991-E1A1-4DE2-AA20-C50896CC0E42}"/>
              </a:ext>
            </a:extLst>
          </p:cNvPr>
          <p:cNvCxnSpPr/>
          <p:nvPr/>
        </p:nvCxnSpPr>
        <p:spPr>
          <a:xfrm flipV="1">
            <a:off x="4381700" y="1668842"/>
            <a:ext cx="583406" cy="414338"/>
          </a:xfrm>
          <a:prstGeom prst="line">
            <a:avLst/>
          </a:prstGeom>
        </p:spPr>
        <p:style>
          <a:lnRef idx="1">
            <a:schemeClr val="accent5"/>
          </a:lnRef>
          <a:fillRef idx="0">
            <a:schemeClr val="accent5"/>
          </a:fillRef>
          <a:effectRef idx="0">
            <a:schemeClr val="accent5"/>
          </a:effectRef>
          <a:fontRef idx="minor">
            <a:schemeClr val="tx1"/>
          </a:fontRef>
        </p:style>
      </p:cxnSp>
      <p:cxnSp>
        <p:nvCxnSpPr>
          <p:cNvPr id="11" name="Straight Connector 10">
            <a:extLst>
              <a:ext uri="{FF2B5EF4-FFF2-40B4-BE49-F238E27FC236}">
                <a16:creationId xmlns:a16="http://schemas.microsoft.com/office/drawing/2014/main" id="{1AF8891E-DB53-4FF1-AC8F-369085A861C4}"/>
              </a:ext>
            </a:extLst>
          </p:cNvPr>
          <p:cNvCxnSpPr>
            <a:cxnSpLocks/>
          </p:cNvCxnSpPr>
          <p:nvPr/>
        </p:nvCxnSpPr>
        <p:spPr>
          <a:xfrm>
            <a:off x="4381700" y="2261774"/>
            <a:ext cx="583406" cy="1214437"/>
          </a:xfrm>
          <a:prstGeom prst="line">
            <a:avLst/>
          </a:prstGeom>
        </p:spPr>
        <p:style>
          <a:lnRef idx="1">
            <a:schemeClr val="accent5"/>
          </a:lnRef>
          <a:fillRef idx="0">
            <a:schemeClr val="accent5"/>
          </a:fillRef>
          <a:effectRef idx="0">
            <a:schemeClr val="accent5"/>
          </a:effectRef>
          <a:fontRef idx="minor">
            <a:schemeClr val="tx1"/>
          </a:fontRef>
        </p:style>
      </p:cxnSp>
      <p:cxnSp>
        <p:nvCxnSpPr>
          <p:cNvPr id="13" name="Straight Connector 12">
            <a:extLst>
              <a:ext uri="{FF2B5EF4-FFF2-40B4-BE49-F238E27FC236}">
                <a16:creationId xmlns:a16="http://schemas.microsoft.com/office/drawing/2014/main" id="{C00186A4-E599-4059-A090-FF32F4A5E665}"/>
              </a:ext>
            </a:extLst>
          </p:cNvPr>
          <p:cNvCxnSpPr>
            <a:cxnSpLocks/>
          </p:cNvCxnSpPr>
          <p:nvPr/>
        </p:nvCxnSpPr>
        <p:spPr>
          <a:xfrm>
            <a:off x="1460900" y="2261773"/>
            <a:ext cx="3504206" cy="1214438"/>
          </a:xfrm>
          <a:prstGeom prst="line">
            <a:avLst/>
          </a:prstGeom>
        </p:spPr>
        <p:style>
          <a:lnRef idx="1">
            <a:schemeClr val="accent5"/>
          </a:lnRef>
          <a:fillRef idx="0">
            <a:schemeClr val="accent5"/>
          </a:fillRef>
          <a:effectRef idx="0">
            <a:schemeClr val="accent5"/>
          </a:effectRef>
          <a:fontRef idx="minor">
            <a:schemeClr val="tx1"/>
          </a:fontRef>
        </p:style>
      </p:cxnSp>
      <p:cxnSp>
        <p:nvCxnSpPr>
          <p:cNvPr id="15" name="Straight Connector 14">
            <a:extLst>
              <a:ext uri="{FF2B5EF4-FFF2-40B4-BE49-F238E27FC236}">
                <a16:creationId xmlns:a16="http://schemas.microsoft.com/office/drawing/2014/main" id="{9FC7DB3B-F8C7-43C7-92E6-CFCB556B6889}"/>
              </a:ext>
            </a:extLst>
          </p:cNvPr>
          <p:cNvCxnSpPr>
            <a:cxnSpLocks/>
          </p:cNvCxnSpPr>
          <p:nvPr/>
        </p:nvCxnSpPr>
        <p:spPr>
          <a:xfrm flipV="1">
            <a:off x="1460900" y="1665615"/>
            <a:ext cx="3504206" cy="417565"/>
          </a:xfrm>
          <a:prstGeom prst="line">
            <a:avLst/>
          </a:prstGeom>
        </p:spPr>
        <p:style>
          <a:lnRef idx="1">
            <a:schemeClr val="accent5"/>
          </a:lnRef>
          <a:fillRef idx="0">
            <a:schemeClr val="accent5"/>
          </a:fillRef>
          <a:effectRef idx="0">
            <a:schemeClr val="accent5"/>
          </a:effectRef>
          <a:fontRef idx="minor">
            <a:schemeClr val="tx1"/>
          </a:fontRef>
        </p:style>
      </p:cxnSp>
      <p:sp>
        <p:nvSpPr>
          <p:cNvPr id="18" name="Rectangle 17">
            <a:extLst>
              <a:ext uri="{FF2B5EF4-FFF2-40B4-BE49-F238E27FC236}">
                <a16:creationId xmlns:a16="http://schemas.microsoft.com/office/drawing/2014/main" id="{04044546-8983-4732-BEF3-FF7C683CF89F}"/>
              </a:ext>
            </a:extLst>
          </p:cNvPr>
          <p:cNvSpPr/>
          <p:nvPr/>
        </p:nvSpPr>
        <p:spPr>
          <a:xfrm>
            <a:off x="1460900" y="2261773"/>
            <a:ext cx="2920800" cy="1214437"/>
          </a:xfrm>
          <a:prstGeom prst="rect">
            <a:avLst/>
          </a:prstGeom>
          <a:solidFill>
            <a:schemeClr val="accent5">
              <a:alpha val="2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BB30AC13-546E-4D5A-8191-2F6F66E65071}"/>
              </a:ext>
            </a:extLst>
          </p:cNvPr>
          <p:cNvSpPr/>
          <p:nvPr/>
        </p:nvSpPr>
        <p:spPr>
          <a:xfrm>
            <a:off x="1460900" y="1664355"/>
            <a:ext cx="2920800" cy="414339"/>
          </a:xfrm>
          <a:prstGeom prst="rect">
            <a:avLst/>
          </a:prstGeom>
          <a:solidFill>
            <a:schemeClr val="accent5">
              <a:alpha val="2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a:p>
        </p:txBody>
      </p:sp>
      <p:sp>
        <p:nvSpPr>
          <p:cNvPr id="20" name="TextBox 19">
            <a:extLst>
              <a:ext uri="{FF2B5EF4-FFF2-40B4-BE49-F238E27FC236}">
                <a16:creationId xmlns:a16="http://schemas.microsoft.com/office/drawing/2014/main" id="{3BDA3702-7FA5-4F2E-8945-2968D73C425E}"/>
              </a:ext>
            </a:extLst>
          </p:cNvPr>
          <p:cNvSpPr txBox="1"/>
          <p:nvPr/>
        </p:nvSpPr>
        <p:spPr>
          <a:xfrm>
            <a:off x="1460700" y="1290537"/>
            <a:ext cx="2290763" cy="369332"/>
          </a:xfrm>
          <a:prstGeom prst="rect">
            <a:avLst/>
          </a:prstGeom>
          <a:noFill/>
        </p:spPr>
        <p:txBody>
          <a:bodyPr wrap="square" rtlCol="0">
            <a:spAutoFit/>
          </a:bodyPr>
          <a:lstStyle/>
          <a:p>
            <a:r>
              <a:rPr lang="en-GB" sz="900" i="1" dirty="0"/>
              <a:t>Percentage of all students obtaining a good degree, by academic year</a:t>
            </a:r>
          </a:p>
        </p:txBody>
      </p:sp>
      <p:sp>
        <p:nvSpPr>
          <p:cNvPr id="7" name="T">
            <a:extLst>
              <a:ext uri="{FF2B5EF4-FFF2-40B4-BE49-F238E27FC236}">
                <a16:creationId xmlns:a16="http://schemas.microsoft.com/office/drawing/2014/main" id="{8D4EC6EB-A3A2-4A83-B26E-60CB22E036B9}"/>
              </a:ext>
            </a:extLst>
          </p:cNvPr>
          <p:cNvSpPr>
            <a:spLocks noGrp="1"/>
          </p:cNvSpPr>
          <p:nvPr>
            <p:ph type="title"/>
          </p:nvPr>
        </p:nvSpPr>
        <p:spPr>
          <a:xfrm>
            <a:off x="432000" y="628593"/>
            <a:ext cx="7848000" cy="360000"/>
          </a:xfrm>
        </p:spPr>
        <p:txBody>
          <a:bodyPr/>
          <a:lstStyle/>
          <a:p>
            <a:r>
              <a:rPr lang="en-GB" dirty="0"/>
              <a:t>Grade Inflation (2012/13 to 2018/19)</a:t>
            </a:r>
          </a:p>
        </p:txBody>
      </p:sp>
      <p:sp>
        <p:nvSpPr>
          <p:cNvPr id="9" name="Right Brace 8">
            <a:extLst>
              <a:ext uri="{FF2B5EF4-FFF2-40B4-BE49-F238E27FC236}">
                <a16:creationId xmlns:a16="http://schemas.microsoft.com/office/drawing/2014/main" id="{7C4108EF-E8E4-4B2C-994A-021C89D0AF99}"/>
              </a:ext>
            </a:extLst>
          </p:cNvPr>
          <p:cNvSpPr/>
          <p:nvPr/>
        </p:nvSpPr>
        <p:spPr>
          <a:xfrm>
            <a:off x="7951304" y="1709530"/>
            <a:ext cx="124239" cy="1610140"/>
          </a:xfrm>
          <a:prstGeom prst="rightBrace">
            <a:avLst>
              <a:gd name="adj1" fmla="val 144333"/>
              <a:gd name="adj2" fmla="val 49383"/>
            </a:avLst>
          </a:prstGeom>
          <a:ln w="1270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22" name="Right Brace 21">
            <a:extLst>
              <a:ext uri="{FF2B5EF4-FFF2-40B4-BE49-F238E27FC236}">
                <a16:creationId xmlns:a16="http://schemas.microsoft.com/office/drawing/2014/main" id="{1452B719-DBDB-471D-9B6E-F7ACCDEF960D}"/>
              </a:ext>
            </a:extLst>
          </p:cNvPr>
          <p:cNvSpPr/>
          <p:nvPr/>
        </p:nvSpPr>
        <p:spPr>
          <a:xfrm rot="5400000">
            <a:off x="6392488" y="2864928"/>
            <a:ext cx="124239" cy="2625643"/>
          </a:xfrm>
          <a:prstGeom prst="rightBrace">
            <a:avLst>
              <a:gd name="adj1" fmla="val 144333"/>
              <a:gd name="adj2" fmla="val 49383"/>
            </a:avLst>
          </a:prstGeom>
          <a:ln w="1270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12" name="TextBox 11">
            <a:extLst>
              <a:ext uri="{FF2B5EF4-FFF2-40B4-BE49-F238E27FC236}">
                <a16:creationId xmlns:a16="http://schemas.microsoft.com/office/drawing/2014/main" id="{FF505D72-5500-4191-A1DF-751F069AFB17}"/>
              </a:ext>
            </a:extLst>
          </p:cNvPr>
          <p:cNvSpPr txBox="1"/>
          <p:nvPr/>
        </p:nvSpPr>
        <p:spPr>
          <a:xfrm>
            <a:off x="5715000" y="4239869"/>
            <a:ext cx="1719470" cy="369332"/>
          </a:xfrm>
          <a:prstGeom prst="rect">
            <a:avLst/>
          </a:prstGeom>
          <a:noFill/>
        </p:spPr>
        <p:txBody>
          <a:bodyPr wrap="square" rtlCol="0">
            <a:spAutoFit/>
          </a:bodyPr>
          <a:lstStyle/>
          <a:p>
            <a:r>
              <a:rPr lang="en-GB" dirty="0"/>
              <a:t>7 year period</a:t>
            </a:r>
          </a:p>
        </p:txBody>
      </p:sp>
      <p:sp>
        <p:nvSpPr>
          <p:cNvPr id="23" name="TextBox 22">
            <a:extLst>
              <a:ext uri="{FF2B5EF4-FFF2-40B4-BE49-F238E27FC236}">
                <a16:creationId xmlns:a16="http://schemas.microsoft.com/office/drawing/2014/main" id="{680550C8-EBE1-435F-A808-0B0C1C769BBD}"/>
              </a:ext>
            </a:extLst>
          </p:cNvPr>
          <p:cNvSpPr txBox="1"/>
          <p:nvPr/>
        </p:nvSpPr>
        <p:spPr>
          <a:xfrm rot="5400000">
            <a:off x="7865833" y="2387084"/>
            <a:ext cx="1197665" cy="369332"/>
          </a:xfrm>
          <a:prstGeom prst="rect">
            <a:avLst/>
          </a:prstGeom>
          <a:noFill/>
        </p:spPr>
        <p:txBody>
          <a:bodyPr wrap="square" rtlCol="0">
            <a:spAutoFit/>
          </a:bodyPr>
          <a:lstStyle/>
          <a:p>
            <a:r>
              <a:rPr lang="en-GB" dirty="0"/>
              <a:t>8.8% p.p.</a:t>
            </a:r>
          </a:p>
        </p:txBody>
      </p:sp>
    </p:spTree>
    <p:extLst>
      <p:ext uri="{BB962C8B-B14F-4D97-AF65-F5344CB8AC3E}">
        <p14:creationId xmlns:p14="http://schemas.microsoft.com/office/powerpoint/2010/main" val="23099801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150">
        <p159:morph option="byObject"/>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B41F719C-61CE-48F9-B2DD-2A7A44E8A140}"/>
                  </a:ext>
                </a:extLst>
              </p:cNvPr>
              <p:cNvSpPr>
                <a:spLocks noGrp="1"/>
              </p:cNvSpPr>
              <p:nvPr>
                <p:ph idx="1"/>
              </p:nvPr>
            </p:nvSpPr>
            <p:spPr/>
            <p:txBody>
              <a:bodyPr/>
              <a:lstStyle/>
              <a:p>
                <a:r>
                  <a:rPr lang="en-GB" sz="2000" dirty="0">
                    <a:solidFill>
                      <a:schemeClr val="accent5">
                        <a:lumMod val="75000"/>
                      </a:schemeClr>
                    </a:solidFill>
                  </a:rPr>
                  <a:t>Comparison of the probability of a student with demographic </a:t>
                </a:r>
                <a14:m>
                  <m:oMath xmlns:m="http://schemas.openxmlformats.org/officeDocument/2006/math">
                    <m:sSub>
                      <m:sSubPr>
                        <m:ctrlPr>
                          <a:rPr lang="en-GB" sz="2000" b="0" i="1" smtClean="0">
                            <a:solidFill>
                              <a:schemeClr val="accent5">
                                <a:lumMod val="75000"/>
                              </a:schemeClr>
                            </a:solidFill>
                            <a:latin typeface="Cambria Math" panose="02040503050406030204" pitchFamily="18" charset="0"/>
                          </a:rPr>
                        </m:ctrlPr>
                      </m:sSubPr>
                      <m:e>
                        <m:r>
                          <a:rPr lang="en-GB" sz="2000" b="0" i="1" smtClean="0">
                            <a:solidFill>
                              <a:schemeClr val="accent5">
                                <a:lumMod val="75000"/>
                              </a:schemeClr>
                            </a:solidFill>
                            <a:latin typeface="Cambria Math" panose="02040503050406030204" pitchFamily="18" charset="0"/>
                          </a:rPr>
                          <m:t>𝐷</m:t>
                        </m:r>
                      </m:e>
                      <m:sub>
                        <m:r>
                          <a:rPr lang="en-GB" sz="2000" b="0" i="1" smtClean="0">
                            <a:solidFill>
                              <a:schemeClr val="accent5">
                                <a:lumMod val="75000"/>
                              </a:schemeClr>
                            </a:solidFill>
                            <a:latin typeface="Cambria Math" panose="02040503050406030204" pitchFamily="18" charset="0"/>
                          </a:rPr>
                          <m:t>1</m:t>
                        </m:r>
                      </m:sub>
                    </m:sSub>
                  </m:oMath>
                </a14:m>
                <a:r>
                  <a:rPr lang="en-GB" sz="2000" dirty="0">
                    <a:solidFill>
                      <a:schemeClr val="accent5">
                        <a:lumMod val="75000"/>
                      </a:schemeClr>
                    </a:solidFill>
                  </a:rPr>
                  <a:t> getting a good degree </a:t>
                </a:r>
                <a14:m>
                  <m:oMath xmlns:m="http://schemas.openxmlformats.org/officeDocument/2006/math">
                    <m:r>
                      <a:rPr lang="en-GB" sz="2000" b="0" i="1" smtClean="0">
                        <a:solidFill>
                          <a:schemeClr val="accent5">
                            <a:lumMod val="75000"/>
                          </a:schemeClr>
                        </a:solidFill>
                        <a:latin typeface="Cambria Math" panose="02040503050406030204" pitchFamily="18" charset="0"/>
                      </a:rPr>
                      <m:t>𝑃</m:t>
                    </m:r>
                    <m:d>
                      <m:dPr>
                        <m:ctrlPr>
                          <a:rPr lang="en-GB" sz="2000" b="0" i="1" smtClean="0">
                            <a:solidFill>
                              <a:schemeClr val="accent5">
                                <a:lumMod val="75000"/>
                              </a:schemeClr>
                            </a:solidFill>
                            <a:latin typeface="Cambria Math" panose="02040503050406030204" pitchFamily="18" charset="0"/>
                          </a:rPr>
                        </m:ctrlPr>
                      </m:dPr>
                      <m:e>
                        <m:r>
                          <a:rPr lang="en-GB" sz="2000" b="0" i="1" smtClean="0">
                            <a:solidFill>
                              <a:schemeClr val="accent5">
                                <a:lumMod val="75000"/>
                              </a:schemeClr>
                            </a:solidFill>
                            <a:latin typeface="Cambria Math" panose="02040503050406030204" pitchFamily="18" charset="0"/>
                          </a:rPr>
                          <m:t>𝐺</m:t>
                        </m:r>
                      </m:e>
                      <m:e>
                        <m:sSub>
                          <m:sSubPr>
                            <m:ctrlPr>
                              <a:rPr lang="en-GB" sz="2000" b="0" i="1" smtClean="0">
                                <a:solidFill>
                                  <a:schemeClr val="accent5">
                                    <a:lumMod val="75000"/>
                                  </a:schemeClr>
                                </a:solidFill>
                                <a:latin typeface="Cambria Math" panose="02040503050406030204" pitchFamily="18" charset="0"/>
                              </a:rPr>
                            </m:ctrlPr>
                          </m:sSubPr>
                          <m:e>
                            <m:r>
                              <a:rPr lang="en-GB" sz="2000" b="0" i="1" smtClean="0">
                                <a:solidFill>
                                  <a:schemeClr val="accent5">
                                    <a:lumMod val="75000"/>
                                  </a:schemeClr>
                                </a:solidFill>
                                <a:latin typeface="Cambria Math" panose="02040503050406030204" pitchFamily="18" charset="0"/>
                              </a:rPr>
                              <m:t>𝐷</m:t>
                            </m:r>
                          </m:e>
                          <m:sub>
                            <m:r>
                              <a:rPr lang="en-GB" sz="2000" b="0" i="1" smtClean="0">
                                <a:solidFill>
                                  <a:schemeClr val="accent5">
                                    <a:lumMod val="75000"/>
                                  </a:schemeClr>
                                </a:solidFill>
                                <a:latin typeface="Cambria Math" panose="02040503050406030204" pitchFamily="18" charset="0"/>
                              </a:rPr>
                              <m:t>1</m:t>
                            </m:r>
                          </m:sub>
                        </m:sSub>
                      </m:e>
                    </m:d>
                  </m:oMath>
                </a14:m>
                <a:r>
                  <a:rPr lang="en-GB" sz="2000" dirty="0">
                    <a:solidFill>
                      <a:schemeClr val="accent5">
                        <a:lumMod val="75000"/>
                      </a:schemeClr>
                    </a:solidFill>
                  </a:rPr>
                  <a:t> vs a student with demographic </a:t>
                </a:r>
                <a14:m>
                  <m:oMath xmlns:m="http://schemas.openxmlformats.org/officeDocument/2006/math">
                    <m:sSub>
                      <m:sSubPr>
                        <m:ctrlPr>
                          <a:rPr lang="en-GB" sz="2000" b="0" i="1" smtClean="0">
                            <a:solidFill>
                              <a:schemeClr val="accent5">
                                <a:lumMod val="75000"/>
                              </a:schemeClr>
                            </a:solidFill>
                            <a:latin typeface="Cambria Math" panose="02040503050406030204" pitchFamily="18" charset="0"/>
                          </a:rPr>
                        </m:ctrlPr>
                      </m:sSubPr>
                      <m:e>
                        <m:r>
                          <a:rPr lang="en-GB" sz="2000" b="0" i="1" smtClean="0">
                            <a:solidFill>
                              <a:schemeClr val="accent5">
                                <a:lumMod val="75000"/>
                              </a:schemeClr>
                            </a:solidFill>
                            <a:latin typeface="Cambria Math" panose="02040503050406030204" pitchFamily="18" charset="0"/>
                          </a:rPr>
                          <m:t>𝐷</m:t>
                        </m:r>
                      </m:e>
                      <m:sub>
                        <m:r>
                          <a:rPr lang="en-GB" sz="2000" b="0" i="1" smtClean="0">
                            <a:solidFill>
                              <a:schemeClr val="accent5">
                                <a:lumMod val="75000"/>
                              </a:schemeClr>
                            </a:solidFill>
                            <a:latin typeface="Cambria Math" panose="02040503050406030204" pitchFamily="18" charset="0"/>
                          </a:rPr>
                          <m:t>2</m:t>
                        </m:r>
                      </m:sub>
                    </m:sSub>
                  </m:oMath>
                </a14:m>
                <a:r>
                  <a:rPr lang="en-GB" sz="2000" dirty="0">
                    <a:solidFill>
                      <a:schemeClr val="accent5">
                        <a:lumMod val="75000"/>
                      </a:schemeClr>
                    </a:solidFill>
                  </a:rPr>
                  <a:t> getting a good degree </a:t>
                </a:r>
                <a14:m>
                  <m:oMath xmlns:m="http://schemas.openxmlformats.org/officeDocument/2006/math">
                    <m:r>
                      <a:rPr lang="en-GB" sz="2000" b="0" i="1" smtClean="0">
                        <a:solidFill>
                          <a:schemeClr val="accent5">
                            <a:lumMod val="75000"/>
                          </a:schemeClr>
                        </a:solidFill>
                        <a:latin typeface="Cambria Math" panose="02040503050406030204" pitchFamily="18" charset="0"/>
                      </a:rPr>
                      <m:t>𝑃</m:t>
                    </m:r>
                    <m:d>
                      <m:dPr>
                        <m:ctrlPr>
                          <a:rPr lang="en-GB" sz="2000" b="0" i="1" smtClean="0">
                            <a:solidFill>
                              <a:schemeClr val="accent5">
                                <a:lumMod val="75000"/>
                              </a:schemeClr>
                            </a:solidFill>
                            <a:latin typeface="Cambria Math" panose="02040503050406030204" pitchFamily="18" charset="0"/>
                          </a:rPr>
                        </m:ctrlPr>
                      </m:dPr>
                      <m:e>
                        <m:r>
                          <a:rPr lang="en-GB" sz="2000" b="0" i="1" smtClean="0">
                            <a:solidFill>
                              <a:schemeClr val="accent5">
                                <a:lumMod val="75000"/>
                              </a:schemeClr>
                            </a:solidFill>
                            <a:latin typeface="Cambria Math" panose="02040503050406030204" pitchFamily="18" charset="0"/>
                          </a:rPr>
                          <m:t>𝐺</m:t>
                        </m:r>
                      </m:e>
                      <m:e>
                        <m:sSub>
                          <m:sSubPr>
                            <m:ctrlPr>
                              <a:rPr lang="en-GB" sz="2000" b="0" i="1" smtClean="0">
                                <a:solidFill>
                                  <a:schemeClr val="accent5">
                                    <a:lumMod val="75000"/>
                                  </a:schemeClr>
                                </a:solidFill>
                                <a:latin typeface="Cambria Math" panose="02040503050406030204" pitchFamily="18" charset="0"/>
                              </a:rPr>
                            </m:ctrlPr>
                          </m:sSubPr>
                          <m:e>
                            <m:r>
                              <a:rPr lang="en-GB" sz="2000" b="0" i="1" smtClean="0">
                                <a:solidFill>
                                  <a:schemeClr val="accent5">
                                    <a:lumMod val="75000"/>
                                  </a:schemeClr>
                                </a:solidFill>
                                <a:latin typeface="Cambria Math" panose="02040503050406030204" pitchFamily="18" charset="0"/>
                              </a:rPr>
                              <m:t>𝐷</m:t>
                            </m:r>
                          </m:e>
                          <m:sub>
                            <m:r>
                              <a:rPr lang="en-GB" sz="2000" b="0" i="1" smtClean="0">
                                <a:solidFill>
                                  <a:schemeClr val="accent5">
                                    <a:lumMod val="75000"/>
                                  </a:schemeClr>
                                </a:solidFill>
                                <a:latin typeface="Cambria Math" panose="02040503050406030204" pitchFamily="18" charset="0"/>
                              </a:rPr>
                              <m:t>2</m:t>
                            </m:r>
                          </m:sub>
                        </m:sSub>
                      </m:e>
                    </m:d>
                  </m:oMath>
                </a14:m>
                <a:endParaRPr lang="en-GB" dirty="0">
                  <a:solidFill>
                    <a:schemeClr val="accent5">
                      <a:lumMod val="75000"/>
                    </a:schemeClr>
                  </a:solidFill>
                </a:endParaRPr>
              </a:p>
              <a:p>
                <a:r>
                  <a:rPr lang="en-GB" dirty="0">
                    <a:solidFill>
                      <a:schemeClr val="accent5">
                        <a:lumMod val="75000"/>
                      </a:schemeClr>
                    </a:solidFill>
                  </a:rPr>
                  <a:t>Percentage point: “How big is problem?”</a:t>
                </a:r>
              </a:p>
              <a:p>
                <a:endParaRPr lang="en-GB" sz="1100" dirty="0">
                  <a:solidFill>
                    <a:schemeClr val="accent5">
                      <a:lumMod val="75000"/>
                    </a:schemeClr>
                  </a:solidFill>
                </a:endParaRPr>
              </a:p>
              <a:p>
                <a:pPr marL="0" indent="0">
                  <a:buNone/>
                </a:pPr>
                <a14:m>
                  <m:oMathPara xmlns:m="http://schemas.openxmlformats.org/officeDocument/2006/math">
                    <m:oMathParaPr>
                      <m:jc m:val="centerGroup"/>
                    </m:oMathParaPr>
                    <m:oMath xmlns:m="http://schemas.openxmlformats.org/officeDocument/2006/math">
                      <m:r>
                        <m:rPr>
                          <m:sty m:val="p"/>
                        </m:rPr>
                        <a:rPr lang="en-GB" b="0" i="0" smtClean="0">
                          <a:solidFill>
                            <a:schemeClr val="accent5">
                              <a:lumMod val="75000"/>
                            </a:schemeClr>
                          </a:solidFill>
                          <a:latin typeface="Cambria Math" panose="02040503050406030204" pitchFamily="18" charset="0"/>
                        </a:rPr>
                        <m:t>Δ</m:t>
                      </m:r>
                      <m:r>
                        <a:rPr lang="en-GB" b="0" i="1" smtClean="0">
                          <a:solidFill>
                            <a:schemeClr val="accent5">
                              <a:lumMod val="75000"/>
                            </a:schemeClr>
                          </a:solidFill>
                          <a:latin typeface="Cambria Math" panose="02040503050406030204" pitchFamily="18" charset="0"/>
                        </a:rPr>
                        <m:t>𝑝𝑝</m:t>
                      </m:r>
                      <m:r>
                        <a:rPr lang="en-GB" b="0" i="1" smtClean="0">
                          <a:solidFill>
                            <a:schemeClr val="accent5">
                              <a:lumMod val="75000"/>
                            </a:schemeClr>
                          </a:solidFill>
                          <a:latin typeface="Cambria Math" panose="02040503050406030204" pitchFamily="18" charset="0"/>
                        </a:rPr>
                        <m:t>=</m:t>
                      </m:r>
                      <m:r>
                        <a:rPr lang="en-GB" b="0" i="1" smtClean="0">
                          <a:solidFill>
                            <a:schemeClr val="accent5">
                              <a:lumMod val="75000"/>
                            </a:schemeClr>
                          </a:solidFill>
                          <a:latin typeface="Cambria Math" panose="02040503050406030204" pitchFamily="18" charset="0"/>
                        </a:rPr>
                        <m:t>𝑃</m:t>
                      </m:r>
                      <m:d>
                        <m:dPr>
                          <m:ctrlPr>
                            <a:rPr lang="en-GB" b="0" i="1" smtClean="0">
                              <a:solidFill>
                                <a:schemeClr val="accent5">
                                  <a:lumMod val="75000"/>
                                </a:schemeClr>
                              </a:solidFill>
                              <a:latin typeface="Cambria Math" panose="02040503050406030204" pitchFamily="18" charset="0"/>
                            </a:rPr>
                          </m:ctrlPr>
                        </m:dPr>
                        <m:e>
                          <m:r>
                            <a:rPr lang="en-GB" b="0" i="1" smtClean="0">
                              <a:solidFill>
                                <a:schemeClr val="accent5">
                                  <a:lumMod val="75000"/>
                                </a:schemeClr>
                              </a:solidFill>
                              <a:latin typeface="Cambria Math" panose="02040503050406030204" pitchFamily="18" charset="0"/>
                            </a:rPr>
                            <m:t>𝐺</m:t>
                          </m:r>
                        </m:e>
                        <m:e>
                          <m:sSub>
                            <m:sSubPr>
                              <m:ctrlPr>
                                <a:rPr lang="en-GB" b="0" i="1" smtClean="0">
                                  <a:solidFill>
                                    <a:schemeClr val="accent5">
                                      <a:lumMod val="75000"/>
                                    </a:schemeClr>
                                  </a:solidFill>
                                  <a:latin typeface="Cambria Math" panose="02040503050406030204" pitchFamily="18" charset="0"/>
                                </a:rPr>
                              </m:ctrlPr>
                            </m:sSubPr>
                            <m:e>
                              <m:r>
                                <a:rPr lang="en-GB" b="0" i="1" smtClean="0">
                                  <a:solidFill>
                                    <a:schemeClr val="accent5">
                                      <a:lumMod val="75000"/>
                                    </a:schemeClr>
                                  </a:solidFill>
                                  <a:latin typeface="Cambria Math" panose="02040503050406030204" pitchFamily="18" charset="0"/>
                                </a:rPr>
                                <m:t>𝐷</m:t>
                              </m:r>
                            </m:e>
                            <m:sub>
                              <m:r>
                                <a:rPr lang="en-GB" b="0" i="1" smtClean="0">
                                  <a:solidFill>
                                    <a:schemeClr val="accent5">
                                      <a:lumMod val="75000"/>
                                    </a:schemeClr>
                                  </a:solidFill>
                                  <a:latin typeface="Cambria Math" panose="02040503050406030204" pitchFamily="18" charset="0"/>
                                </a:rPr>
                                <m:t>1</m:t>
                              </m:r>
                            </m:sub>
                          </m:sSub>
                        </m:e>
                      </m:d>
                      <m:r>
                        <a:rPr lang="en-GB" b="0" i="1" smtClean="0">
                          <a:solidFill>
                            <a:schemeClr val="accent5">
                              <a:lumMod val="75000"/>
                            </a:schemeClr>
                          </a:solidFill>
                          <a:latin typeface="Cambria Math" panose="02040503050406030204" pitchFamily="18" charset="0"/>
                        </a:rPr>
                        <m:t>−</m:t>
                      </m:r>
                      <m:r>
                        <a:rPr lang="en-GB" b="0" i="1" smtClean="0">
                          <a:solidFill>
                            <a:schemeClr val="accent5">
                              <a:lumMod val="75000"/>
                            </a:schemeClr>
                          </a:solidFill>
                          <a:latin typeface="Cambria Math" panose="02040503050406030204" pitchFamily="18" charset="0"/>
                        </a:rPr>
                        <m:t>𝑃</m:t>
                      </m:r>
                      <m:d>
                        <m:dPr>
                          <m:ctrlPr>
                            <a:rPr lang="en-GB" b="0" i="1" smtClean="0">
                              <a:solidFill>
                                <a:schemeClr val="accent5">
                                  <a:lumMod val="75000"/>
                                </a:schemeClr>
                              </a:solidFill>
                              <a:latin typeface="Cambria Math" panose="02040503050406030204" pitchFamily="18" charset="0"/>
                            </a:rPr>
                          </m:ctrlPr>
                        </m:dPr>
                        <m:e>
                          <m:r>
                            <a:rPr lang="en-GB" b="0" i="1" smtClean="0">
                              <a:solidFill>
                                <a:schemeClr val="accent5">
                                  <a:lumMod val="75000"/>
                                </a:schemeClr>
                              </a:solidFill>
                              <a:latin typeface="Cambria Math" panose="02040503050406030204" pitchFamily="18" charset="0"/>
                            </a:rPr>
                            <m:t>𝐺</m:t>
                          </m:r>
                        </m:e>
                        <m:e>
                          <m:sSub>
                            <m:sSubPr>
                              <m:ctrlPr>
                                <a:rPr lang="en-GB" b="0" i="1" smtClean="0">
                                  <a:solidFill>
                                    <a:schemeClr val="accent5">
                                      <a:lumMod val="75000"/>
                                    </a:schemeClr>
                                  </a:solidFill>
                                  <a:latin typeface="Cambria Math" panose="02040503050406030204" pitchFamily="18" charset="0"/>
                                </a:rPr>
                              </m:ctrlPr>
                            </m:sSubPr>
                            <m:e>
                              <m:r>
                                <a:rPr lang="en-GB" b="0" i="1" smtClean="0">
                                  <a:solidFill>
                                    <a:schemeClr val="accent5">
                                      <a:lumMod val="75000"/>
                                    </a:schemeClr>
                                  </a:solidFill>
                                  <a:latin typeface="Cambria Math" panose="02040503050406030204" pitchFamily="18" charset="0"/>
                                </a:rPr>
                                <m:t>𝐷</m:t>
                              </m:r>
                            </m:e>
                            <m:sub>
                              <m:r>
                                <a:rPr lang="en-GB" b="0" i="1" smtClean="0">
                                  <a:solidFill>
                                    <a:schemeClr val="accent5">
                                      <a:lumMod val="75000"/>
                                    </a:schemeClr>
                                  </a:solidFill>
                                  <a:latin typeface="Cambria Math" panose="02040503050406030204" pitchFamily="18" charset="0"/>
                                </a:rPr>
                                <m:t>2</m:t>
                              </m:r>
                            </m:sub>
                          </m:sSub>
                        </m:e>
                      </m:d>
                    </m:oMath>
                  </m:oMathPara>
                </a14:m>
                <a:endParaRPr lang="en-GB" b="0" dirty="0"/>
              </a:p>
              <a:p>
                <a:pPr marL="0" indent="0">
                  <a:buNone/>
                </a:pPr>
                <a:endParaRPr lang="en-GB" sz="1100" dirty="0"/>
              </a:p>
              <a:p>
                <a:r>
                  <a:rPr lang="en-GB" dirty="0"/>
                  <a:t>Odds ratio (inflation independent): “How much bias?”</a:t>
                </a:r>
                <a:br>
                  <a:rPr lang="en-GB" dirty="0"/>
                </a:br>
                <a:endParaRPr lang="en-GB" dirty="0"/>
              </a:p>
              <a:p>
                <a:pPr marL="0" indent="0">
                  <a:buNone/>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𝑂𝑅</m:t>
                      </m:r>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𝐺</m:t>
                              </m:r>
                            </m:e>
                            <m:e>
                              <m:sSub>
                                <m:sSubPr>
                                  <m:ctrlPr>
                                    <a:rPr lang="en-GB" b="0" i="1" smtClean="0">
                                      <a:latin typeface="Cambria Math" panose="02040503050406030204" pitchFamily="18" charset="0"/>
                                    </a:rPr>
                                  </m:ctrlPr>
                                </m:sSubPr>
                                <m:e>
                                  <m:r>
                                    <a:rPr lang="en-GB" b="0" i="1" smtClean="0">
                                      <a:latin typeface="Cambria Math" panose="02040503050406030204" pitchFamily="18" charset="0"/>
                                    </a:rPr>
                                    <m:t>𝐷</m:t>
                                  </m:r>
                                </m:e>
                                <m:sub>
                                  <m:r>
                                    <a:rPr lang="en-GB" b="0" i="1" smtClean="0">
                                      <a:latin typeface="Cambria Math" panose="02040503050406030204" pitchFamily="18" charset="0"/>
                                    </a:rPr>
                                    <m:t>1</m:t>
                                  </m:r>
                                </m:sub>
                              </m:sSub>
                            </m:e>
                          </m:d>
                          <m:r>
                            <a:rPr lang="en-GB" b="0" i="1" smtClean="0">
                              <a:latin typeface="Cambria Math" panose="02040503050406030204" pitchFamily="18" charset="0"/>
                            </a:rPr>
                            <m:t>/</m:t>
                          </m:r>
                          <m:r>
                            <a:rPr lang="en-GB" b="0" i="1" smtClean="0">
                              <a:latin typeface="Cambria Math" panose="02040503050406030204" pitchFamily="18" charset="0"/>
                            </a:rPr>
                            <m:t>𝑃</m:t>
                          </m:r>
                          <m:d>
                            <m:dPr>
                              <m:ctrlPr>
                                <a:rPr lang="en-GB" b="0" i="1" smtClean="0">
                                  <a:latin typeface="Cambria Math" panose="02040503050406030204" pitchFamily="18" charset="0"/>
                                </a:rPr>
                              </m:ctrlPr>
                            </m:dPr>
                            <m:e>
                              <m:acc>
                                <m:accPr>
                                  <m:chr m:val="̅"/>
                                  <m:ctrlPr>
                                    <a:rPr lang="en-GB" b="0" i="1" smtClean="0">
                                      <a:latin typeface="Cambria Math" panose="02040503050406030204" pitchFamily="18" charset="0"/>
                                    </a:rPr>
                                  </m:ctrlPr>
                                </m:accPr>
                                <m:e>
                                  <m:r>
                                    <a:rPr lang="en-GB" b="0" i="1" smtClean="0">
                                      <a:latin typeface="Cambria Math" panose="02040503050406030204" pitchFamily="18" charset="0"/>
                                    </a:rPr>
                                    <m:t>𝐺</m:t>
                                  </m:r>
                                </m:e>
                              </m:acc>
                            </m:e>
                            <m:e>
                              <m:sSub>
                                <m:sSubPr>
                                  <m:ctrlPr>
                                    <a:rPr lang="en-GB" b="0" i="1" smtClean="0">
                                      <a:latin typeface="Cambria Math" panose="02040503050406030204" pitchFamily="18" charset="0"/>
                                    </a:rPr>
                                  </m:ctrlPr>
                                </m:sSubPr>
                                <m:e>
                                  <m:r>
                                    <a:rPr lang="en-GB" b="0" i="1" smtClean="0">
                                      <a:latin typeface="Cambria Math" panose="02040503050406030204" pitchFamily="18" charset="0"/>
                                    </a:rPr>
                                    <m:t>𝐷</m:t>
                                  </m:r>
                                </m:e>
                                <m:sub>
                                  <m:r>
                                    <a:rPr lang="en-GB" b="0" i="1" smtClean="0">
                                      <a:latin typeface="Cambria Math" panose="02040503050406030204" pitchFamily="18" charset="0"/>
                                    </a:rPr>
                                    <m:t>2</m:t>
                                  </m:r>
                                </m:sub>
                              </m:sSub>
                            </m:e>
                          </m:d>
                        </m:num>
                        <m:den>
                          <m:r>
                            <a:rPr lang="en-GB" i="1">
                              <a:latin typeface="Cambria Math" panose="02040503050406030204" pitchFamily="18" charset="0"/>
                            </a:rPr>
                            <m:t>𝑃</m:t>
                          </m:r>
                          <m:d>
                            <m:dPr>
                              <m:ctrlPr>
                                <a:rPr lang="en-GB" i="1">
                                  <a:latin typeface="Cambria Math" panose="02040503050406030204" pitchFamily="18" charset="0"/>
                                </a:rPr>
                              </m:ctrlPr>
                            </m:dPr>
                            <m:e>
                              <m:r>
                                <a:rPr lang="en-GB" i="1">
                                  <a:latin typeface="Cambria Math" panose="02040503050406030204" pitchFamily="18" charset="0"/>
                                </a:rPr>
                                <m:t>𝐺</m:t>
                              </m:r>
                            </m:e>
                            <m:e>
                              <m:sSub>
                                <m:sSubPr>
                                  <m:ctrlPr>
                                    <a:rPr lang="en-GB" i="1">
                                      <a:latin typeface="Cambria Math" panose="02040503050406030204" pitchFamily="18" charset="0"/>
                                    </a:rPr>
                                  </m:ctrlPr>
                                </m:sSubPr>
                                <m:e>
                                  <m:r>
                                    <a:rPr lang="en-GB" i="1">
                                      <a:latin typeface="Cambria Math" panose="02040503050406030204" pitchFamily="18" charset="0"/>
                                    </a:rPr>
                                    <m:t>𝐷</m:t>
                                  </m:r>
                                </m:e>
                                <m:sub>
                                  <m:r>
                                    <a:rPr lang="en-GB" b="0" i="1" smtClean="0">
                                      <a:latin typeface="Cambria Math" panose="02040503050406030204" pitchFamily="18" charset="0"/>
                                    </a:rPr>
                                    <m:t>2</m:t>
                                  </m:r>
                                </m:sub>
                              </m:sSub>
                            </m:e>
                          </m:d>
                          <m:r>
                            <a:rPr lang="en-GB" i="1">
                              <a:latin typeface="Cambria Math" panose="02040503050406030204" pitchFamily="18" charset="0"/>
                            </a:rPr>
                            <m:t>/</m:t>
                          </m:r>
                          <m:r>
                            <a:rPr lang="en-GB" i="1">
                              <a:latin typeface="Cambria Math" panose="02040503050406030204" pitchFamily="18" charset="0"/>
                            </a:rPr>
                            <m:t>𝑃</m:t>
                          </m:r>
                          <m:d>
                            <m:dPr>
                              <m:ctrlPr>
                                <a:rPr lang="en-GB" i="1">
                                  <a:latin typeface="Cambria Math" panose="02040503050406030204" pitchFamily="18" charset="0"/>
                                </a:rPr>
                              </m:ctrlPr>
                            </m:dPr>
                            <m:e>
                              <m:acc>
                                <m:accPr>
                                  <m:chr m:val="̅"/>
                                  <m:ctrlPr>
                                    <a:rPr lang="en-GB" i="1">
                                      <a:latin typeface="Cambria Math" panose="02040503050406030204" pitchFamily="18" charset="0"/>
                                    </a:rPr>
                                  </m:ctrlPr>
                                </m:accPr>
                                <m:e>
                                  <m:r>
                                    <a:rPr lang="en-GB" i="1">
                                      <a:latin typeface="Cambria Math" panose="02040503050406030204" pitchFamily="18" charset="0"/>
                                    </a:rPr>
                                    <m:t>𝐺</m:t>
                                  </m:r>
                                </m:e>
                              </m:acc>
                            </m:e>
                            <m:e>
                              <m:sSub>
                                <m:sSubPr>
                                  <m:ctrlPr>
                                    <a:rPr lang="en-GB" i="1">
                                      <a:latin typeface="Cambria Math" panose="02040503050406030204" pitchFamily="18" charset="0"/>
                                    </a:rPr>
                                  </m:ctrlPr>
                                </m:sSubPr>
                                <m:e>
                                  <m:r>
                                    <a:rPr lang="en-GB" i="1">
                                      <a:latin typeface="Cambria Math" panose="02040503050406030204" pitchFamily="18" charset="0"/>
                                    </a:rPr>
                                    <m:t>𝐷</m:t>
                                  </m:r>
                                </m:e>
                                <m:sub>
                                  <m:r>
                                    <a:rPr lang="en-GB" b="0" i="1" smtClean="0">
                                      <a:latin typeface="Cambria Math" panose="02040503050406030204" pitchFamily="18" charset="0"/>
                                    </a:rPr>
                                    <m:t>2</m:t>
                                  </m:r>
                                </m:sub>
                              </m:sSub>
                            </m:e>
                          </m:d>
                        </m:den>
                      </m:f>
                    </m:oMath>
                  </m:oMathPara>
                </a14:m>
                <a:endParaRPr lang="en-GB" dirty="0"/>
              </a:p>
              <a:p>
                <a:pPr marL="0" indent="0">
                  <a:buNone/>
                </a:pPr>
                <a:endParaRPr lang="en-GB" dirty="0"/>
              </a:p>
              <a:p>
                <a:endParaRPr lang="en-GB" dirty="0"/>
              </a:p>
              <a:p>
                <a:endParaRPr lang="en-GB" dirty="0"/>
              </a:p>
            </p:txBody>
          </p:sp>
        </mc:Choice>
        <mc:Fallback xmlns="">
          <p:sp>
            <p:nvSpPr>
              <p:cNvPr id="2" name="Content Placeholder 1">
                <a:extLst>
                  <a:ext uri="{FF2B5EF4-FFF2-40B4-BE49-F238E27FC236}">
                    <a16:creationId xmlns:a16="http://schemas.microsoft.com/office/drawing/2014/main" id="{B41F719C-61CE-48F9-B2DD-2A7A44E8A140}"/>
                  </a:ext>
                </a:extLst>
              </p:cNvPr>
              <p:cNvSpPr>
                <a:spLocks noGrp="1" noRot="1" noChangeAspect="1" noMove="1" noResize="1" noEditPoints="1" noAdjustHandles="1" noChangeArrowheads="1" noChangeShapeType="1" noTextEdit="1"/>
              </p:cNvSpPr>
              <p:nvPr>
                <p:ph idx="1"/>
              </p:nvPr>
            </p:nvSpPr>
            <p:spPr>
              <a:blipFill>
                <a:blip r:embed="rId2"/>
                <a:stretch>
                  <a:fillRect l="-736" t="-1805" b="-181"/>
                </a:stretch>
              </a:blipFill>
            </p:spPr>
            <p:txBody>
              <a:bodyPr/>
              <a:lstStyle/>
              <a:p>
                <a:r>
                  <a:rPr lang="en-GB">
                    <a:noFill/>
                  </a:rPr>
                  <a:t> </a:t>
                </a:r>
              </a:p>
            </p:txBody>
          </p:sp>
        </mc:Fallback>
      </mc:AlternateContent>
      <p:sp>
        <p:nvSpPr>
          <p:cNvPr id="3" name="Date Placeholder 2">
            <a:extLst>
              <a:ext uri="{FF2B5EF4-FFF2-40B4-BE49-F238E27FC236}">
                <a16:creationId xmlns:a16="http://schemas.microsoft.com/office/drawing/2014/main" id="{2218CCC8-4441-443C-9076-CC7DCF1950CD}"/>
              </a:ext>
            </a:extLst>
          </p:cNvPr>
          <p:cNvSpPr>
            <a:spLocks noGrp="1"/>
          </p:cNvSpPr>
          <p:nvPr>
            <p:ph type="dt" sz="half" idx="10"/>
          </p:nvPr>
        </p:nvSpPr>
        <p:spPr/>
        <p:txBody>
          <a:bodyPr/>
          <a:lstStyle/>
          <a:p>
            <a:r>
              <a:rPr lang="en-GB"/>
              <a:t>Wednesday, 30 June 2021</a:t>
            </a:r>
          </a:p>
        </p:txBody>
      </p:sp>
      <p:sp>
        <p:nvSpPr>
          <p:cNvPr id="4" name="Title 3">
            <a:extLst>
              <a:ext uri="{FF2B5EF4-FFF2-40B4-BE49-F238E27FC236}">
                <a16:creationId xmlns:a16="http://schemas.microsoft.com/office/drawing/2014/main" id="{10D7D777-0D36-44C1-9193-8CDB0632A6A9}"/>
              </a:ext>
            </a:extLst>
          </p:cNvPr>
          <p:cNvSpPr>
            <a:spLocks noGrp="1"/>
          </p:cNvSpPr>
          <p:nvPr>
            <p:ph type="title"/>
          </p:nvPr>
        </p:nvSpPr>
        <p:spPr/>
        <p:txBody>
          <a:bodyPr/>
          <a:lstStyle/>
          <a:p>
            <a:r>
              <a:rPr lang="en-GB" dirty="0"/>
              <a:t>Measures</a:t>
            </a:r>
          </a:p>
        </p:txBody>
      </p:sp>
      <p:sp>
        <p:nvSpPr>
          <p:cNvPr id="5" name="Title 6">
            <a:extLst>
              <a:ext uri="{FF2B5EF4-FFF2-40B4-BE49-F238E27FC236}">
                <a16:creationId xmlns:a16="http://schemas.microsoft.com/office/drawing/2014/main" id="{6FD8F91F-D1C0-40B9-9FD8-8E58CA225770}"/>
              </a:ext>
            </a:extLst>
          </p:cNvPr>
          <p:cNvSpPr txBox="1">
            <a:spLocks/>
          </p:cNvSpPr>
          <p:nvPr/>
        </p:nvSpPr>
        <p:spPr>
          <a:xfrm>
            <a:off x="432000" y="270000"/>
            <a:ext cx="7848000" cy="360000"/>
          </a:xfrm>
          <a:prstGeom prst="rect">
            <a:avLst/>
          </a:prstGeom>
        </p:spPr>
        <p:txBody>
          <a:bodyPr vert="horz" lIns="36000" tIns="0" rIns="0" bIns="0" rtlCol="0" anchor="t">
            <a:noAutofit/>
          </a:bodyPr>
          <a:lstStyle>
            <a:lvl1pPr algn="l" defTabSz="685800" rtl="0" eaLnBrk="1" latinLnBrk="0" hangingPunct="1">
              <a:lnSpc>
                <a:spcPct val="90000"/>
              </a:lnSpc>
              <a:spcBef>
                <a:spcPct val="0"/>
              </a:spcBef>
              <a:buNone/>
              <a:defRPr sz="2800" kern="1200">
                <a:solidFill>
                  <a:schemeClr val="accent1">
                    <a:lumMod val="75000"/>
                  </a:schemeClr>
                </a:solidFill>
                <a:latin typeface="+mj-lt"/>
                <a:ea typeface="+mj-ea"/>
                <a:cs typeface="+mj-cs"/>
              </a:defRPr>
            </a:lvl1pPr>
          </a:lstStyle>
          <a:p>
            <a:r>
              <a:rPr lang="en-GB" sz="2100" dirty="0">
                <a:solidFill>
                  <a:schemeClr val="accent5">
                    <a:lumMod val="50000"/>
                  </a:schemeClr>
                </a:solidFill>
              </a:rPr>
              <a:t>Methods</a:t>
            </a:r>
          </a:p>
          <a:p>
            <a:endParaRPr lang="en-GB" sz="2100" dirty="0">
              <a:solidFill>
                <a:schemeClr val="accent5">
                  <a:lumMod val="50000"/>
                </a:schemeClr>
              </a:solidFill>
            </a:endParaRPr>
          </a:p>
        </p:txBody>
      </p:sp>
    </p:spTree>
    <p:extLst>
      <p:ext uri="{BB962C8B-B14F-4D97-AF65-F5344CB8AC3E}">
        <p14:creationId xmlns:p14="http://schemas.microsoft.com/office/powerpoint/2010/main" val="24001488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0783367-F662-4CC1-B240-630C248715AE}"/>
              </a:ext>
            </a:extLst>
          </p:cNvPr>
          <p:cNvSpPr>
            <a:spLocks noGrp="1"/>
          </p:cNvSpPr>
          <p:nvPr>
            <p:ph idx="1"/>
          </p:nvPr>
        </p:nvSpPr>
        <p:spPr/>
        <p:txBody>
          <a:bodyPr/>
          <a:lstStyle/>
          <a:p>
            <a:r>
              <a:rPr lang="en-GB" dirty="0" err="1">
                <a:latin typeface="Cascadia Code Light" panose="020B0609020000020004" pitchFamily="49" charset="0"/>
                <a:cs typeface="Cascadia Code Light" panose="020B0609020000020004" pitchFamily="49" charset="0"/>
              </a:rPr>
              <a:t>statsmodels</a:t>
            </a:r>
            <a:r>
              <a:rPr lang="en-GB" dirty="0">
                <a:latin typeface="Cascadia Code Light" panose="020B0609020000020004" pitchFamily="49" charset="0"/>
                <a:cs typeface="Cascadia Code Light" panose="020B0609020000020004" pitchFamily="49" charset="0"/>
              </a:rPr>
              <a:t> </a:t>
            </a:r>
            <a:r>
              <a:rPr lang="en-GB" dirty="0"/>
              <a:t>(</a:t>
            </a:r>
            <a:r>
              <a:rPr lang="en-GB" dirty="0" err="1"/>
              <a:t>Seabold</a:t>
            </a:r>
            <a:r>
              <a:rPr lang="en-GB" dirty="0"/>
              <a:t> &amp; </a:t>
            </a:r>
            <a:r>
              <a:rPr lang="en-GB" dirty="0" err="1"/>
              <a:t>Perktold</a:t>
            </a:r>
            <a:r>
              <a:rPr lang="en-GB" dirty="0"/>
              <a:t>, 2010) implementation of:</a:t>
            </a:r>
          </a:p>
          <a:p>
            <a:pPr lvl="1"/>
            <a:r>
              <a:rPr lang="en-GB" dirty="0"/>
              <a:t>Wilson confidence interval for proportions (as recommended by Brown, Cai and </a:t>
            </a:r>
            <a:r>
              <a:rPr lang="en-GB" dirty="0" err="1"/>
              <a:t>DasGupta</a:t>
            </a:r>
            <a:r>
              <a:rPr lang="en-GB" dirty="0"/>
              <a:t>, 2001)</a:t>
            </a:r>
          </a:p>
          <a:p>
            <a:pPr lvl="1"/>
            <a:r>
              <a:rPr lang="en-GB" dirty="0"/>
              <a:t>Newcome score percentage difference ~ Pearson Chi Squared Test (</a:t>
            </a:r>
            <a:r>
              <a:rPr lang="en-GB" dirty="0" err="1"/>
              <a:t>Agresti</a:t>
            </a:r>
            <a:r>
              <a:rPr lang="en-GB" dirty="0"/>
              <a:t>, 2000)</a:t>
            </a:r>
          </a:p>
          <a:p>
            <a:pPr lvl="1"/>
            <a:r>
              <a:rPr lang="en-GB" dirty="0" err="1"/>
              <a:t>Gart</a:t>
            </a:r>
            <a:r>
              <a:rPr lang="en-GB" dirty="0"/>
              <a:t> interval for odds ratio confidence intervals (see </a:t>
            </a:r>
            <a:r>
              <a:rPr lang="en-GB" dirty="0" err="1"/>
              <a:t>Agresti</a:t>
            </a:r>
            <a:r>
              <a:rPr lang="en-GB" dirty="0"/>
              <a:t> 1999 for discussion)</a:t>
            </a:r>
          </a:p>
          <a:p>
            <a:r>
              <a:rPr lang="en-GB" dirty="0"/>
              <a:t>Key Limitation: </a:t>
            </a:r>
            <a:r>
              <a:rPr lang="en-GB" b="1" dirty="0"/>
              <a:t>Overdispersion</a:t>
            </a:r>
          </a:p>
          <a:p>
            <a:pPr lvl="1"/>
            <a:r>
              <a:rPr lang="en-GB" dirty="0"/>
              <a:t>All of the above depend on a binomial/multinomial model of student success. Very unlikely to be the case (e.g. Dean and Lundy, 2014)</a:t>
            </a:r>
          </a:p>
          <a:p>
            <a:pPr lvl="1"/>
            <a:r>
              <a:rPr lang="en-GB" dirty="0"/>
              <a:t>True confidence interval likely to be larger.</a:t>
            </a:r>
          </a:p>
        </p:txBody>
      </p:sp>
      <p:sp>
        <p:nvSpPr>
          <p:cNvPr id="3" name="Date Placeholder 2">
            <a:extLst>
              <a:ext uri="{FF2B5EF4-FFF2-40B4-BE49-F238E27FC236}">
                <a16:creationId xmlns:a16="http://schemas.microsoft.com/office/drawing/2014/main" id="{E7CEF38E-2DEB-43F3-8384-6EBB070AA24C}"/>
              </a:ext>
            </a:extLst>
          </p:cNvPr>
          <p:cNvSpPr>
            <a:spLocks noGrp="1"/>
          </p:cNvSpPr>
          <p:nvPr>
            <p:ph type="dt" sz="half" idx="10"/>
          </p:nvPr>
        </p:nvSpPr>
        <p:spPr/>
        <p:txBody>
          <a:bodyPr/>
          <a:lstStyle/>
          <a:p>
            <a:r>
              <a:rPr lang="en-GB"/>
              <a:t>Wednesday, 30 June 2021</a:t>
            </a:r>
          </a:p>
        </p:txBody>
      </p:sp>
      <p:sp>
        <p:nvSpPr>
          <p:cNvPr id="4" name="Title 3">
            <a:extLst>
              <a:ext uri="{FF2B5EF4-FFF2-40B4-BE49-F238E27FC236}">
                <a16:creationId xmlns:a16="http://schemas.microsoft.com/office/drawing/2014/main" id="{F2AA3A70-81BE-407F-914F-A967D433497D}"/>
              </a:ext>
            </a:extLst>
          </p:cNvPr>
          <p:cNvSpPr>
            <a:spLocks noGrp="1"/>
          </p:cNvSpPr>
          <p:nvPr>
            <p:ph type="title"/>
          </p:nvPr>
        </p:nvSpPr>
        <p:spPr/>
        <p:txBody>
          <a:bodyPr/>
          <a:lstStyle/>
          <a:p>
            <a:r>
              <a:rPr lang="en-GB" dirty="0"/>
              <a:t>Error Analysis</a:t>
            </a:r>
          </a:p>
        </p:txBody>
      </p:sp>
      <p:sp>
        <p:nvSpPr>
          <p:cNvPr id="5" name="Title 6">
            <a:extLst>
              <a:ext uri="{FF2B5EF4-FFF2-40B4-BE49-F238E27FC236}">
                <a16:creationId xmlns:a16="http://schemas.microsoft.com/office/drawing/2014/main" id="{ACBE7F8C-E245-4654-9550-08AA5FB5A660}"/>
              </a:ext>
            </a:extLst>
          </p:cNvPr>
          <p:cNvSpPr txBox="1">
            <a:spLocks/>
          </p:cNvSpPr>
          <p:nvPr/>
        </p:nvSpPr>
        <p:spPr>
          <a:xfrm>
            <a:off x="432000" y="270000"/>
            <a:ext cx="7848000" cy="360000"/>
          </a:xfrm>
          <a:prstGeom prst="rect">
            <a:avLst/>
          </a:prstGeom>
        </p:spPr>
        <p:txBody>
          <a:bodyPr vert="horz" lIns="36000" tIns="0" rIns="0" bIns="0" rtlCol="0" anchor="t">
            <a:noAutofit/>
          </a:bodyPr>
          <a:lstStyle>
            <a:lvl1pPr algn="l" defTabSz="685800" rtl="0" eaLnBrk="1" latinLnBrk="0" hangingPunct="1">
              <a:lnSpc>
                <a:spcPct val="90000"/>
              </a:lnSpc>
              <a:spcBef>
                <a:spcPct val="0"/>
              </a:spcBef>
              <a:buNone/>
              <a:defRPr sz="2800" kern="1200">
                <a:solidFill>
                  <a:schemeClr val="accent1">
                    <a:lumMod val="75000"/>
                  </a:schemeClr>
                </a:solidFill>
                <a:latin typeface="+mj-lt"/>
                <a:ea typeface="+mj-ea"/>
                <a:cs typeface="+mj-cs"/>
              </a:defRPr>
            </a:lvl1pPr>
          </a:lstStyle>
          <a:p>
            <a:r>
              <a:rPr lang="en-GB" sz="2100" dirty="0">
                <a:solidFill>
                  <a:schemeClr val="accent5">
                    <a:lumMod val="50000"/>
                  </a:schemeClr>
                </a:solidFill>
              </a:rPr>
              <a:t>Methods</a:t>
            </a:r>
          </a:p>
          <a:p>
            <a:endParaRPr lang="en-GB" sz="2100" dirty="0">
              <a:solidFill>
                <a:schemeClr val="accent5">
                  <a:lumMod val="50000"/>
                </a:schemeClr>
              </a:solidFill>
            </a:endParaRPr>
          </a:p>
        </p:txBody>
      </p:sp>
    </p:spTree>
    <p:extLst>
      <p:ext uri="{BB962C8B-B14F-4D97-AF65-F5344CB8AC3E}">
        <p14:creationId xmlns:p14="http://schemas.microsoft.com/office/powerpoint/2010/main" val="11619163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Graphic 30">
            <a:extLst>
              <a:ext uri="{FF2B5EF4-FFF2-40B4-BE49-F238E27FC236}">
                <a16:creationId xmlns:a16="http://schemas.microsoft.com/office/drawing/2014/main" id="{BE1DFE57-3FB7-46DE-A3E8-E92A02E7E57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311501" y="939230"/>
            <a:ext cx="2958750" cy="1897651"/>
          </a:xfrm>
          <a:prstGeom prst="rect">
            <a:avLst/>
          </a:prstGeom>
        </p:spPr>
      </p:pic>
      <p:pic>
        <p:nvPicPr>
          <p:cNvPr id="33" name="Graphic 32">
            <a:extLst>
              <a:ext uri="{FF2B5EF4-FFF2-40B4-BE49-F238E27FC236}">
                <a16:creationId xmlns:a16="http://schemas.microsoft.com/office/drawing/2014/main" id="{9BAC602D-1390-4533-8BDB-65A171D38E1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311501" y="939230"/>
            <a:ext cx="2958750" cy="1897651"/>
          </a:xfrm>
          <a:prstGeom prst="rect">
            <a:avLst/>
          </a:prstGeom>
        </p:spPr>
      </p:pic>
      <p:pic>
        <p:nvPicPr>
          <p:cNvPr id="25" name="Graphic 24">
            <a:extLst>
              <a:ext uri="{FF2B5EF4-FFF2-40B4-BE49-F238E27FC236}">
                <a16:creationId xmlns:a16="http://schemas.microsoft.com/office/drawing/2014/main" id="{D8D2B711-BE17-42E4-863B-2FBB6188097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311502" y="2942185"/>
            <a:ext cx="2958750" cy="1897651"/>
          </a:xfrm>
          <a:prstGeom prst="rect">
            <a:avLst/>
          </a:prstGeom>
        </p:spPr>
      </p:pic>
      <p:sp>
        <p:nvSpPr>
          <p:cNvPr id="2" name="Content Placeholder 1">
            <a:extLst>
              <a:ext uri="{FF2B5EF4-FFF2-40B4-BE49-F238E27FC236}">
                <a16:creationId xmlns:a16="http://schemas.microsoft.com/office/drawing/2014/main" id="{F74E9A40-7045-44FE-9D60-E3397E7C0D9E}"/>
              </a:ext>
            </a:extLst>
          </p:cNvPr>
          <p:cNvSpPr>
            <a:spLocks noGrp="1"/>
          </p:cNvSpPr>
          <p:nvPr>
            <p:ph idx="1"/>
          </p:nvPr>
        </p:nvSpPr>
        <p:spPr>
          <a:xfrm>
            <a:off x="432000" y="1224000"/>
            <a:ext cx="4932534" cy="3380400"/>
          </a:xfrm>
        </p:spPr>
        <p:txBody>
          <a:bodyPr/>
          <a:lstStyle/>
          <a:p>
            <a:r>
              <a:rPr lang="en-GB" b="1" dirty="0"/>
              <a:t>Age</a:t>
            </a:r>
          </a:p>
          <a:p>
            <a:pPr lvl="1"/>
            <a:r>
              <a:rPr lang="en-GB" dirty="0"/>
              <a:t>Growing gap between mature graduates (26+) and those under 25</a:t>
            </a:r>
          </a:p>
          <a:p>
            <a:pPr lvl="1"/>
            <a:r>
              <a:rPr lang="en-GB" dirty="0"/>
              <a:t>Age gaps does not match historic results of ln(OR) = 0.16 (Richardson, 2003)</a:t>
            </a:r>
          </a:p>
          <a:p>
            <a:r>
              <a:rPr lang="en-GB" b="1" dirty="0"/>
              <a:t>Disability</a:t>
            </a:r>
          </a:p>
          <a:p>
            <a:pPr lvl="1"/>
            <a:r>
              <a:rPr lang="en-GB" dirty="0"/>
              <a:t>Stable gap between students with a disability marker vs those without</a:t>
            </a:r>
          </a:p>
          <a:p>
            <a:pPr lvl="1"/>
            <a:r>
              <a:rPr lang="en-GB" dirty="0"/>
              <a:t>Disability gaps in SET subjects matches historic results (Richardson, 2009)</a:t>
            </a:r>
          </a:p>
        </p:txBody>
      </p:sp>
      <p:sp>
        <p:nvSpPr>
          <p:cNvPr id="3" name="Date Placeholder 2">
            <a:extLst>
              <a:ext uri="{FF2B5EF4-FFF2-40B4-BE49-F238E27FC236}">
                <a16:creationId xmlns:a16="http://schemas.microsoft.com/office/drawing/2014/main" id="{1217CFE3-B4E8-47A5-B7AD-2E9134BED9A7}"/>
              </a:ext>
            </a:extLst>
          </p:cNvPr>
          <p:cNvSpPr>
            <a:spLocks noGrp="1"/>
          </p:cNvSpPr>
          <p:nvPr>
            <p:ph type="dt" sz="half" idx="10"/>
          </p:nvPr>
        </p:nvSpPr>
        <p:spPr/>
        <p:txBody>
          <a:bodyPr/>
          <a:lstStyle/>
          <a:p>
            <a:r>
              <a:rPr lang="en-GB"/>
              <a:t>Wednesday, 30 June 2021</a:t>
            </a:r>
          </a:p>
        </p:txBody>
      </p:sp>
      <p:sp>
        <p:nvSpPr>
          <p:cNvPr id="5" name="Title 4">
            <a:extLst>
              <a:ext uri="{FF2B5EF4-FFF2-40B4-BE49-F238E27FC236}">
                <a16:creationId xmlns:a16="http://schemas.microsoft.com/office/drawing/2014/main" id="{2382339F-64C9-4F19-90AA-C404B8189E68}"/>
              </a:ext>
            </a:extLst>
          </p:cNvPr>
          <p:cNvSpPr>
            <a:spLocks noGrp="1"/>
          </p:cNvSpPr>
          <p:nvPr>
            <p:ph type="title"/>
          </p:nvPr>
        </p:nvSpPr>
        <p:spPr/>
        <p:txBody>
          <a:bodyPr/>
          <a:lstStyle/>
          <a:p>
            <a:r>
              <a:rPr lang="en-GB" dirty="0"/>
              <a:t>Age and Disability</a:t>
            </a:r>
          </a:p>
        </p:txBody>
      </p:sp>
      <p:sp>
        <p:nvSpPr>
          <p:cNvPr id="7" name="TextBox 6">
            <a:extLst>
              <a:ext uri="{FF2B5EF4-FFF2-40B4-BE49-F238E27FC236}">
                <a16:creationId xmlns:a16="http://schemas.microsoft.com/office/drawing/2014/main" id="{833D5518-F4B6-40D3-A88D-9A29C611DAB5}"/>
              </a:ext>
            </a:extLst>
          </p:cNvPr>
          <p:cNvSpPr txBox="1"/>
          <p:nvPr/>
        </p:nvSpPr>
        <p:spPr>
          <a:xfrm>
            <a:off x="5364534" y="4866501"/>
            <a:ext cx="3779465" cy="276999"/>
          </a:xfrm>
          <a:prstGeom prst="rect">
            <a:avLst/>
          </a:prstGeom>
          <a:noFill/>
        </p:spPr>
        <p:txBody>
          <a:bodyPr wrap="square" rtlCol="0">
            <a:spAutoFit/>
          </a:bodyPr>
          <a:lstStyle/>
          <a:p>
            <a:r>
              <a:rPr lang="en-GB" sz="1200" dirty="0"/>
              <a:t>Error bars represent a 95% confidence interval.</a:t>
            </a:r>
          </a:p>
        </p:txBody>
      </p:sp>
      <p:sp>
        <p:nvSpPr>
          <p:cNvPr id="9" name="Title 6">
            <a:extLst>
              <a:ext uri="{FF2B5EF4-FFF2-40B4-BE49-F238E27FC236}">
                <a16:creationId xmlns:a16="http://schemas.microsoft.com/office/drawing/2014/main" id="{2137FF0A-CEB2-42BE-827B-4728614DE236}"/>
              </a:ext>
            </a:extLst>
          </p:cNvPr>
          <p:cNvSpPr txBox="1">
            <a:spLocks/>
          </p:cNvSpPr>
          <p:nvPr/>
        </p:nvSpPr>
        <p:spPr>
          <a:xfrm>
            <a:off x="432000" y="270000"/>
            <a:ext cx="7848000" cy="360000"/>
          </a:xfrm>
          <a:prstGeom prst="rect">
            <a:avLst/>
          </a:prstGeom>
        </p:spPr>
        <p:txBody>
          <a:bodyPr vert="horz" lIns="36000" tIns="0" rIns="0" bIns="0" rtlCol="0" anchor="t">
            <a:noAutofit/>
          </a:bodyPr>
          <a:lstStyle>
            <a:lvl1pPr algn="l" defTabSz="685800" rtl="0" eaLnBrk="1" latinLnBrk="0" hangingPunct="1">
              <a:lnSpc>
                <a:spcPct val="90000"/>
              </a:lnSpc>
              <a:spcBef>
                <a:spcPct val="0"/>
              </a:spcBef>
              <a:buNone/>
              <a:defRPr sz="2800" kern="1200">
                <a:solidFill>
                  <a:schemeClr val="accent1">
                    <a:lumMod val="75000"/>
                  </a:schemeClr>
                </a:solidFill>
                <a:latin typeface="+mj-lt"/>
                <a:ea typeface="+mj-ea"/>
                <a:cs typeface="+mj-cs"/>
              </a:defRPr>
            </a:lvl1pPr>
          </a:lstStyle>
          <a:p>
            <a:r>
              <a:rPr lang="en-GB" sz="2100" dirty="0">
                <a:solidFill>
                  <a:schemeClr val="accent5">
                    <a:lumMod val="50000"/>
                  </a:schemeClr>
                </a:solidFill>
              </a:rPr>
              <a:t>Results</a:t>
            </a:r>
          </a:p>
        </p:txBody>
      </p:sp>
      <p:sp>
        <p:nvSpPr>
          <p:cNvPr id="21" name="TextBox 20">
            <a:extLst>
              <a:ext uri="{FF2B5EF4-FFF2-40B4-BE49-F238E27FC236}">
                <a16:creationId xmlns:a16="http://schemas.microsoft.com/office/drawing/2014/main" id="{0687FB2E-B46E-4A1C-AE65-7F63315F3E89}"/>
              </a:ext>
            </a:extLst>
          </p:cNvPr>
          <p:cNvSpPr txBox="1"/>
          <p:nvPr/>
        </p:nvSpPr>
        <p:spPr>
          <a:xfrm>
            <a:off x="5617144" y="805334"/>
            <a:ext cx="2290763" cy="369332"/>
          </a:xfrm>
          <a:prstGeom prst="rect">
            <a:avLst/>
          </a:prstGeom>
          <a:noFill/>
        </p:spPr>
        <p:txBody>
          <a:bodyPr wrap="square" rtlCol="0">
            <a:spAutoFit/>
          </a:bodyPr>
          <a:lstStyle/>
          <a:p>
            <a:r>
              <a:rPr lang="en-GB" sz="900" i="1" dirty="0"/>
              <a:t>Awarding gaps for graduates aged 26+ vs graduates 25 and under</a:t>
            </a:r>
          </a:p>
        </p:txBody>
      </p:sp>
      <p:pic>
        <p:nvPicPr>
          <p:cNvPr id="23" name="Graphic 22">
            <a:extLst>
              <a:ext uri="{FF2B5EF4-FFF2-40B4-BE49-F238E27FC236}">
                <a16:creationId xmlns:a16="http://schemas.microsoft.com/office/drawing/2014/main" id="{A8F48979-D300-4B90-A050-50ABB1BC0559}"/>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311502" y="2940749"/>
            <a:ext cx="2958749" cy="1897650"/>
          </a:xfrm>
          <a:prstGeom prst="rect">
            <a:avLst/>
          </a:prstGeom>
        </p:spPr>
      </p:pic>
      <p:sp>
        <p:nvSpPr>
          <p:cNvPr id="26" name="TextBox 25">
            <a:extLst>
              <a:ext uri="{FF2B5EF4-FFF2-40B4-BE49-F238E27FC236}">
                <a16:creationId xmlns:a16="http://schemas.microsoft.com/office/drawing/2014/main" id="{1D9FF9B9-655B-481B-8456-F5C8FA918C91}"/>
              </a:ext>
            </a:extLst>
          </p:cNvPr>
          <p:cNvSpPr txBox="1"/>
          <p:nvPr/>
        </p:nvSpPr>
        <p:spPr>
          <a:xfrm>
            <a:off x="5612946" y="2800670"/>
            <a:ext cx="2290763" cy="369332"/>
          </a:xfrm>
          <a:prstGeom prst="rect">
            <a:avLst/>
          </a:prstGeom>
          <a:noFill/>
        </p:spPr>
        <p:txBody>
          <a:bodyPr wrap="square" rtlCol="0">
            <a:spAutoFit/>
          </a:bodyPr>
          <a:lstStyle/>
          <a:p>
            <a:r>
              <a:rPr lang="en-GB" sz="900" i="1" dirty="0"/>
              <a:t>Awarding gaps for graduates with a disability marker vs graduations without</a:t>
            </a:r>
          </a:p>
        </p:txBody>
      </p:sp>
    </p:spTree>
    <p:extLst>
      <p:ext uri="{BB962C8B-B14F-4D97-AF65-F5344CB8AC3E}">
        <p14:creationId xmlns:p14="http://schemas.microsoft.com/office/powerpoint/2010/main" val="44831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3"/>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33"/>
                                        </p:tgtEl>
                                        <p:attrNameLst>
                                          <p:attrName>style.visibility</p:attrName>
                                        </p:attrNameLst>
                                      </p:cBhvr>
                                      <p:to>
                                        <p:strVal val="hidden"/>
                                      </p:to>
                                    </p:set>
                                  </p:childTnLst>
                                </p:cTn>
                              </p:par>
                              <p:par>
                                <p:cTn id="9" presetID="1" presetClass="entr" presetSubtype="0"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Graphic 35">
            <a:extLst>
              <a:ext uri="{FF2B5EF4-FFF2-40B4-BE49-F238E27FC236}">
                <a16:creationId xmlns:a16="http://schemas.microsoft.com/office/drawing/2014/main" id="{94AA7EF9-16B4-469E-929F-4FCA1028BF2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311500" y="2940749"/>
            <a:ext cx="2958752" cy="1897652"/>
          </a:xfrm>
          <a:prstGeom prst="rect">
            <a:avLst/>
          </a:prstGeom>
        </p:spPr>
      </p:pic>
      <p:pic>
        <p:nvPicPr>
          <p:cNvPr id="38" name="Graphic 37">
            <a:extLst>
              <a:ext uri="{FF2B5EF4-FFF2-40B4-BE49-F238E27FC236}">
                <a16:creationId xmlns:a16="http://schemas.microsoft.com/office/drawing/2014/main" id="{00D618CE-5F59-43C6-87A2-46ED52F32B0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311499" y="936608"/>
            <a:ext cx="2958752" cy="1897652"/>
          </a:xfrm>
          <a:prstGeom prst="rect">
            <a:avLst/>
          </a:prstGeom>
        </p:spPr>
      </p:pic>
      <p:pic>
        <p:nvPicPr>
          <p:cNvPr id="34" name="Graphic 33">
            <a:extLst>
              <a:ext uri="{FF2B5EF4-FFF2-40B4-BE49-F238E27FC236}">
                <a16:creationId xmlns:a16="http://schemas.microsoft.com/office/drawing/2014/main" id="{71D58E4A-2A05-49A6-9C5D-FA6C57E8556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311499" y="2940749"/>
            <a:ext cx="2958752" cy="1897652"/>
          </a:xfrm>
          <a:prstGeom prst="rect">
            <a:avLst/>
          </a:prstGeom>
        </p:spPr>
      </p:pic>
      <p:pic>
        <p:nvPicPr>
          <p:cNvPr id="10" name="Graphic 9">
            <a:extLst>
              <a:ext uri="{FF2B5EF4-FFF2-40B4-BE49-F238E27FC236}">
                <a16:creationId xmlns:a16="http://schemas.microsoft.com/office/drawing/2014/main" id="{E44B350A-9C23-4312-9FFD-8DD84A1C659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311500" y="936609"/>
            <a:ext cx="2958751" cy="1897651"/>
          </a:xfrm>
          <a:prstGeom prst="rect">
            <a:avLst/>
          </a:prstGeom>
        </p:spPr>
      </p:pic>
      <p:sp>
        <p:nvSpPr>
          <p:cNvPr id="2" name="Content Placeholder 1">
            <a:extLst>
              <a:ext uri="{FF2B5EF4-FFF2-40B4-BE49-F238E27FC236}">
                <a16:creationId xmlns:a16="http://schemas.microsoft.com/office/drawing/2014/main" id="{F74E9A40-7045-44FE-9D60-E3397E7C0D9E}"/>
              </a:ext>
            </a:extLst>
          </p:cNvPr>
          <p:cNvSpPr>
            <a:spLocks noGrp="1"/>
          </p:cNvSpPr>
          <p:nvPr>
            <p:ph idx="1"/>
          </p:nvPr>
        </p:nvSpPr>
        <p:spPr>
          <a:xfrm>
            <a:off x="432000" y="1224000"/>
            <a:ext cx="4932534" cy="3380400"/>
          </a:xfrm>
        </p:spPr>
        <p:txBody>
          <a:bodyPr/>
          <a:lstStyle/>
          <a:p>
            <a:r>
              <a:rPr lang="en-GB" b="1" dirty="0"/>
              <a:t>Ethnicity</a:t>
            </a:r>
          </a:p>
          <a:p>
            <a:pPr lvl="1"/>
            <a:r>
              <a:rPr lang="en-GB" dirty="0"/>
              <a:t>Highly variable ethnicity gap in physical sciences, but stable gap in other subjects</a:t>
            </a:r>
          </a:p>
          <a:p>
            <a:pPr lvl="1"/>
            <a:r>
              <a:rPr lang="en-GB" dirty="0"/>
              <a:t>Results consistent with Richardson(2008)</a:t>
            </a:r>
          </a:p>
          <a:p>
            <a:pPr lvl="1"/>
            <a:r>
              <a:rPr lang="en-GB" b="1" dirty="0"/>
              <a:t>IOP Comparison: </a:t>
            </a:r>
            <a:r>
              <a:rPr lang="en-GB" dirty="0"/>
              <a:t>(IOP, 2006) Suggests substantial ethnicity gaps in physics.</a:t>
            </a:r>
          </a:p>
          <a:p>
            <a:r>
              <a:rPr lang="en-GB" b="1" dirty="0"/>
              <a:t>Gender</a:t>
            </a:r>
          </a:p>
          <a:p>
            <a:pPr lvl="1"/>
            <a:r>
              <a:rPr lang="en-GB" dirty="0"/>
              <a:t>Consistent gap in favour of women, &amp; historically supported (Richardson, 2008).</a:t>
            </a:r>
          </a:p>
          <a:p>
            <a:pPr lvl="1"/>
            <a:r>
              <a:rPr lang="en-GB" b="1" dirty="0"/>
              <a:t>IOP Comparison:</a:t>
            </a:r>
            <a:r>
              <a:rPr lang="en-GB" dirty="0"/>
              <a:t> (e.g. IOP, 2019, 2012) suggest small gender gaps ~ &lt; 1-2% substantial gap in BSc programmes.</a:t>
            </a:r>
            <a:endParaRPr lang="en-GB" b="1" dirty="0"/>
          </a:p>
          <a:p>
            <a:pPr lvl="1"/>
            <a:endParaRPr lang="en-GB" dirty="0"/>
          </a:p>
          <a:p>
            <a:pPr lvl="1"/>
            <a:endParaRPr lang="en-GB" dirty="0"/>
          </a:p>
          <a:p>
            <a:endParaRPr lang="en-GB" dirty="0"/>
          </a:p>
        </p:txBody>
      </p:sp>
      <p:sp>
        <p:nvSpPr>
          <p:cNvPr id="3" name="Date Placeholder 2">
            <a:extLst>
              <a:ext uri="{FF2B5EF4-FFF2-40B4-BE49-F238E27FC236}">
                <a16:creationId xmlns:a16="http://schemas.microsoft.com/office/drawing/2014/main" id="{1217CFE3-B4E8-47A5-B7AD-2E9134BED9A7}"/>
              </a:ext>
            </a:extLst>
          </p:cNvPr>
          <p:cNvSpPr>
            <a:spLocks noGrp="1"/>
          </p:cNvSpPr>
          <p:nvPr>
            <p:ph type="dt" sz="half" idx="10"/>
          </p:nvPr>
        </p:nvSpPr>
        <p:spPr/>
        <p:txBody>
          <a:bodyPr/>
          <a:lstStyle/>
          <a:p>
            <a:r>
              <a:rPr lang="en-GB"/>
              <a:t>Wednesday, 30 June 2021</a:t>
            </a:r>
          </a:p>
        </p:txBody>
      </p:sp>
      <p:sp>
        <p:nvSpPr>
          <p:cNvPr id="5" name="Title 4">
            <a:extLst>
              <a:ext uri="{FF2B5EF4-FFF2-40B4-BE49-F238E27FC236}">
                <a16:creationId xmlns:a16="http://schemas.microsoft.com/office/drawing/2014/main" id="{2382339F-64C9-4F19-90AA-C404B8189E68}"/>
              </a:ext>
            </a:extLst>
          </p:cNvPr>
          <p:cNvSpPr>
            <a:spLocks noGrp="1"/>
          </p:cNvSpPr>
          <p:nvPr>
            <p:ph type="title"/>
          </p:nvPr>
        </p:nvSpPr>
        <p:spPr/>
        <p:txBody>
          <a:bodyPr/>
          <a:lstStyle/>
          <a:p>
            <a:r>
              <a:rPr lang="en-GB" dirty="0"/>
              <a:t>Ethnicity and Gender</a:t>
            </a:r>
          </a:p>
        </p:txBody>
      </p:sp>
      <p:sp>
        <p:nvSpPr>
          <p:cNvPr id="9" name="Title 6">
            <a:extLst>
              <a:ext uri="{FF2B5EF4-FFF2-40B4-BE49-F238E27FC236}">
                <a16:creationId xmlns:a16="http://schemas.microsoft.com/office/drawing/2014/main" id="{2137FF0A-CEB2-42BE-827B-4728614DE236}"/>
              </a:ext>
            </a:extLst>
          </p:cNvPr>
          <p:cNvSpPr txBox="1">
            <a:spLocks/>
          </p:cNvSpPr>
          <p:nvPr/>
        </p:nvSpPr>
        <p:spPr>
          <a:xfrm>
            <a:off x="432000" y="270000"/>
            <a:ext cx="7848000" cy="360000"/>
          </a:xfrm>
          <a:prstGeom prst="rect">
            <a:avLst/>
          </a:prstGeom>
        </p:spPr>
        <p:txBody>
          <a:bodyPr vert="horz" lIns="36000" tIns="0" rIns="0" bIns="0" rtlCol="0" anchor="t">
            <a:noAutofit/>
          </a:bodyPr>
          <a:lstStyle>
            <a:lvl1pPr algn="l" defTabSz="685800" rtl="0" eaLnBrk="1" latinLnBrk="0" hangingPunct="1">
              <a:lnSpc>
                <a:spcPct val="90000"/>
              </a:lnSpc>
              <a:spcBef>
                <a:spcPct val="0"/>
              </a:spcBef>
              <a:buNone/>
              <a:defRPr sz="2800" kern="1200">
                <a:solidFill>
                  <a:schemeClr val="accent1">
                    <a:lumMod val="75000"/>
                  </a:schemeClr>
                </a:solidFill>
                <a:latin typeface="+mj-lt"/>
                <a:ea typeface="+mj-ea"/>
                <a:cs typeface="+mj-cs"/>
              </a:defRPr>
            </a:lvl1pPr>
          </a:lstStyle>
          <a:p>
            <a:r>
              <a:rPr lang="en-GB" sz="2100" dirty="0">
                <a:solidFill>
                  <a:schemeClr val="accent5">
                    <a:lumMod val="50000"/>
                  </a:schemeClr>
                </a:solidFill>
              </a:rPr>
              <a:t>Results</a:t>
            </a:r>
          </a:p>
        </p:txBody>
      </p:sp>
      <p:sp>
        <p:nvSpPr>
          <p:cNvPr id="29" name="TextBox 28">
            <a:extLst>
              <a:ext uri="{FF2B5EF4-FFF2-40B4-BE49-F238E27FC236}">
                <a16:creationId xmlns:a16="http://schemas.microsoft.com/office/drawing/2014/main" id="{A189E7B3-BEE5-4D6A-AD49-4D15A7D03918}"/>
              </a:ext>
            </a:extLst>
          </p:cNvPr>
          <p:cNvSpPr txBox="1"/>
          <p:nvPr/>
        </p:nvSpPr>
        <p:spPr>
          <a:xfrm>
            <a:off x="5612946" y="2800670"/>
            <a:ext cx="2290763" cy="369332"/>
          </a:xfrm>
          <a:prstGeom prst="rect">
            <a:avLst/>
          </a:prstGeom>
          <a:noFill/>
        </p:spPr>
        <p:txBody>
          <a:bodyPr wrap="square" rtlCol="0">
            <a:spAutoFit/>
          </a:bodyPr>
          <a:lstStyle/>
          <a:p>
            <a:r>
              <a:rPr lang="en-GB" sz="900" i="1" dirty="0"/>
              <a:t>Awarding gaps for male graduates vs female graduates</a:t>
            </a:r>
          </a:p>
        </p:txBody>
      </p:sp>
      <p:sp>
        <p:nvSpPr>
          <p:cNvPr id="30" name="TextBox 29">
            <a:extLst>
              <a:ext uri="{FF2B5EF4-FFF2-40B4-BE49-F238E27FC236}">
                <a16:creationId xmlns:a16="http://schemas.microsoft.com/office/drawing/2014/main" id="{73CB5734-CC9A-49D7-B35C-A0DA8336C810}"/>
              </a:ext>
            </a:extLst>
          </p:cNvPr>
          <p:cNvSpPr txBox="1"/>
          <p:nvPr/>
        </p:nvSpPr>
        <p:spPr>
          <a:xfrm>
            <a:off x="5617144" y="805334"/>
            <a:ext cx="2290763" cy="369332"/>
          </a:xfrm>
          <a:prstGeom prst="rect">
            <a:avLst/>
          </a:prstGeom>
          <a:noFill/>
        </p:spPr>
        <p:txBody>
          <a:bodyPr wrap="square" rtlCol="0">
            <a:spAutoFit/>
          </a:bodyPr>
          <a:lstStyle/>
          <a:p>
            <a:r>
              <a:rPr lang="en-GB" sz="900" i="1" dirty="0"/>
              <a:t>Awarding gaps for BAME graduates vs White graduates (UK domicile)</a:t>
            </a:r>
          </a:p>
        </p:txBody>
      </p:sp>
      <p:sp>
        <p:nvSpPr>
          <p:cNvPr id="39" name="TextBox 38">
            <a:extLst>
              <a:ext uri="{FF2B5EF4-FFF2-40B4-BE49-F238E27FC236}">
                <a16:creationId xmlns:a16="http://schemas.microsoft.com/office/drawing/2014/main" id="{1849EC23-B1FA-4DF8-9286-9EF841B7FA11}"/>
              </a:ext>
            </a:extLst>
          </p:cNvPr>
          <p:cNvSpPr txBox="1"/>
          <p:nvPr/>
        </p:nvSpPr>
        <p:spPr>
          <a:xfrm>
            <a:off x="5364534" y="4866501"/>
            <a:ext cx="3779465" cy="276999"/>
          </a:xfrm>
          <a:prstGeom prst="rect">
            <a:avLst/>
          </a:prstGeom>
          <a:noFill/>
        </p:spPr>
        <p:txBody>
          <a:bodyPr wrap="square" rtlCol="0">
            <a:spAutoFit/>
          </a:bodyPr>
          <a:lstStyle/>
          <a:p>
            <a:r>
              <a:rPr lang="en-GB" sz="1200" dirty="0"/>
              <a:t>Error bars represent a 95% confidence interval.</a:t>
            </a:r>
          </a:p>
        </p:txBody>
      </p:sp>
    </p:spTree>
    <p:extLst>
      <p:ext uri="{BB962C8B-B14F-4D97-AF65-F5344CB8AC3E}">
        <p14:creationId xmlns:p14="http://schemas.microsoft.com/office/powerpoint/2010/main" val="2518311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36"/>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38"/>
                                        </p:tgtEl>
                                        <p:attrNameLst>
                                          <p:attrName>style.visibility</p:attrName>
                                        </p:attrNameLst>
                                      </p:cBhvr>
                                      <p:to>
                                        <p:strVal val="hidden"/>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EA58CA1-C025-482A-AC8A-E4F5F126C547}"/>
              </a:ext>
            </a:extLst>
          </p:cNvPr>
          <p:cNvSpPr>
            <a:spLocks noGrp="1"/>
          </p:cNvSpPr>
          <p:nvPr>
            <p:ph idx="1"/>
          </p:nvPr>
        </p:nvSpPr>
        <p:spPr>
          <a:xfrm>
            <a:off x="432000" y="1224000"/>
            <a:ext cx="7848000" cy="3380400"/>
          </a:xfrm>
        </p:spPr>
        <p:txBody>
          <a:bodyPr/>
          <a:lstStyle/>
          <a:p>
            <a:r>
              <a:rPr lang="en-GB" b="1" dirty="0"/>
              <a:t>PER literature</a:t>
            </a:r>
          </a:p>
          <a:p>
            <a:pPr lvl="1"/>
            <a:r>
              <a:rPr lang="en-GB" dirty="0"/>
              <a:t>Gaps in concept inventories</a:t>
            </a:r>
          </a:p>
          <a:p>
            <a:pPr lvl="1"/>
            <a:r>
              <a:rPr lang="en-GB" dirty="0"/>
              <a:t>Heterogenous course gaps </a:t>
            </a:r>
            <a:r>
              <a:rPr lang="en-GB" dirty="0" err="1"/>
              <a:t>wrt</a:t>
            </a:r>
            <a:r>
              <a:rPr lang="en-GB" dirty="0"/>
              <a:t>. gender.</a:t>
            </a:r>
          </a:p>
          <a:p>
            <a:r>
              <a:rPr lang="en-GB" b="1" dirty="0"/>
              <a:t>UK PER literature on degree outcomes</a:t>
            </a:r>
          </a:p>
          <a:p>
            <a:pPr lvl="1"/>
            <a:r>
              <a:rPr lang="en-GB" dirty="0"/>
              <a:t>Small national gender gaps, larger ethnicity gaps</a:t>
            </a:r>
          </a:p>
          <a:p>
            <a:r>
              <a:rPr lang="en-GB" b="1" dirty="0"/>
              <a:t>Physical Sciences Data</a:t>
            </a:r>
          </a:p>
          <a:p>
            <a:pPr lvl="1"/>
            <a:r>
              <a:rPr lang="en-GB" dirty="0"/>
              <a:t>Small but significant national gender and disability gaps</a:t>
            </a:r>
          </a:p>
          <a:p>
            <a:pPr lvl="1"/>
            <a:r>
              <a:rPr lang="en-GB" dirty="0"/>
              <a:t>Large demographic gap for ethnic minority students</a:t>
            </a:r>
          </a:p>
          <a:p>
            <a:pPr lvl="1"/>
            <a:r>
              <a:rPr lang="en-GB" dirty="0"/>
              <a:t>Large demographic gap for mature students</a:t>
            </a:r>
            <a:br>
              <a:rPr lang="en-GB" dirty="0"/>
            </a:br>
            <a:r>
              <a:rPr lang="en-GB" sz="1400" dirty="0">
                <a:solidFill>
                  <a:schemeClr val="accent5">
                    <a:lumMod val="75000"/>
                  </a:schemeClr>
                </a:solidFill>
              </a:rPr>
              <a:t>(Notably, this is </a:t>
            </a:r>
            <a:r>
              <a:rPr lang="en-GB" sz="1400" i="1" dirty="0">
                <a:solidFill>
                  <a:schemeClr val="accent5">
                    <a:lumMod val="75000"/>
                  </a:schemeClr>
                </a:solidFill>
              </a:rPr>
              <a:t>not </a:t>
            </a:r>
            <a:r>
              <a:rPr lang="en-GB" sz="1400" dirty="0">
                <a:solidFill>
                  <a:schemeClr val="accent5">
                    <a:lumMod val="75000"/>
                  </a:schemeClr>
                </a:solidFill>
              </a:rPr>
              <a:t>reported by Advance HE because the canonical comparison is students 21 and under on graduation, vs everyone else. Underestimates gap due to enhanced undergraduate courses.)</a:t>
            </a:r>
            <a:endParaRPr lang="en-GB" sz="1400" dirty="0"/>
          </a:p>
          <a:p>
            <a:pPr lvl="1"/>
            <a:endParaRPr lang="en-GB" dirty="0"/>
          </a:p>
        </p:txBody>
      </p:sp>
      <p:sp>
        <p:nvSpPr>
          <p:cNvPr id="3" name="Date Placeholder 2">
            <a:extLst>
              <a:ext uri="{FF2B5EF4-FFF2-40B4-BE49-F238E27FC236}">
                <a16:creationId xmlns:a16="http://schemas.microsoft.com/office/drawing/2014/main" id="{F63DD12D-99B9-4006-98FB-BF833990CEC5}"/>
              </a:ext>
            </a:extLst>
          </p:cNvPr>
          <p:cNvSpPr>
            <a:spLocks noGrp="1"/>
          </p:cNvSpPr>
          <p:nvPr>
            <p:ph type="dt" sz="half" idx="10"/>
          </p:nvPr>
        </p:nvSpPr>
        <p:spPr/>
        <p:txBody>
          <a:bodyPr/>
          <a:lstStyle/>
          <a:p>
            <a:r>
              <a:rPr lang="en-GB"/>
              <a:t>Wednesday, 30 June 2021</a:t>
            </a:r>
          </a:p>
        </p:txBody>
      </p:sp>
      <p:sp>
        <p:nvSpPr>
          <p:cNvPr id="4" name="Title 3">
            <a:extLst>
              <a:ext uri="{FF2B5EF4-FFF2-40B4-BE49-F238E27FC236}">
                <a16:creationId xmlns:a16="http://schemas.microsoft.com/office/drawing/2014/main" id="{E2402E76-EC17-4700-819F-D05DC1A3630A}"/>
              </a:ext>
            </a:extLst>
          </p:cNvPr>
          <p:cNvSpPr>
            <a:spLocks noGrp="1"/>
          </p:cNvSpPr>
          <p:nvPr>
            <p:ph type="title"/>
          </p:nvPr>
        </p:nvSpPr>
        <p:spPr/>
        <p:txBody>
          <a:bodyPr/>
          <a:lstStyle/>
          <a:p>
            <a:r>
              <a:rPr lang="en-GB" dirty="0"/>
              <a:t>What do we know?</a:t>
            </a:r>
          </a:p>
        </p:txBody>
      </p:sp>
      <p:sp>
        <p:nvSpPr>
          <p:cNvPr id="13" name="Title 6">
            <a:extLst>
              <a:ext uri="{FF2B5EF4-FFF2-40B4-BE49-F238E27FC236}">
                <a16:creationId xmlns:a16="http://schemas.microsoft.com/office/drawing/2014/main" id="{C96E4C64-6C42-4127-BCD8-623FBBB5561B}"/>
              </a:ext>
            </a:extLst>
          </p:cNvPr>
          <p:cNvSpPr txBox="1">
            <a:spLocks/>
          </p:cNvSpPr>
          <p:nvPr/>
        </p:nvSpPr>
        <p:spPr>
          <a:xfrm>
            <a:off x="432000" y="270000"/>
            <a:ext cx="7848000" cy="360000"/>
          </a:xfrm>
          <a:prstGeom prst="rect">
            <a:avLst/>
          </a:prstGeom>
        </p:spPr>
        <p:txBody>
          <a:bodyPr vert="horz" lIns="36000" tIns="0" rIns="0" bIns="0" rtlCol="0" anchor="t">
            <a:noAutofit/>
          </a:bodyPr>
          <a:lstStyle>
            <a:lvl1pPr algn="l" defTabSz="685800" rtl="0" eaLnBrk="1" latinLnBrk="0" hangingPunct="1">
              <a:lnSpc>
                <a:spcPct val="90000"/>
              </a:lnSpc>
              <a:spcBef>
                <a:spcPct val="0"/>
              </a:spcBef>
              <a:buNone/>
              <a:defRPr sz="2800" kern="1200">
                <a:solidFill>
                  <a:schemeClr val="accent1">
                    <a:lumMod val="75000"/>
                  </a:schemeClr>
                </a:solidFill>
                <a:latin typeface="+mj-lt"/>
                <a:ea typeface="+mj-ea"/>
                <a:cs typeface="+mj-cs"/>
              </a:defRPr>
            </a:lvl1pPr>
          </a:lstStyle>
          <a:p>
            <a:r>
              <a:rPr lang="en-GB" sz="2100" dirty="0">
                <a:solidFill>
                  <a:schemeClr val="accent5">
                    <a:lumMod val="50000"/>
                  </a:schemeClr>
                </a:solidFill>
              </a:rPr>
              <a:t>Discussion</a:t>
            </a:r>
          </a:p>
        </p:txBody>
      </p:sp>
    </p:spTree>
    <p:extLst>
      <p:ext uri="{BB962C8B-B14F-4D97-AF65-F5344CB8AC3E}">
        <p14:creationId xmlns:p14="http://schemas.microsoft.com/office/powerpoint/2010/main" val="20640171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CEE28A5-013B-4FA3-9470-54606007648E}"/>
              </a:ext>
            </a:extLst>
          </p:cNvPr>
          <p:cNvSpPr>
            <a:spLocks noGrp="1"/>
          </p:cNvSpPr>
          <p:nvPr>
            <p:ph idx="1"/>
          </p:nvPr>
        </p:nvSpPr>
        <p:spPr/>
        <p:txBody>
          <a:bodyPr/>
          <a:lstStyle/>
          <a:p>
            <a:r>
              <a:rPr lang="en-GB" b="1" dirty="0"/>
              <a:t>Simpsons Paradox</a:t>
            </a:r>
          </a:p>
          <a:p>
            <a:pPr lvl="1"/>
            <a:r>
              <a:rPr lang="en-GB" dirty="0"/>
              <a:t>National gaps do not necessitate course level gaps (p 50, </a:t>
            </a:r>
            <a:r>
              <a:rPr lang="en-GB" dirty="0" err="1"/>
              <a:t>Agretsi</a:t>
            </a:r>
            <a:r>
              <a:rPr lang="en-GB" dirty="0"/>
              <a:t>, 2013)</a:t>
            </a:r>
            <a:endParaRPr lang="en-GB" b="1" dirty="0"/>
          </a:p>
          <a:p>
            <a:r>
              <a:rPr lang="en-GB" b="1" dirty="0"/>
              <a:t>Overdispersion</a:t>
            </a:r>
          </a:p>
          <a:p>
            <a:pPr lvl="1"/>
            <a:r>
              <a:rPr lang="en-GB" dirty="0"/>
              <a:t>Student’s likelihood of success isn’t (bi/multi)</a:t>
            </a:r>
            <a:r>
              <a:rPr lang="en-GB" dirty="0" err="1"/>
              <a:t>nomially</a:t>
            </a:r>
            <a:r>
              <a:rPr lang="en-GB" dirty="0"/>
              <a:t> distributed (e.g. different courses, A-level grades, etc.) (p 7, </a:t>
            </a:r>
            <a:r>
              <a:rPr lang="en-GB" dirty="0" err="1"/>
              <a:t>Agretsi</a:t>
            </a:r>
            <a:r>
              <a:rPr lang="en-GB" dirty="0"/>
              <a:t>, 2013)</a:t>
            </a:r>
            <a:endParaRPr lang="en-GB" b="1" dirty="0"/>
          </a:p>
          <a:p>
            <a:r>
              <a:rPr lang="en-GB" b="1" dirty="0"/>
              <a:t>Correlation vs Causation/Confirmation Bias</a:t>
            </a:r>
          </a:p>
          <a:p>
            <a:pPr lvl="1"/>
            <a:r>
              <a:rPr lang="en-GB" dirty="0"/>
              <a:t>Demographic characteristics are culturally relevant may have no causal impact. (e.g. Walsh et al., 2020) “Gap-Gazing” (Gutiérrez, 2008).</a:t>
            </a:r>
          </a:p>
          <a:p>
            <a:r>
              <a:rPr lang="en-GB" b="1" dirty="0"/>
              <a:t>Intersectionality</a:t>
            </a:r>
          </a:p>
          <a:p>
            <a:pPr lvl="1"/>
            <a:r>
              <a:rPr lang="en-GB" dirty="0"/>
              <a:t>Demographics can have interactive effects (Crenshaw, 1989), statistical approaches that account for this are needed (Richardson et al., 2020)</a:t>
            </a:r>
          </a:p>
          <a:p>
            <a:pPr lvl="1"/>
            <a:endParaRPr lang="en-GB" dirty="0"/>
          </a:p>
          <a:p>
            <a:pPr lvl="1"/>
            <a:endParaRPr lang="en-GB" b="1" dirty="0"/>
          </a:p>
        </p:txBody>
      </p:sp>
      <p:sp>
        <p:nvSpPr>
          <p:cNvPr id="3" name="Date Placeholder 2">
            <a:extLst>
              <a:ext uri="{FF2B5EF4-FFF2-40B4-BE49-F238E27FC236}">
                <a16:creationId xmlns:a16="http://schemas.microsoft.com/office/drawing/2014/main" id="{DAFD269E-84EF-4C96-A45A-1D306370B273}"/>
              </a:ext>
            </a:extLst>
          </p:cNvPr>
          <p:cNvSpPr>
            <a:spLocks noGrp="1"/>
          </p:cNvSpPr>
          <p:nvPr>
            <p:ph type="dt" sz="half" idx="10"/>
          </p:nvPr>
        </p:nvSpPr>
        <p:spPr/>
        <p:txBody>
          <a:bodyPr/>
          <a:lstStyle/>
          <a:p>
            <a:r>
              <a:rPr lang="en-GB"/>
              <a:t>Wednesday, 30 June 2021</a:t>
            </a:r>
          </a:p>
        </p:txBody>
      </p:sp>
      <p:sp>
        <p:nvSpPr>
          <p:cNvPr id="4" name="Title 3">
            <a:extLst>
              <a:ext uri="{FF2B5EF4-FFF2-40B4-BE49-F238E27FC236}">
                <a16:creationId xmlns:a16="http://schemas.microsoft.com/office/drawing/2014/main" id="{C3ACF64A-4CCE-4A5D-89CA-3EB4C1D55112}"/>
              </a:ext>
            </a:extLst>
          </p:cNvPr>
          <p:cNvSpPr>
            <a:spLocks noGrp="1"/>
          </p:cNvSpPr>
          <p:nvPr>
            <p:ph type="title"/>
          </p:nvPr>
        </p:nvSpPr>
        <p:spPr/>
        <p:txBody>
          <a:bodyPr/>
          <a:lstStyle/>
          <a:p>
            <a:r>
              <a:rPr lang="en-GB" sz="2400" dirty="0"/>
              <a:t>Limitations: Do we actually know what the gaps are?</a:t>
            </a:r>
          </a:p>
        </p:txBody>
      </p:sp>
      <p:sp>
        <p:nvSpPr>
          <p:cNvPr id="5" name="Title 6">
            <a:extLst>
              <a:ext uri="{FF2B5EF4-FFF2-40B4-BE49-F238E27FC236}">
                <a16:creationId xmlns:a16="http://schemas.microsoft.com/office/drawing/2014/main" id="{5527F963-0B09-44B9-86D0-31895D941BBD}"/>
              </a:ext>
            </a:extLst>
          </p:cNvPr>
          <p:cNvSpPr txBox="1">
            <a:spLocks/>
          </p:cNvSpPr>
          <p:nvPr/>
        </p:nvSpPr>
        <p:spPr>
          <a:xfrm>
            <a:off x="432000" y="270000"/>
            <a:ext cx="7848000" cy="360000"/>
          </a:xfrm>
          <a:prstGeom prst="rect">
            <a:avLst/>
          </a:prstGeom>
        </p:spPr>
        <p:txBody>
          <a:bodyPr vert="horz" lIns="36000" tIns="0" rIns="0" bIns="0" rtlCol="0" anchor="t">
            <a:noAutofit/>
          </a:bodyPr>
          <a:lstStyle>
            <a:lvl1pPr algn="l" defTabSz="685800" rtl="0" eaLnBrk="1" latinLnBrk="0" hangingPunct="1">
              <a:lnSpc>
                <a:spcPct val="90000"/>
              </a:lnSpc>
              <a:spcBef>
                <a:spcPct val="0"/>
              </a:spcBef>
              <a:buNone/>
              <a:defRPr sz="2800" kern="1200">
                <a:solidFill>
                  <a:schemeClr val="accent1">
                    <a:lumMod val="75000"/>
                  </a:schemeClr>
                </a:solidFill>
                <a:latin typeface="+mj-lt"/>
                <a:ea typeface="+mj-ea"/>
                <a:cs typeface="+mj-cs"/>
              </a:defRPr>
            </a:lvl1pPr>
          </a:lstStyle>
          <a:p>
            <a:r>
              <a:rPr lang="en-GB" sz="2100" dirty="0">
                <a:solidFill>
                  <a:schemeClr val="accent5">
                    <a:lumMod val="50000"/>
                  </a:schemeClr>
                </a:solidFill>
              </a:rPr>
              <a:t>Discussion</a:t>
            </a:r>
          </a:p>
        </p:txBody>
      </p:sp>
    </p:spTree>
    <p:extLst>
      <p:ext uri="{BB962C8B-B14F-4D97-AF65-F5344CB8AC3E}">
        <p14:creationId xmlns:p14="http://schemas.microsoft.com/office/powerpoint/2010/main" val="36522295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17FD453-4C1B-4AF5-A8D9-E9A02306C7EE}"/>
              </a:ext>
            </a:extLst>
          </p:cNvPr>
          <p:cNvSpPr>
            <a:spLocks noGrp="1"/>
          </p:cNvSpPr>
          <p:nvPr>
            <p:ph idx="1"/>
          </p:nvPr>
        </p:nvSpPr>
        <p:spPr/>
        <p:txBody>
          <a:bodyPr/>
          <a:lstStyle/>
          <a:p>
            <a:pPr marL="0" indent="0">
              <a:buNone/>
            </a:pPr>
            <a:r>
              <a:rPr lang="en-GB" dirty="0"/>
              <a:t>A robust multivariate, categorical, statistical analysis:</a:t>
            </a:r>
          </a:p>
          <a:p>
            <a:pPr marL="0" indent="0">
              <a:buNone/>
            </a:pPr>
            <a:endParaRPr lang="en-GB" dirty="0"/>
          </a:p>
          <a:p>
            <a:pPr lvl="1"/>
            <a:r>
              <a:rPr lang="en-GB" dirty="0"/>
              <a:t>A course level analysis that includes students leaving without qualifying</a:t>
            </a:r>
            <a:br>
              <a:rPr lang="en-GB" dirty="0"/>
            </a:br>
            <a:endParaRPr lang="en-GB" dirty="0"/>
          </a:p>
          <a:p>
            <a:pPr lvl="1"/>
            <a:r>
              <a:rPr lang="en-GB" dirty="0"/>
              <a:t>Alternatives to multinomial based statistical tests and models</a:t>
            </a:r>
            <a:br>
              <a:rPr lang="en-GB" dirty="0"/>
            </a:br>
            <a:endParaRPr lang="en-GB" dirty="0"/>
          </a:p>
          <a:p>
            <a:pPr lvl="1"/>
            <a:r>
              <a:rPr lang="en-GB" dirty="0"/>
              <a:t>Causal modelling and inclusion of non-demographic variables in the analysis</a:t>
            </a:r>
          </a:p>
          <a:p>
            <a:pPr lvl="1"/>
            <a:endParaRPr lang="en-GB" b="1" dirty="0"/>
          </a:p>
          <a:p>
            <a:pPr lvl="1"/>
            <a:r>
              <a:rPr lang="en-GB" dirty="0"/>
              <a:t>Use models that allow for interaction effects between variables </a:t>
            </a:r>
          </a:p>
          <a:p>
            <a:endParaRPr lang="en-GB" dirty="0"/>
          </a:p>
          <a:p>
            <a:endParaRPr lang="en-GB" b="1" dirty="0"/>
          </a:p>
        </p:txBody>
      </p:sp>
      <p:sp>
        <p:nvSpPr>
          <p:cNvPr id="3" name="Date Placeholder 2">
            <a:extLst>
              <a:ext uri="{FF2B5EF4-FFF2-40B4-BE49-F238E27FC236}">
                <a16:creationId xmlns:a16="http://schemas.microsoft.com/office/drawing/2014/main" id="{D3B3646B-F42B-43D5-8315-1003585E3816}"/>
              </a:ext>
            </a:extLst>
          </p:cNvPr>
          <p:cNvSpPr>
            <a:spLocks noGrp="1"/>
          </p:cNvSpPr>
          <p:nvPr>
            <p:ph type="dt" sz="half" idx="10"/>
          </p:nvPr>
        </p:nvSpPr>
        <p:spPr/>
        <p:txBody>
          <a:bodyPr/>
          <a:lstStyle/>
          <a:p>
            <a:r>
              <a:rPr lang="en-GB"/>
              <a:t>Wednesday, 30 June 2021</a:t>
            </a:r>
          </a:p>
        </p:txBody>
      </p:sp>
      <p:sp>
        <p:nvSpPr>
          <p:cNvPr id="4" name="Title 3">
            <a:extLst>
              <a:ext uri="{FF2B5EF4-FFF2-40B4-BE49-F238E27FC236}">
                <a16:creationId xmlns:a16="http://schemas.microsoft.com/office/drawing/2014/main" id="{BFCDB6F3-7CAB-47EB-971D-ED420B61C03C}"/>
              </a:ext>
            </a:extLst>
          </p:cNvPr>
          <p:cNvSpPr>
            <a:spLocks noGrp="1"/>
          </p:cNvSpPr>
          <p:nvPr>
            <p:ph type="title"/>
          </p:nvPr>
        </p:nvSpPr>
        <p:spPr/>
        <p:txBody>
          <a:bodyPr/>
          <a:lstStyle/>
          <a:p>
            <a:r>
              <a:rPr lang="en-GB" dirty="0"/>
              <a:t>Next Steps: What’s needed?</a:t>
            </a:r>
          </a:p>
        </p:txBody>
      </p:sp>
      <p:sp>
        <p:nvSpPr>
          <p:cNvPr id="5" name="Title 6">
            <a:extLst>
              <a:ext uri="{FF2B5EF4-FFF2-40B4-BE49-F238E27FC236}">
                <a16:creationId xmlns:a16="http://schemas.microsoft.com/office/drawing/2014/main" id="{98B31168-2B11-4BB3-A976-3B43ACDDDE78}"/>
              </a:ext>
            </a:extLst>
          </p:cNvPr>
          <p:cNvSpPr txBox="1">
            <a:spLocks/>
          </p:cNvSpPr>
          <p:nvPr/>
        </p:nvSpPr>
        <p:spPr>
          <a:xfrm>
            <a:off x="432000" y="270000"/>
            <a:ext cx="7848000" cy="360000"/>
          </a:xfrm>
          <a:prstGeom prst="rect">
            <a:avLst/>
          </a:prstGeom>
        </p:spPr>
        <p:txBody>
          <a:bodyPr vert="horz" lIns="36000" tIns="0" rIns="0" bIns="0" rtlCol="0" anchor="t">
            <a:noAutofit/>
          </a:bodyPr>
          <a:lstStyle>
            <a:lvl1pPr algn="l" defTabSz="685800" rtl="0" eaLnBrk="1" latinLnBrk="0" hangingPunct="1">
              <a:lnSpc>
                <a:spcPct val="90000"/>
              </a:lnSpc>
              <a:spcBef>
                <a:spcPct val="0"/>
              </a:spcBef>
              <a:buNone/>
              <a:defRPr sz="2800" kern="1200">
                <a:solidFill>
                  <a:schemeClr val="accent1">
                    <a:lumMod val="75000"/>
                  </a:schemeClr>
                </a:solidFill>
                <a:latin typeface="+mj-lt"/>
                <a:ea typeface="+mj-ea"/>
                <a:cs typeface="+mj-cs"/>
              </a:defRPr>
            </a:lvl1pPr>
          </a:lstStyle>
          <a:p>
            <a:r>
              <a:rPr lang="en-GB" sz="2100" dirty="0">
                <a:solidFill>
                  <a:schemeClr val="accent5">
                    <a:lumMod val="50000"/>
                  </a:schemeClr>
                </a:solidFill>
              </a:rPr>
              <a:t>Discussion</a:t>
            </a:r>
          </a:p>
        </p:txBody>
      </p:sp>
    </p:spTree>
    <p:extLst>
      <p:ext uri="{BB962C8B-B14F-4D97-AF65-F5344CB8AC3E}">
        <p14:creationId xmlns:p14="http://schemas.microsoft.com/office/powerpoint/2010/main" val="37088602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A74BB62-1C44-41F1-BFA9-6FA7DFE0E5B8}"/>
              </a:ext>
            </a:extLst>
          </p:cNvPr>
          <p:cNvSpPr>
            <a:spLocks noGrp="1"/>
          </p:cNvSpPr>
          <p:nvPr>
            <p:ph idx="1"/>
          </p:nvPr>
        </p:nvSpPr>
        <p:spPr/>
        <p:txBody>
          <a:bodyPr/>
          <a:lstStyle/>
          <a:p>
            <a:pPr marL="0" indent="0">
              <a:buNone/>
            </a:pPr>
            <a:r>
              <a:rPr lang="en-GB" sz="1600" dirty="0"/>
              <a:t>Perform an intersectional, course level analysis of demographic gaps on in UK undergraduate physics courses.</a:t>
            </a:r>
            <a:br>
              <a:rPr lang="en-GB" sz="1600" dirty="0"/>
            </a:br>
            <a:endParaRPr lang="en-GB" sz="1600" dirty="0"/>
          </a:p>
          <a:p>
            <a:pPr marL="457200" indent="-457200">
              <a:buFont typeface="+mj-lt"/>
              <a:buAutoNum type="arabicPeriod"/>
            </a:pPr>
            <a:r>
              <a:rPr lang="en-GB" sz="1600" b="1" dirty="0"/>
              <a:t>Procure a </a:t>
            </a:r>
            <a:r>
              <a:rPr lang="en-GB" sz="1600" b="1" u="sng" dirty="0"/>
              <a:t>large</a:t>
            </a:r>
            <a:r>
              <a:rPr lang="en-GB" sz="1600" b="1" dirty="0"/>
              <a:t>, broad, Tailored Dataset from HESA (Short term)</a:t>
            </a:r>
          </a:p>
          <a:p>
            <a:pPr lvl="1"/>
            <a:r>
              <a:rPr lang="en-GB" sz="1200" dirty="0"/>
              <a:t>Scope: All students studying first degrees between 2012/13 to 2019/20, many variables.</a:t>
            </a:r>
          </a:p>
          <a:p>
            <a:pPr lvl="1"/>
            <a:r>
              <a:rPr lang="en-GB" sz="1200" dirty="0"/>
              <a:t>Progress: finalising the specification with HESA/Jisc</a:t>
            </a:r>
          </a:p>
          <a:p>
            <a:pPr marL="457200" indent="-457200">
              <a:buFont typeface="+mj-lt"/>
              <a:buAutoNum type="arabicPeriod"/>
            </a:pPr>
            <a:r>
              <a:rPr lang="en-GB" sz="1600" b="1" dirty="0"/>
              <a:t>Carry out four statistical analyses (Mid term)</a:t>
            </a:r>
          </a:p>
          <a:p>
            <a:pPr marL="571500" lvl="1" indent="-228600">
              <a:buFont typeface="+mj-lt"/>
              <a:buAutoNum type="alphaUcPeriod"/>
            </a:pPr>
            <a:r>
              <a:rPr lang="en-GB" sz="1200" dirty="0"/>
              <a:t>Uncontrolled demographic gaps analysis</a:t>
            </a:r>
          </a:p>
          <a:p>
            <a:pPr marL="571500" lvl="1" indent="-228600">
              <a:buFont typeface="+mj-lt"/>
              <a:buAutoNum type="alphaUcPeriod"/>
            </a:pPr>
            <a:r>
              <a:rPr lang="en-GB" sz="1200" dirty="0"/>
              <a:t>Identify general factors: e.g. correlation between characteristics, institution factors, course format, etc.</a:t>
            </a:r>
          </a:p>
          <a:p>
            <a:pPr marL="571500" lvl="1" indent="-228600">
              <a:buFont typeface="+mj-lt"/>
              <a:buAutoNum type="alphaUcPeriod"/>
            </a:pPr>
            <a:r>
              <a:rPr lang="en-GB" sz="1200" dirty="0"/>
              <a:t>Identify physics specific factors (by comparing to other courses)</a:t>
            </a:r>
          </a:p>
          <a:p>
            <a:pPr marL="571500" lvl="1" indent="-228600">
              <a:buFont typeface="+mj-lt"/>
              <a:buAutoNum type="alphaUcPeriod"/>
            </a:pPr>
            <a:r>
              <a:rPr lang="en-GB" sz="1200" dirty="0"/>
              <a:t>Identify within physics factors (by looking at module drop out rates)</a:t>
            </a:r>
          </a:p>
          <a:p>
            <a:pPr marL="457200" indent="-457200">
              <a:buFont typeface="+mj-lt"/>
              <a:buAutoNum type="arabicPeriod"/>
            </a:pPr>
            <a:r>
              <a:rPr lang="en-GB" sz="1600" b="1" dirty="0"/>
              <a:t>Further investigation into the role of assessment (Long term)</a:t>
            </a:r>
          </a:p>
          <a:p>
            <a:pPr lvl="1"/>
            <a:r>
              <a:rPr lang="en-GB" sz="1300" dirty="0"/>
              <a:t>Use results from C and D identify research directions. Possibly procuring focused datasets.</a:t>
            </a:r>
          </a:p>
          <a:p>
            <a:pPr lvl="1"/>
            <a:r>
              <a:rPr lang="en-GB" sz="1300" dirty="0"/>
              <a:t>Estimate size of bias due to differences in assessment measure</a:t>
            </a:r>
          </a:p>
          <a:p>
            <a:pPr lvl="1"/>
            <a:endParaRPr lang="en-GB" sz="1300" dirty="0"/>
          </a:p>
        </p:txBody>
      </p:sp>
      <p:sp>
        <p:nvSpPr>
          <p:cNvPr id="3" name="Date Placeholder 2">
            <a:extLst>
              <a:ext uri="{FF2B5EF4-FFF2-40B4-BE49-F238E27FC236}">
                <a16:creationId xmlns:a16="http://schemas.microsoft.com/office/drawing/2014/main" id="{95F224E1-21DF-4C42-B2BF-DE6522AD85A0}"/>
              </a:ext>
            </a:extLst>
          </p:cNvPr>
          <p:cNvSpPr>
            <a:spLocks noGrp="1"/>
          </p:cNvSpPr>
          <p:nvPr>
            <p:ph type="dt" sz="half" idx="10"/>
          </p:nvPr>
        </p:nvSpPr>
        <p:spPr/>
        <p:txBody>
          <a:bodyPr/>
          <a:lstStyle/>
          <a:p>
            <a:r>
              <a:rPr lang="en-GB"/>
              <a:t>Wednesday, 30 June 2021</a:t>
            </a:r>
          </a:p>
        </p:txBody>
      </p:sp>
      <p:sp>
        <p:nvSpPr>
          <p:cNvPr id="4" name="Title 3">
            <a:extLst>
              <a:ext uri="{FF2B5EF4-FFF2-40B4-BE49-F238E27FC236}">
                <a16:creationId xmlns:a16="http://schemas.microsoft.com/office/drawing/2014/main" id="{7805048E-80A3-432F-B762-B34986D40ACC}"/>
              </a:ext>
            </a:extLst>
          </p:cNvPr>
          <p:cNvSpPr>
            <a:spLocks noGrp="1"/>
          </p:cNvSpPr>
          <p:nvPr>
            <p:ph type="title"/>
          </p:nvPr>
        </p:nvSpPr>
        <p:spPr/>
        <p:txBody>
          <a:bodyPr/>
          <a:lstStyle/>
          <a:p>
            <a:r>
              <a:rPr lang="en-GB" dirty="0"/>
              <a:t>Moving forward</a:t>
            </a:r>
          </a:p>
        </p:txBody>
      </p:sp>
      <p:sp>
        <p:nvSpPr>
          <p:cNvPr id="6" name="Title 6">
            <a:extLst>
              <a:ext uri="{FF2B5EF4-FFF2-40B4-BE49-F238E27FC236}">
                <a16:creationId xmlns:a16="http://schemas.microsoft.com/office/drawing/2014/main" id="{803956B5-2D0C-49E7-8C72-E5FD76440D39}"/>
              </a:ext>
            </a:extLst>
          </p:cNvPr>
          <p:cNvSpPr txBox="1">
            <a:spLocks/>
          </p:cNvSpPr>
          <p:nvPr/>
        </p:nvSpPr>
        <p:spPr>
          <a:xfrm>
            <a:off x="432000" y="270000"/>
            <a:ext cx="7848000" cy="360000"/>
          </a:xfrm>
          <a:prstGeom prst="rect">
            <a:avLst/>
          </a:prstGeom>
        </p:spPr>
        <p:txBody>
          <a:bodyPr vert="horz" lIns="36000" tIns="0" rIns="0" bIns="0" rtlCol="0" anchor="t">
            <a:noAutofit/>
          </a:bodyPr>
          <a:lstStyle>
            <a:lvl1pPr algn="l" defTabSz="685800" rtl="0" eaLnBrk="1" latinLnBrk="0" hangingPunct="1">
              <a:lnSpc>
                <a:spcPct val="90000"/>
              </a:lnSpc>
              <a:spcBef>
                <a:spcPct val="0"/>
              </a:spcBef>
              <a:buNone/>
              <a:defRPr sz="2800" kern="1200">
                <a:solidFill>
                  <a:schemeClr val="accent1">
                    <a:lumMod val="75000"/>
                  </a:schemeClr>
                </a:solidFill>
                <a:latin typeface="+mj-lt"/>
                <a:ea typeface="+mj-ea"/>
                <a:cs typeface="+mj-cs"/>
              </a:defRPr>
            </a:lvl1pPr>
          </a:lstStyle>
          <a:p>
            <a:r>
              <a:rPr lang="en-GB" sz="2100" dirty="0">
                <a:solidFill>
                  <a:schemeClr val="accent5">
                    <a:lumMod val="50000"/>
                  </a:schemeClr>
                </a:solidFill>
              </a:rPr>
              <a:t>Discussion</a:t>
            </a:r>
          </a:p>
        </p:txBody>
      </p:sp>
    </p:spTree>
    <p:extLst>
      <p:ext uri="{BB962C8B-B14F-4D97-AF65-F5344CB8AC3E}">
        <p14:creationId xmlns:p14="http://schemas.microsoft.com/office/powerpoint/2010/main" val="30743437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A4746DB-8B3B-4358-9C76-B618195F3E50}"/>
              </a:ext>
            </a:extLst>
          </p:cNvPr>
          <p:cNvSpPr>
            <a:spLocks noGrp="1"/>
          </p:cNvSpPr>
          <p:nvPr>
            <p:ph idx="1"/>
          </p:nvPr>
        </p:nvSpPr>
        <p:spPr/>
        <p:txBody>
          <a:bodyPr/>
          <a:lstStyle/>
          <a:p>
            <a:r>
              <a:rPr lang="en-GB" dirty="0"/>
              <a:t>There are observable demographic gaps in physical sciences</a:t>
            </a:r>
          </a:p>
          <a:p>
            <a:endParaRPr lang="en-GB" dirty="0"/>
          </a:p>
          <a:p>
            <a:r>
              <a:rPr lang="en-GB" dirty="0"/>
              <a:t>A complex statistical question: we can’t be sure of the gaps in physics, or on a individual courses.</a:t>
            </a:r>
          </a:p>
          <a:p>
            <a:endParaRPr lang="en-GB" dirty="0"/>
          </a:p>
          <a:p>
            <a:r>
              <a:rPr lang="en-GB" dirty="0"/>
              <a:t>These gaps can and do change drastically with time: most notably the gaps across age and gender!</a:t>
            </a:r>
          </a:p>
          <a:p>
            <a:endParaRPr lang="en-GB" dirty="0"/>
          </a:p>
          <a:p>
            <a:pPr marL="0" indent="0">
              <a:buNone/>
            </a:pPr>
            <a:r>
              <a:rPr lang="en-GB" dirty="0"/>
              <a:t>Contact email: </a:t>
            </a:r>
            <a:r>
              <a:rPr lang="en-GB" dirty="0">
                <a:hlinkClick r:id="rId2"/>
              </a:rPr>
              <a:t>arran.stirton@open.ac.uk</a:t>
            </a:r>
            <a:endParaRPr lang="en-GB" dirty="0"/>
          </a:p>
        </p:txBody>
      </p:sp>
      <p:sp>
        <p:nvSpPr>
          <p:cNvPr id="3" name="Date Placeholder 2">
            <a:extLst>
              <a:ext uri="{FF2B5EF4-FFF2-40B4-BE49-F238E27FC236}">
                <a16:creationId xmlns:a16="http://schemas.microsoft.com/office/drawing/2014/main" id="{A86C4D67-8945-4D5B-B72F-78BAF8CC43DF}"/>
              </a:ext>
            </a:extLst>
          </p:cNvPr>
          <p:cNvSpPr>
            <a:spLocks noGrp="1"/>
          </p:cNvSpPr>
          <p:nvPr>
            <p:ph type="dt" sz="half" idx="10"/>
          </p:nvPr>
        </p:nvSpPr>
        <p:spPr/>
        <p:txBody>
          <a:bodyPr/>
          <a:lstStyle/>
          <a:p>
            <a:r>
              <a:rPr lang="en-GB"/>
              <a:t>Wednesday, 30 June 2021</a:t>
            </a:r>
          </a:p>
        </p:txBody>
      </p:sp>
      <p:sp>
        <p:nvSpPr>
          <p:cNvPr id="4" name="Title 3">
            <a:extLst>
              <a:ext uri="{FF2B5EF4-FFF2-40B4-BE49-F238E27FC236}">
                <a16:creationId xmlns:a16="http://schemas.microsoft.com/office/drawing/2014/main" id="{BCA9213A-F71B-4C58-9D12-5ACD7735A5FE}"/>
              </a:ext>
            </a:extLst>
          </p:cNvPr>
          <p:cNvSpPr>
            <a:spLocks noGrp="1"/>
          </p:cNvSpPr>
          <p:nvPr>
            <p:ph type="title"/>
          </p:nvPr>
        </p:nvSpPr>
        <p:spPr/>
        <p:txBody>
          <a:bodyPr/>
          <a:lstStyle/>
          <a:p>
            <a:r>
              <a:rPr lang="en-GB" dirty="0"/>
              <a:t>Three Key Takeaways</a:t>
            </a:r>
          </a:p>
        </p:txBody>
      </p:sp>
      <p:sp>
        <p:nvSpPr>
          <p:cNvPr id="5" name="Title 6">
            <a:extLst>
              <a:ext uri="{FF2B5EF4-FFF2-40B4-BE49-F238E27FC236}">
                <a16:creationId xmlns:a16="http://schemas.microsoft.com/office/drawing/2014/main" id="{53ED7717-8047-42E9-B864-AEE62E692688}"/>
              </a:ext>
            </a:extLst>
          </p:cNvPr>
          <p:cNvSpPr txBox="1">
            <a:spLocks/>
          </p:cNvSpPr>
          <p:nvPr/>
        </p:nvSpPr>
        <p:spPr>
          <a:xfrm>
            <a:off x="432000" y="270000"/>
            <a:ext cx="7848000" cy="360000"/>
          </a:xfrm>
          <a:prstGeom prst="rect">
            <a:avLst/>
          </a:prstGeom>
        </p:spPr>
        <p:txBody>
          <a:bodyPr vert="horz" lIns="36000" tIns="0" rIns="0" bIns="0" rtlCol="0" anchor="t">
            <a:noAutofit/>
          </a:bodyPr>
          <a:lstStyle>
            <a:lvl1pPr algn="l" defTabSz="685800" rtl="0" eaLnBrk="1" latinLnBrk="0" hangingPunct="1">
              <a:lnSpc>
                <a:spcPct val="90000"/>
              </a:lnSpc>
              <a:spcBef>
                <a:spcPct val="0"/>
              </a:spcBef>
              <a:buNone/>
              <a:defRPr sz="2800" kern="1200">
                <a:solidFill>
                  <a:schemeClr val="accent1">
                    <a:lumMod val="75000"/>
                  </a:schemeClr>
                </a:solidFill>
                <a:latin typeface="+mj-lt"/>
                <a:ea typeface="+mj-ea"/>
                <a:cs typeface="+mj-cs"/>
              </a:defRPr>
            </a:lvl1pPr>
          </a:lstStyle>
          <a:p>
            <a:r>
              <a:rPr lang="en-GB" sz="2100" dirty="0">
                <a:solidFill>
                  <a:schemeClr val="accent5">
                    <a:lumMod val="50000"/>
                  </a:schemeClr>
                </a:solidFill>
              </a:rPr>
              <a:t>Summary</a:t>
            </a:r>
          </a:p>
        </p:txBody>
      </p:sp>
    </p:spTree>
    <p:extLst>
      <p:ext uri="{BB962C8B-B14F-4D97-AF65-F5344CB8AC3E}">
        <p14:creationId xmlns:p14="http://schemas.microsoft.com/office/powerpoint/2010/main" val="25863388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516EB-3D8D-42F4-84E5-427CC7592875}"/>
              </a:ext>
            </a:extLst>
          </p:cNvPr>
          <p:cNvSpPr>
            <a:spLocks noGrp="1"/>
          </p:cNvSpPr>
          <p:nvPr>
            <p:ph type="ctrTitle"/>
          </p:nvPr>
        </p:nvSpPr>
        <p:spPr/>
        <p:txBody>
          <a:bodyPr anchor="b"/>
          <a:lstStyle/>
          <a:p>
            <a:r>
              <a:rPr lang="en-GB" dirty="0" err="1"/>
              <a:t>Endmatter</a:t>
            </a:r>
            <a:endParaRPr lang="en-GB" dirty="0"/>
          </a:p>
        </p:txBody>
      </p:sp>
      <p:sp>
        <p:nvSpPr>
          <p:cNvPr id="3" name="Subtitle 2">
            <a:extLst>
              <a:ext uri="{FF2B5EF4-FFF2-40B4-BE49-F238E27FC236}">
                <a16:creationId xmlns:a16="http://schemas.microsoft.com/office/drawing/2014/main" id="{C59766A3-2CEE-48E9-93FF-827DC74EF28A}"/>
              </a:ext>
            </a:extLst>
          </p:cNvPr>
          <p:cNvSpPr>
            <a:spLocks noGrp="1"/>
          </p:cNvSpPr>
          <p:nvPr>
            <p:ph type="subTitle" idx="1"/>
          </p:nvPr>
        </p:nvSpPr>
        <p:spPr>
          <a:xfrm>
            <a:off x="432000" y="2952000"/>
            <a:ext cx="8280000" cy="1038975"/>
          </a:xfrm>
        </p:spPr>
        <p:txBody>
          <a:bodyPr numCol="2"/>
          <a:lstStyle/>
          <a:p>
            <a:endParaRPr lang="en-GB" sz="2400" dirty="0"/>
          </a:p>
        </p:txBody>
      </p:sp>
      <p:sp>
        <p:nvSpPr>
          <p:cNvPr id="4" name="Date Placeholder 3">
            <a:extLst>
              <a:ext uri="{FF2B5EF4-FFF2-40B4-BE49-F238E27FC236}">
                <a16:creationId xmlns:a16="http://schemas.microsoft.com/office/drawing/2014/main" id="{51787277-9AB4-441E-816F-98705003F6CB}"/>
              </a:ext>
            </a:extLst>
          </p:cNvPr>
          <p:cNvSpPr>
            <a:spLocks noGrp="1"/>
          </p:cNvSpPr>
          <p:nvPr>
            <p:ph type="dt" sz="half" idx="10"/>
          </p:nvPr>
        </p:nvSpPr>
        <p:spPr/>
        <p:txBody>
          <a:bodyPr/>
          <a:lstStyle/>
          <a:p>
            <a:r>
              <a:rPr lang="en-GB"/>
              <a:t>Wednesday, 30 June 2021</a:t>
            </a:r>
            <a:endParaRPr lang="en-GB" sz="1200" dirty="0"/>
          </a:p>
        </p:txBody>
      </p:sp>
    </p:spTree>
    <p:extLst>
      <p:ext uri="{BB962C8B-B14F-4D97-AF65-F5344CB8AC3E}">
        <p14:creationId xmlns:p14="http://schemas.microsoft.com/office/powerpoint/2010/main" val="34687463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66D3442A-AC17-415E-95C0-AFBB8B135D46}"/>
                  </a:ext>
                </a:extLst>
              </p:cNvPr>
              <p:cNvSpPr>
                <a:spLocks noGrp="1"/>
              </p:cNvSpPr>
              <p:nvPr>
                <p:ph idx="1"/>
              </p:nvPr>
            </p:nvSpPr>
            <p:spPr/>
            <p:txBody>
              <a:bodyPr/>
              <a:lstStyle/>
              <a:p>
                <a:r>
                  <a:rPr lang="en-GB" b="0" dirty="0"/>
                  <a:t>Let </a:t>
                </a:r>
                <a14:m>
                  <m:oMath xmlns:m="http://schemas.openxmlformats.org/officeDocument/2006/math">
                    <m:r>
                      <a:rPr lang="en-GB" b="0" i="1" smtClean="0">
                        <a:latin typeface="Cambria Math" panose="02040503050406030204" pitchFamily="18" charset="0"/>
                      </a:rPr>
                      <m:t>𝐺</m:t>
                    </m:r>
                    <m:r>
                      <m:rPr>
                        <m:nor/>
                      </m:rPr>
                      <a:rPr lang="en-GB" b="0" i="0" smtClean="0">
                        <a:latin typeface="Cambria Math" panose="02040503050406030204" pitchFamily="18" charset="0"/>
                      </a:rPr>
                      <m:t> − ′</m:t>
                    </m:r>
                    <m:r>
                      <m:rPr>
                        <m:nor/>
                      </m:rPr>
                      <a:rPr lang="en-GB" b="0" i="0" smtClean="0">
                        <a:latin typeface="Cambria Math" panose="02040503050406030204" pitchFamily="18" charset="0"/>
                      </a:rPr>
                      <m:t>gets</m:t>
                    </m:r>
                    <m:r>
                      <m:rPr>
                        <m:nor/>
                      </m:rPr>
                      <a:rPr lang="en-GB" b="0" i="0" smtClean="0">
                        <a:latin typeface="Cambria Math" panose="02040503050406030204" pitchFamily="18" charset="0"/>
                      </a:rPr>
                      <m:t> </m:t>
                    </m:r>
                    <m:r>
                      <m:rPr>
                        <m:nor/>
                      </m:rPr>
                      <a:rPr lang="en-GB" b="0" i="0" smtClean="0">
                        <a:latin typeface="Cambria Math" panose="02040503050406030204" pitchFamily="18" charset="0"/>
                      </a:rPr>
                      <m:t>a</m:t>
                    </m:r>
                    <m:r>
                      <m:rPr>
                        <m:nor/>
                      </m:rPr>
                      <a:rPr lang="en-GB" b="0" i="0" smtClean="0">
                        <a:latin typeface="Cambria Math" panose="02040503050406030204" pitchFamily="18" charset="0"/>
                      </a:rPr>
                      <m:t> </m:t>
                    </m:r>
                    <m:r>
                      <m:rPr>
                        <m:nor/>
                      </m:rPr>
                      <a:rPr lang="en-GB" b="0" i="0" smtClean="0">
                        <a:latin typeface="Cambria Math" panose="02040503050406030204" pitchFamily="18" charset="0"/>
                      </a:rPr>
                      <m:t>good</m:t>
                    </m:r>
                    <m:r>
                      <m:rPr>
                        <m:nor/>
                      </m:rPr>
                      <a:rPr lang="en-GB" b="0" i="0" smtClean="0">
                        <a:latin typeface="Cambria Math" panose="02040503050406030204" pitchFamily="18" charset="0"/>
                      </a:rPr>
                      <m:t> </m:t>
                    </m:r>
                    <m:r>
                      <m:rPr>
                        <m:nor/>
                      </m:rPr>
                      <a:rPr lang="en-GB" b="0" i="0" smtClean="0">
                        <a:latin typeface="Cambria Math" panose="02040503050406030204" pitchFamily="18" charset="0"/>
                      </a:rPr>
                      <m:t>degree</m:t>
                    </m:r>
                    <m:r>
                      <m:rPr>
                        <m:nor/>
                      </m:rPr>
                      <a:rPr lang="en-GB" b="0" i="0" smtClean="0">
                        <a:latin typeface="Cambria Math" panose="02040503050406030204" pitchFamily="18" charset="0"/>
                      </a:rPr>
                      <m:t>′</m:t>
                    </m:r>
                  </m:oMath>
                </a14:m>
                <a:r>
                  <a:rPr lang="en-GB" dirty="0"/>
                  <a:t>,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𝐷</m:t>
                        </m:r>
                      </m:e>
                      <m:sub>
                        <m:r>
                          <a:rPr lang="en-GB" b="0" i="1" smtClean="0">
                            <a:latin typeface="Cambria Math" panose="02040503050406030204" pitchFamily="18" charset="0"/>
                          </a:rPr>
                          <m:t>𝑥</m:t>
                        </m:r>
                      </m:sub>
                    </m:sSub>
                    <m:r>
                      <m:rPr>
                        <m:nor/>
                      </m:rPr>
                      <a:rPr lang="en-GB">
                        <a:latin typeface="Cambria Math" panose="02040503050406030204" pitchFamily="18" charset="0"/>
                      </a:rPr>
                      <m:t> </m:t>
                    </m:r>
                    <m:r>
                      <m:rPr>
                        <m:nor/>
                      </m:rPr>
                      <a:rPr lang="en-GB" b="0" i="0" smtClean="0">
                        <a:latin typeface="Cambria Math" panose="02040503050406030204" pitchFamily="18" charset="0"/>
                      </a:rPr>
                      <m:t>− ′</m:t>
                    </m:r>
                    <m:r>
                      <m:rPr>
                        <m:nor/>
                      </m:rPr>
                      <a:rPr lang="en-GB" b="0" i="0" smtClean="0">
                        <a:latin typeface="Cambria Math" panose="02040503050406030204" pitchFamily="18" charset="0"/>
                      </a:rPr>
                      <m:t>has</m:t>
                    </m:r>
                    <m:r>
                      <m:rPr>
                        <m:nor/>
                      </m:rPr>
                      <a:rPr lang="en-GB" b="0" i="0" smtClean="0">
                        <a:latin typeface="Cambria Math" panose="02040503050406030204" pitchFamily="18" charset="0"/>
                      </a:rPr>
                      <m:t> </m:t>
                    </m:r>
                    <m:r>
                      <m:rPr>
                        <m:nor/>
                      </m:rPr>
                      <a:rPr lang="en-GB" b="0" i="0" smtClean="0">
                        <a:latin typeface="Cambria Math" panose="02040503050406030204" pitchFamily="18" charset="0"/>
                      </a:rPr>
                      <m:t>demographic</m:t>
                    </m:r>
                    <m:r>
                      <m:rPr>
                        <m:nor/>
                      </m:rPr>
                      <a:rPr lang="en-GB" b="0" i="0" smtClean="0">
                        <a:latin typeface="Cambria Math" panose="02040503050406030204" pitchFamily="18" charset="0"/>
                      </a:rPr>
                      <m:t> </m:t>
                    </m:r>
                    <m:r>
                      <m:rPr>
                        <m:nor/>
                      </m:rPr>
                      <a:rPr lang="en-GB" b="0" i="0" smtClean="0">
                        <a:latin typeface="Cambria Math" panose="02040503050406030204" pitchFamily="18" charset="0"/>
                      </a:rPr>
                      <m:t>characteristic</m:t>
                    </m:r>
                    <m:r>
                      <m:rPr>
                        <m:nor/>
                      </m:rPr>
                      <a:rPr lang="en-GB" b="0" i="0" smtClean="0">
                        <a:latin typeface="Cambria Math" panose="02040503050406030204" pitchFamily="18" charset="0"/>
                      </a:rPr>
                      <m:t> </m:t>
                    </m:r>
                    <m:r>
                      <a:rPr lang="en-GB" b="0" i="1" smtClean="0">
                        <a:latin typeface="Cambria Math" panose="02040503050406030204" pitchFamily="18" charset="0"/>
                      </a:rPr>
                      <m:t>𝑥</m:t>
                    </m:r>
                    <m:r>
                      <m:rPr>
                        <m:nor/>
                      </m:rPr>
                      <a:rPr lang="en-GB" b="0" i="0" smtClean="0">
                        <a:latin typeface="Cambria Math" panose="02040503050406030204" pitchFamily="18" charset="0"/>
                      </a:rPr>
                      <m:t>′</m:t>
                    </m:r>
                  </m:oMath>
                </a14:m>
                <a:endParaRPr lang="en-GB" b="0" i="1" dirty="0">
                  <a:latin typeface="Cambria Math" panose="02040503050406030204" pitchFamily="18" charset="0"/>
                </a:endParaRPr>
              </a:p>
              <a:p>
                <a:r>
                  <a:rPr lang="en-GB" dirty="0"/>
                  <a:t>Then percentage point difference between demographics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𝐷</m:t>
                        </m:r>
                      </m:e>
                      <m:sub>
                        <m:r>
                          <a:rPr lang="en-GB" i="1">
                            <a:latin typeface="Cambria Math" panose="02040503050406030204" pitchFamily="18" charset="0"/>
                          </a:rPr>
                          <m:t>𝑥</m:t>
                        </m:r>
                      </m:sub>
                    </m:sSub>
                  </m:oMath>
                </a14:m>
                <a:r>
                  <a:rPr lang="en-GB" dirty="0"/>
                  <a:t> and </a:t>
                </a:r>
                <a14:m>
                  <m:oMath xmlns:m="http://schemas.openxmlformats.org/officeDocument/2006/math">
                    <m:acc>
                      <m:accPr>
                        <m:chr m:val="̅"/>
                        <m:ctrlPr>
                          <a:rPr lang="en-GB" b="0" i="1" smtClean="0">
                            <a:latin typeface="Cambria Math" panose="02040503050406030204" pitchFamily="18" charset="0"/>
                          </a:rPr>
                        </m:ctrlPr>
                      </m:accPr>
                      <m:e>
                        <m:sSub>
                          <m:sSubPr>
                            <m:ctrlPr>
                              <a:rPr lang="en-GB" i="1">
                                <a:latin typeface="Cambria Math" panose="02040503050406030204" pitchFamily="18" charset="0"/>
                              </a:rPr>
                            </m:ctrlPr>
                          </m:sSubPr>
                          <m:e>
                            <m:r>
                              <a:rPr lang="en-GB" i="1">
                                <a:latin typeface="Cambria Math" panose="02040503050406030204" pitchFamily="18" charset="0"/>
                              </a:rPr>
                              <m:t>𝐷</m:t>
                            </m:r>
                          </m:e>
                          <m:sub>
                            <m:r>
                              <a:rPr lang="en-GB" i="1">
                                <a:latin typeface="Cambria Math" panose="02040503050406030204" pitchFamily="18" charset="0"/>
                              </a:rPr>
                              <m:t>𝑥</m:t>
                            </m:r>
                          </m:sub>
                        </m:sSub>
                      </m:e>
                    </m:acc>
                  </m:oMath>
                </a14:m>
                <a:r>
                  <a:rPr lang="en-GB" dirty="0"/>
                  <a:t> can be expressed as:</a:t>
                </a:r>
                <a:br>
                  <a:rPr lang="en-GB" dirty="0"/>
                </a:br>
                <a14:m>
                  <m:oMath xmlns:m="http://schemas.openxmlformats.org/officeDocument/2006/math">
                    <m:r>
                      <m:rPr>
                        <m:sty m:val="p"/>
                      </m:rPr>
                      <a:rPr lang="en-GB" smtClean="0">
                        <a:latin typeface="Cambria Math" panose="02040503050406030204" pitchFamily="18" charset="0"/>
                      </a:rPr>
                      <m:t>Δ</m:t>
                    </m:r>
                    <m:r>
                      <a:rPr lang="en-GB" i="1">
                        <a:latin typeface="Cambria Math" panose="02040503050406030204" pitchFamily="18" charset="0"/>
                      </a:rPr>
                      <m:t>𝑝𝑝</m:t>
                    </m:r>
                    <m:r>
                      <a:rPr lang="en-GB" i="1">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1</m:t>
                        </m:r>
                      </m:num>
                      <m:den>
                        <m:r>
                          <a:rPr lang="en-GB" b="0" i="1" smtClean="0">
                            <a:latin typeface="Cambria Math" panose="02040503050406030204" pitchFamily="18" charset="0"/>
                          </a:rPr>
                          <m:t>𝑃</m:t>
                        </m:r>
                        <m:d>
                          <m:dPr>
                            <m:ctrlPr>
                              <a:rPr lang="en-GB" b="0" i="1" smtClean="0">
                                <a:latin typeface="Cambria Math" panose="02040503050406030204" pitchFamily="18" charset="0"/>
                              </a:rPr>
                            </m:ctrlPr>
                          </m:d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𝐷</m:t>
                                </m:r>
                              </m:e>
                              <m:sub>
                                <m:r>
                                  <a:rPr lang="en-GB" b="0" i="1" smtClean="0">
                                    <a:latin typeface="Cambria Math" panose="02040503050406030204" pitchFamily="18" charset="0"/>
                                  </a:rPr>
                                  <m:t>𝑥</m:t>
                                </m:r>
                              </m:sub>
                            </m:sSub>
                          </m:e>
                        </m:d>
                      </m:den>
                    </m:f>
                    <m:d>
                      <m:dPr>
                        <m:ctrlPr>
                          <a:rPr lang="en-GB" b="0" i="1" smtClean="0">
                            <a:latin typeface="Cambria Math" panose="02040503050406030204" pitchFamily="18" charset="0"/>
                          </a:rPr>
                        </m:ctrlPr>
                      </m:dPr>
                      <m:e>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𝐺</m:t>
                            </m:r>
                          </m:e>
                          <m:e>
                            <m:sSub>
                              <m:sSubPr>
                                <m:ctrlPr>
                                  <a:rPr lang="en-GB" b="0" i="1" smtClean="0">
                                    <a:latin typeface="Cambria Math" panose="02040503050406030204" pitchFamily="18" charset="0"/>
                                  </a:rPr>
                                </m:ctrlPr>
                              </m:sSubPr>
                              <m:e>
                                <m:r>
                                  <a:rPr lang="en-GB" b="0" i="1" smtClean="0">
                                    <a:latin typeface="Cambria Math" panose="02040503050406030204" pitchFamily="18" charset="0"/>
                                  </a:rPr>
                                  <m:t>𝐷</m:t>
                                </m:r>
                              </m:e>
                              <m:sub>
                                <m:r>
                                  <a:rPr lang="en-GB" b="0" i="1" smtClean="0">
                                    <a:latin typeface="Cambria Math" panose="02040503050406030204" pitchFamily="18" charset="0"/>
                                  </a:rPr>
                                  <m:t>𝑥</m:t>
                                </m:r>
                              </m:sub>
                            </m:sSub>
                          </m:e>
                        </m:d>
                        <m:r>
                          <a:rPr lang="en-GB" b="0" i="1" smtClean="0">
                            <a:latin typeface="Cambria Math" panose="02040503050406030204" pitchFamily="18" charset="0"/>
                          </a:rPr>
                          <m:t>−</m:t>
                        </m:r>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𝐺</m:t>
                            </m:r>
                          </m:e>
                        </m:d>
                      </m:e>
                    </m:d>
                  </m:oMath>
                </a14:m>
                <a:endParaRPr lang="en-GB" b="0" dirty="0"/>
              </a:p>
              <a:p>
                <a:r>
                  <a:rPr lang="en-GB" dirty="0"/>
                  <a:t>Is a function of </a:t>
                </a:r>
                <a14:m>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𝐺</m:t>
                        </m:r>
                      </m:e>
                    </m:d>
                  </m:oMath>
                </a14:m>
                <a:r>
                  <a:rPr lang="en-GB" b="0" dirty="0"/>
                  <a:t>, the average percent and so may change as percentage increases.</a:t>
                </a:r>
              </a:p>
              <a:p>
                <a:r>
                  <a:rPr lang="en-GB" dirty="0"/>
                  <a:t>Odds ratio is independent of </a:t>
                </a:r>
                <a14:m>
                  <m:oMath xmlns:m="http://schemas.openxmlformats.org/officeDocument/2006/math">
                    <m:r>
                      <a:rPr lang="en-GB" b="0" i="1" smtClean="0">
                        <a:latin typeface="Cambria Math" panose="02040503050406030204" pitchFamily="18" charset="0"/>
                      </a:rPr>
                      <m:t>𝑃</m:t>
                    </m:r>
                    <m:r>
                      <a:rPr lang="en-GB" b="0" i="1" smtClean="0">
                        <a:latin typeface="Cambria Math" panose="02040503050406030204" pitchFamily="18" charset="0"/>
                      </a:rPr>
                      <m:t>(</m:t>
                    </m:r>
                    <m:r>
                      <a:rPr lang="en-GB" b="0" i="1" smtClean="0">
                        <a:latin typeface="Cambria Math" panose="02040503050406030204" pitchFamily="18" charset="0"/>
                      </a:rPr>
                      <m:t>𝐺</m:t>
                    </m:r>
                    <m:r>
                      <a:rPr lang="en-GB" b="0" i="1" smtClean="0">
                        <a:latin typeface="Cambria Math" panose="02040503050406030204" pitchFamily="18" charset="0"/>
                      </a:rPr>
                      <m:t>)</m:t>
                    </m:r>
                  </m:oMath>
                </a14:m>
                <a:r>
                  <a:rPr lang="en-GB" dirty="0"/>
                  <a:t>:</a:t>
                </a:r>
              </a:p>
              <a:p>
                <a:pPr marL="0" indent="0">
                  <a:buNone/>
                </a:pPr>
                <a14:m>
                  <m:oMathPara xmlns:m="http://schemas.openxmlformats.org/officeDocument/2006/math">
                    <m:oMathParaPr>
                      <m:jc m:val="centerGroup"/>
                    </m:oMathParaPr>
                    <m:oMath xmlns:m="http://schemas.openxmlformats.org/officeDocument/2006/math">
                      <m:r>
                        <a:rPr lang="en-GB" sz="1600" b="0" i="1" smtClean="0">
                          <a:latin typeface="Cambria Math" panose="02040503050406030204" pitchFamily="18" charset="0"/>
                        </a:rPr>
                        <m:t>𝑂𝑅</m:t>
                      </m:r>
                      <m:r>
                        <a:rPr lang="en-GB" sz="1600" b="0" i="1" smtClean="0">
                          <a:latin typeface="Cambria Math" panose="02040503050406030204" pitchFamily="18" charset="0"/>
                        </a:rPr>
                        <m:t>=</m:t>
                      </m:r>
                      <m:f>
                        <m:fPr>
                          <m:ctrlPr>
                            <a:rPr lang="en-GB" sz="1600" b="0" i="1" smtClean="0">
                              <a:latin typeface="Cambria Math" panose="02040503050406030204" pitchFamily="18" charset="0"/>
                            </a:rPr>
                          </m:ctrlPr>
                        </m:fPr>
                        <m:num>
                          <m:r>
                            <a:rPr lang="en-GB" sz="1600" b="0" i="1" smtClean="0">
                              <a:latin typeface="Cambria Math" panose="02040503050406030204" pitchFamily="18" charset="0"/>
                            </a:rPr>
                            <m:t>𝑃</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𝐺</m:t>
                              </m:r>
                            </m:e>
                            <m:e>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𝐷</m:t>
                                  </m:r>
                                </m:e>
                                <m:sub>
                                  <m:r>
                                    <a:rPr lang="en-GB" sz="1600" b="0" i="1" smtClean="0">
                                      <a:latin typeface="Cambria Math" panose="02040503050406030204" pitchFamily="18" charset="0"/>
                                    </a:rPr>
                                    <m:t>𝑥</m:t>
                                  </m:r>
                                </m:sub>
                              </m:sSub>
                            </m:e>
                          </m:d>
                        </m:num>
                        <m:den>
                          <m:r>
                            <a:rPr lang="en-GB" sz="1600" i="1">
                              <a:latin typeface="Cambria Math" panose="02040503050406030204" pitchFamily="18" charset="0"/>
                            </a:rPr>
                            <m:t>𝑃</m:t>
                          </m:r>
                          <m:d>
                            <m:dPr>
                              <m:ctrlPr>
                                <a:rPr lang="en-GB" sz="1600" i="1">
                                  <a:latin typeface="Cambria Math" panose="02040503050406030204" pitchFamily="18" charset="0"/>
                                </a:rPr>
                              </m:ctrlPr>
                            </m:dPr>
                            <m:e>
                              <m:r>
                                <a:rPr lang="en-GB" sz="1600" i="1">
                                  <a:latin typeface="Cambria Math" panose="02040503050406030204" pitchFamily="18" charset="0"/>
                                </a:rPr>
                                <m:t>𝐺</m:t>
                              </m:r>
                            </m:e>
                            <m:e>
                              <m:acc>
                                <m:accPr>
                                  <m:chr m:val="̅"/>
                                  <m:ctrlPr>
                                    <a:rPr lang="en-GB" sz="1600" b="0" i="1" smtClean="0">
                                      <a:latin typeface="Cambria Math" panose="02040503050406030204" pitchFamily="18" charset="0"/>
                                    </a:rPr>
                                  </m:ctrlPr>
                                </m:accPr>
                                <m:e>
                                  <m:sSub>
                                    <m:sSubPr>
                                      <m:ctrlPr>
                                        <a:rPr lang="en-GB" sz="1600" i="1">
                                          <a:latin typeface="Cambria Math" panose="02040503050406030204" pitchFamily="18" charset="0"/>
                                        </a:rPr>
                                      </m:ctrlPr>
                                    </m:sSubPr>
                                    <m:e>
                                      <m:r>
                                        <a:rPr lang="en-GB" sz="1600" i="1">
                                          <a:latin typeface="Cambria Math" panose="02040503050406030204" pitchFamily="18" charset="0"/>
                                        </a:rPr>
                                        <m:t>𝐷</m:t>
                                      </m:r>
                                    </m:e>
                                    <m:sub>
                                      <m:r>
                                        <a:rPr lang="en-GB" sz="1600" i="1">
                                          <a:latin typeface="Cambria Math" panose="02040503050406030204" pitchFamily="18" charset="0"/>
                                        </a:rPr>
                                        <m:t>𝑥</m:t>
                                      </m:r>
                                    </m:sub>
                                  </m:sSub>
                                </m:e>
                              </m:acc>
                            </m:e>
                          </m:d>
                        </m:den>
                      </m:f>
                      <m:r>
                        <a:rPr lang="en-GB" sz="1600" b="0" i="1" smtClean="0">
                          <a:latin typeface="Cambria Math" panose="02040503050406030204" pitchFamily="18" charset="0"/>
                        </a:rPr>
                        <m:t>=</m:t>
                      </m:r>
                      <m:d>
                        <m:dPr>
                          <m:ctrlPr>
                            <a:rPr lang="en-GB" sz="1600" b="0" i="1" smtClean="0">
                              <a:solidFill>
                                <a:schemeClr val="accent5">
                                  <a:lumMod val="50000"/>
                                </a:schemeClr>
                              </a:solidFill>
                              <a:latin typeface="Cambria Math" panose="02040503050406030204" pitchFamily="18" charset="0"/>
                            </a:rPr>
                          </m:ctrlPr>
                        </m:dPr>
                        <m:e>
                          <m:f>
                            <m:fPr>
                              <m:ctrlPr>
                                <a:rPr lang="en-GB" sz="1600" b="0" i="1" smtClean="0">
                                  <a:solidFill>
                                    <a:schemeClr val="accent5">
                                      <a:lumMod val="50000"/>
                                    </a:schemeClr>
                                  </a:solidFill>
                                  <a:latin typeface="Cambria Math" panose="02040503050406030204" pitchFamily="18" charset="0"/>
                                </a:rPr>
                              </m:ctrlPr>
                            </m:fPr>
                            <m:num>
                              <m:r>
                                <a:rPr lang="en-GB" sz="1600" b="0" i="1" smtClean="0">
                                  <a:solidFill>
                                    <a:schemeClr val="accent5">
                                      <a:lumMod val="50000"/>
                                    </a:schemeClr>
                                  </a:solidFill>
                                  <a:latin typeface="Cambria Math" panose="02040503050406030204" pitchFamily="18" charset="0"/>
                                </a:rPr>
                                <m:t>𝑃</m:t>
                              </m:r>
                              <m:d>
                                <m:dPr>
                                  <m:ctrlPr>
                                    <a:rPr lang="en-GB" sz="1600" b="0" i="1" smtClean="0">
                                      <a:solidFill>
                                        <a:schemeClr val="accent5">
                                          <a:lumMod val="50000"/>
                                        </a:schemeClr>
                                      </a:solidFill>
                                      <a:latin typeface="Cambria Math" panose="02040503050406030204" pitchFamily="18" charset="0"/>
                                    </a:rPr>
                                  </m:ctrlPr>
                                </m:dPr>
                                <m:e>
                                  <m:sSub>
                                    <m:sSubPr>
                                      <m:ctrlPr>
                                        <a:rPr lang="en-GB" sz="1600" b="0" i="1" smtClean="0">
                                          <a:solidFill>
                                            <a:schemeClr val="accent5">
                                              <a:lumMod val="50000"/>
                                            </a:schemeClr>
                                          </a:solidFill>
                                          <a:latin typeface="Cambria Math" panose="02040503050406030204" pitchFamily="18" charset="0"/>
                                        </a:rPr>
                                      </m:ctrlPr>
                                    </m:sSubPr>
                                    <m:e>
                                      <m:r>
                                        <a:rPr lang="en-GB" sz="1600" b="0" i="1" smtClean="0">
                                          <a:solidFill>
                                            <a:schemeClr val="accent5">
                                              <a:lumMod val="50000"/>
                                            </a:schemeClr>
                                          </a:solidFill>
                                          <a:latin typeface="Cambria Math" panose="02040503050406030204" pitchFamily="18" charset="0"/>
                                        </a:rPr>
                                        <m:t>𝐷</m:t>
                                      </m:r>
                                    </m:e>
                                    <m:sub>
                                      <m:r>
                                        <a:rPr lang="en-GB" sz="1600" b="0" i="1" smtClean="0">
                                          <a:solidFill>
                                            <a:schemeClr val="accent5">
                                              <a:lumMod val="50000"/>
                                            </a:schemeClr>
                                          </a:solidFill>
                                          <a:latin typeface="Cambria Math" panose="02040503050406030204" pitchFamily="18" charset="0"/>
                                        </a:rPr>
                                        <m:t>𝑥</m:t>
                                      </m:r>
                                    </m:sub>
                                  </m:sSub>
                                </m:e>
                                <m:e>
                                  <m:r>
                                    <a:rPr lang="en-GB" sz="1600" b="0" i="1" smtClean="0">
                                      <a:solidFill>
                                        <a:schemeClr val="accent5">
                                          <a:lumMod val="50000"/>
                                        </a:schemeClr>
                                      </a:solidFill>
                                      <a:latin typeface="Cambria Math" panose="02040503050406030204" pitchFamily="18" charset="0"/>
                                    </a:rPr>
                                    <m:t>𝐺</m:t>
                                  </m:r>
                                </m:e>
                              </m:d>
                            </m:num>
                            <m:den>
                              <m:r>
                                <a:rPr lang="en-GB" sz="1600" b="0" i="1" smtClean="0">
                                  <a:solidFill>
                                    <a:schemeClr val="accent5">
                                      <a:lumMod val="50000"/>
                                    </a:schemeClr>
                                  </a:solidFill>
                                  <a:latin typeface="Cambria Math" panose="02040503050406030204" pitchFamily="18" charset="0"/>
                                </a:rPr>
                                <m:t>𝑃</m:t>
                              </m:r>
                              <m:d>
                                <m:dPr>
                                  <m:ctrlPr>
                                    <a:rPr lang="en-GB" sz="1600" b="0" i="1" smtClean="0">
                                      <a:solidFill>
                                        <a:schemeClr val="accent5">
                                          <a:lumMod val="50000"/>
                                        </a:schemeClr>
                                      </a:solidFill>
                                      <a:latin typeface="Cambria Math" panose="02040503050406030204" pitchFamily="18" charset="0"/>
                                    </a:rPr>
                                  </m:ctrlPr>
                                </m:dPr>
                                <m:e>
                                  <m:sSub>
                                    <m:sSubPr>
                                      <m:ctrlPr>
                                        <a:rPr lang="en-GB" sz="1600" b="0" i="1" smtClean="0">
                                          <a:solidFill>
                                            <a:schemeClr val="accent5">
                                              <a:lumMod val="50000"/>
                                            </a:schemeClr>
                                          </a:solidFill>
                                          <a:latin typeface="Cambria Math" panose="02040503050406030204" pitchFamily="18" charset="0"/>
                                        </a:rPr>
                                      </m:ctrlPr>
                                    </m:sSubPr>
                                    <m:e>
                                      <m:r>
                                        <a:rPr lang="en-GB" sz="1600" b="0" i="1" smtClean="0">
                                          <a:solidFill>
                                            <a:schemeClr val="accent5">
                                              <a:lumMod val="50000"/>
                                            </a:schemeClr>
                                          </a:solidFill>
                                          <a:latin typeface="Cambria Math" panose="02040503050406030204" pitchFamily="18" charset="0"/>
                                        </a:rPr>
                                        <m:t>𝐷</m:t>
                                      </m:r>
                                    </m:e>
                                    <m:sub>
                                      <m:r>
                                        <a:rPr lang="en-GB" sz="1600" b="0" i="1" smtClean="0">
                                          <a:solidFill>
                                            <a:schemeClr val="accent5">
                                              <a:lumMod val="50000"/>
                                            </a:schemeClr>
                                          </a:solidFill>
                                          <a:latin typeface="Cambria Math" panose="02040503050406030204" pitchFamily="18" charset="0"/>
                                        </a:rPr>
                                        <m:t>𝑥</m:t>
                                      </m:r>
                                    </m:sub>
                                  </m:sSub>
                                </m:e>
                              </m:d>
                            </m:den>
                          </m:f>
                          <m:r>
                            <a:rPr lang="en-GB" sz="1600" b="0" i="1" smtClean="0">
                              <a:solidFill>
                                <a:schemeClr val="accent5">
                                  <a:lumMod val="50000"/>
                                </a:schemeClr>
                              </a:solidFill>
                              <a:latin typeface="Cambria Math" panose="02040503050406030204" pitchFamily="18" charset="0"/>
                            </a:rPr>
                            <m:t>𝑃</m:t>
                          </m:r>
                          <m:d>
                            <m:dPr>
                              <m:ctrlPr>
                                <a:rPr lang="en-GB" sz="1600" b="0" i="1" smtClean="0">
                                  <a:solidFill>
                                    <a:schemeClr val="accent5">
                                      <a:lumMod val="50000"/>
                                    </a:schemeClr>
                                  </a:solidFill>
                                  <a:latin typeface="Cambria Math" panose="02040503050406030204" pitchFamily="18" charset="0"/>
                                </a:rPr>
                              </m:ctrlPr>
                            </m:dPr>
                            <m:e>
                              <m:r>
                                <a:rPr lang="en-GB" sz="1600" b="0" i="1" smtClean="0">
                                  <a:solidFill>
                                    <a:schemeClr val="accent5">
                                      <a:lumMod val="50000"/>
                                    </a:schemeClr>
                                  </a:solidFill>
                                  <a:latin typeface="Cambria Math" panose="02040503050406030204" pitchFamily="18" charset="0"/>
                                </a:rPr>
                                <m:t>𝐺</m:t>
                              </m:r>
                            </m:e>
                          </m:d>
                        </m:e>
                      </m:d>
                      <m:r>
                        <a:rPr lang="en-GB" sz="1600" b="0" i="1" smtClean="0">
                          <a:solidFill>
                            <a:schemeClr val="accent5">
                              <a:lumMod val="50000"/>
                            </a:schemeClr>
                          </a:solidFill>
                          <a:latin typeface="Cambria Math" panose="02040503050406030204" pitchFamily="18" charset="0"/>
                        </a:rPr>
                        <m:t>÷</m:t>
                      </m:r>
                      <m:d>
                        <m:dPr>
                          <m:ctrlPr>
                            <a:rPr lang="en-GB" sz="1600" i="1">
                              <a:solidFill>
                                <a:schemeClr val="accent5">
                                  <a:lumMod val="50000"/>
                                </a:schemeClr>
                              </a:solidFill>
                              <a:latin typeface="Cambria Math" panose="02040503050406030204" pitchFamily="18" charset="0"/>
                            </a:rPr>
                          </m:ctrlPr>
                        </m:dPr>
                        <m:e>
                          <m:f>
                            <m:fPr>
                              <m:ctrlPr>
                                <a:rPr lang="en-GB" sz="1600" i="1">
                                  <a:solidFill>
                                    <a:schemeClr val="accent5">
                                      <a:lumMod val="50000"/>
                                    </a:schemeClr>
                                  </a:solidFill>
                                  <a:latin typeface="Cambria Math" panose="02040503050406030204" pitchFamily="18" charset="0"/>
                                </a:rPr>
                              </m:ctrlPr>
                            </m:fPr>
                            <m:num>
                              <m:r>
                                <a:rPr lang="en-GB" sz="1600" i="1" smtClean="0">
                                  <a:solidFill>
                                    <a:schemeClr val="accent5">
                                      <a:lumMod val="50000"/>
                                    </a:schemeClr>
                                  </a:solidFill>
                                  <a:latin typeface="Cambria Math" panose="02040503050406030204" pitchFamily="18" charset="0"/>
                                </a:rPr>
                                <m:t>𝑃</m:t>
                              </m:r>
                              <m:d>
                                <m:dPr>
                                  <m:ctrlPr>
                                    <a:rPr lang="en-GB" sz="1600" i="1">
                                      <a:solidFill>
                                        <a:schemeClr val="accent5">
                                          <a:lumMod val="50000"/>
                                        </a:schemeClr>
                                      </a:solidFill>
                                      <a:latin typeface="Cambria Math" panose="02040503050406030204" pitchFamily="18" charset="0"/>
                                    </a:rPr>
                                  </m:ctrlPr>
                                </m:dPr>
                                <m:e>
                                  <m:acc>
                                    <m:accPr>
                                      <m:chr m:val="̅"/>
                                      <m:ctrlPr>
                                        <a:rPr lang="en-GB" sz="1600" b="0" i="1" smtClean="0">
                                          <a:solidFill>
                                            <a:schemeClr val="accent5">
                                              <a:lumMod val="50000"/>
                                            </a:schemeClr>
                                          </a:solidFill>
                                          <a:latin typeface="Cambria Math" panose="02040503050406030204" pitchFamily="18" charset="0"/>
                                        </a:rPr>
                                      </m:ctrlPr>
                                    </m:accPr>
                                    <m:e>
                                      <m:sSub>
                                        <m:sSubPr>
                                          <m:ctrlPr>
                                            <a:rPr lang="en-GB" sz="1600" i="1">
                                              <a:solidFill>
                                                <a:schemeClr val="accent5">
                                                  <a:lumMod val="50000"/>
                                                </a:schemeClr>
                                              </a:solidFill>
                                              <a:latin typeface="Cambria Math" panose="02040503050406030204" pitchFamily="18" charset="0"/>
                                            </a:rPr>
                                          </m:ctrlPr>
                                        </m:sSubPr>
                                        <m:e>
                                          <m:r>
                                            <a:rPr lang="en-GB" sz="1600" i="1">
                                              <a:solidFill>
                                                <a:schemeClr val="accent5">
                                                  <a:lumMod val="50000"/>
                                                </a:schemeClr>
                                              </a:solidFill>
                                              <a:latin typeface="Cambria Math" panose="02040503050406030204" pitchFamily="18" charset="0"/>
                                            </a:rPr>
                                            <m:t>𝐷</m:t>
                                          </m:r>
                                        </m:e>
                                        <m:sub>
                                          <m:r>
                                            <a:rPr lang="en-GB" sz="1600" i="1">
                                              <a:solidFill>
                                                <a:schemeClr val="accent5">
                                                  <a:lumMod val="50000"/>
                                                </a:schemeClr>
                                              </a:solidFill>
                                              <a:latin typeface="Cambria Math" panose="02040503050406030204" pitchFamily="18" charset="0"/>
                                            </a:rPr>
                                            <m:t>𝑥</m:t>
                                          </m:r>
                                        </m:sub>
                                      </m:sSub>
                                    </m:e>
                                  </m:acc>
                                </m:e>
                                <m:e>
                                  <m:r>
                                    <a:rPr lang="en-GB" sz="1600" i="1">
                                      <a:solidFill>
                                        <a:schemeClr val="accent5">
                                          <a:lumMod val="50000"/>
                                        </a:schemeClr>
                                      </a:solidFill>
                                      <a:latin typeface="Cambria Math" panose="02040503050406030204" pitchFamily="18" charset="0"/>
                                    </a:rPr>
                                    <m:t>𝐺</m:t>
                                  </m:r>
                                </m:e>
                              </m:d>
                            </m:num>
                            <m:den>
                              <m:r>
                                <a:rPr lang="en-GB" sz="1600" i="1">
                                  <a:solidFill>
                                    <a:schemeClr val="accent5">
                                      <a:lumMod val="50000"/>
                                    </a:schemeClr>
                                  </a:solidFill>
                                  <a:latin typeface="Cambria Math" panose="02040503050406030204" pitchFamily="18" charset="0"/>
                                </a:rPr>
                                <m:t>𝑃</m:t>
                              </m:r>
                              <m:d>
                                <m:dPr>
                                  <m:ctrlPr>
                                    <a:rPr lang="en-GB" sz="1600" i="1">
                                      <a:solidFill>
                                        <a:schemeClr val="accent5">
                                          <a:lumMod val="50000"/>
                                        </a:schemeClr>
                                      </a:solidFill>
                                      <a:latin typeface="Cambria Math" panose="02040503050406030204" pitchFamily="18" charset="0"/>
                                    </a:rPr>
                                  </m:ctrlPr>
                                </m:dPr>
                                <m:e>
                                  <m:acc>
                                    <m:accPr>
                                      <m:chr m:val="̅"/>
                                      <m:ctrlPr>
                                        <a:rPr lang="en-GB" sz="1600" b="0" i="1" smtClean="0">
                                          <a:solidFill>
                                            <a:schemeClr val="accent5">
                                              <a:lumMod val="50000"/>
                                            </a:schemeClr>
                                          </a:solidFill>
                                          <a:latin typeface="Cambria Math" panose="02040503050406030204" pitchFamily="18" charset="0"/>
                                        </a:rPr>
                                      </m:ctrlPr>
                                    </m:accPr>
                                    <m:e>
                                      <m:sSub>
                                        <m:sSubPr>
                                          <m:ctrlPr>
                                            <a:rPr lang="en-GB" sz="1600" i="1">
                                              <a:solidFill>
                                                <a:schemeClr val="accent5">
                                                  <a:lumMod val="50000"/>
                                                </a:schemeClr>
                                              </a:solidFill>
                                              <a:latin typeface="Cambria Math" panose="02040503050406030204" pitchFamily="18" charset="0"/>
                                            </a:rPr>
                                          </m:ctrlPr>
                                        </m:sSubPr>
                                        <m:e>
                                          <m:r>
                                            <a:rPr lang="en-GB" sz="1600" i="1">
                                              <a:solidFill>
                                                <a:schemeClr val="accent5">
                                                  <a:lumMod val="50000"/>
                                                </a:schemeClr>
                                              </a:solidFill>
                                              <a:latin typeface="Cambria Math" panose="02040503050406030204" pitchFamily="18" charset="0"/>
                                            </a:rPr>
                                            <m:t>𝐷</m:t>
                                          </m:r>
                                        </m:e>
                                        <m:sub>
                                          <m:r>
                                            <a:rPr lang="en-GB" sz="1600" i="1">
                                              <a:solidFill>
                                                <a:schemeClr val="accent5">
                                                  <a:lumMod val="50000"/>
                                                </a:schemeClr>
                                              </a:solidFill>
                                              <a:latin typeface="Cambria Math" panose="02040503050406030204" pitchFamily="18" charset="0"/>
                                            </a:rPr>
                                            <m:t>𝑥</m:t>
                                          </m:r>
                                        </m:sub>
                                      </m:sSub>
                                    </m:e>
                                  </m:acc>
                                </m:e>
                              </m:d>
                            </m:den>
                          </m:f>
                          <m:r>
                            <a:rPr lang="en-GB" sz="1600" i="1">
                              <a:solidFill>
                                <a:schemeClr val="accent5">
                                  <a:lumMod val="50000"/>
                                </a:schemeClr>
                              </a:solidFill>
                              <a:latin typeface="Cambria Math" panose="02040503050406030204" pitchFamily="18" charset="0"/>
                            </a:rPr>
                            <m:t>𝑃</m:t>
                          </m:r>
                          <m:d>
                            <m:dPr>
                              <m:ctrlPr>
                                <a:rPr lang="en-GB" sz="1600" i="1">
                                  <a:solidFill>
                                    <a:schemeClr val="accent5">
                                      <a:lumMod val="50000"/>
                                    </a:schemeClr>
                                  </a:solidFill>
                                  <a:latin typeface="Cambria Math" panose="02040503050406030204" pitchFamily="18" charset="0"/>
                                </a:rPr>
                              </m:ctrlPr>
                            </m:dPr>
                            <m:e>
                              <m:r>
                                <a:rPr lang="en-GB" sz="1600" i="1">
                                  <a:solidFill>
                                    <a:schemeClr val="accent5">
                                      <a:lumMod val="50000"/>
                                    </a:schemeClr>
                                  </a:solidFill>
                                  <a:latin typeface="Cambria Math" panose="02040503050406030204" pitchFamily="18" charset="0"/>
                                </a:rPr>
                                <m:t>𝐺</m:t>
                              </m:r>
                            </m:e>
                          </m:d>
                        </m:e>
                      </m:d>
                      <m:r>
                        <a:rPr lang="en-GB" sz="1600" b="0" i="1" smtClean="0">
                          <a:latin typeface="Cambria Math" panose="02040503050406030204" pitchFamily="18" charset="0"/>
                        </a:rPr>
                        <m:t>=</m:t>
                      </m:r>
                      <m:f>
                        <m:fPr>
                          <m:ctrlPr>
                            <a:rPr lang="en-GB" sz="1600" b="0" i="1" smtClean="0">
                              <a:latin typeface="Cambria Math" panose="02040503050406030204" pitchFamily="18" charset="0"/>
                            </a:rPr>
                          </m:ctrlPr>
                        </m:fPr>
                        <m:num>
                          <m:r>
                            <a:rPr lang="en-GB" sz="1600" i="1">
                              <a:latin typeface="Cambria Math" panose="02040503050406030204" pitchFamily="18" charset="0"/>
                            </a:rPr>
                            <m:t>𝑃</m:t>
                          </m:r>
                          <m:d>
                            <m:dPr>
                              <m:ctrlPr>
                                <a:rPr lang="en-GB" sz="1600" i="1">
                                  <a:latin typeface="Cambria Math" panose="02040503050406030204" pitchFamily="18" charset="0"/>
                                </a:rPr>
                              </m:ctrlPr>
                            </m:dPr>
                            <m:e>
                              <m:sSub>
                                <m:sSubPr>
                                  <m:ctrlPr>
                                    <a:rPr lang="en-GB" sz="1600" i="1">
                                      <a:latin typeface="Cambria Math" panose="02040503050406030204" pitchFamily="18" charset="0"/>
                                    </a:rPr>
                                  </m:ctrlPr>
                                </m:sSubPr>
                                <m:e>
                                  <m:r>
                                    <a:rPr lang="en-GB" sz="1600" i="1">
                                      <a:latin typeface="Cambria Math" panose="02040503050406030204" pitchFamily="18" charset="0"/>
                                    </a:rPr>
                                    <m:t>𝐷</m:t>
                                  </m:r>
                                </m:e>
                                <m:sub>
                                  <m:r>
                                    <a:rPr lang="en-GB" sz="1600" i="1">
                                      <a:latin typeface="Cambria Math" panose="02040503050406030204" pitchFamily="18" charset="0"/>
                                    </a:rPr>
                                    <m:t>𝑥</m:t>
                                  </m:r>
                                </m:sub>
                              </m:sSub>
                            </m:e>
                            <m:e>
                              <m:r>
                                <a:rPr lang="en-GB" sz="1600" i="1">
                                  <a:latin typeface="Cambria Math" panose="02040503050406030204" pitchFamily="18" charset="0"/>
                                </a:rPr>
                                <m:t>𝐺</m:t>
                              </m:r>
                            </m:e>
                          </m:d>
                          <m:r>
                            <a:rPr lang="en-GB" sz="1600" b="0" i="1" smtClean="0">
                              <a:latin typeface="Cambria Math" panose="02040503050406030204" pitchFamily="18" charset="0"/>
                            </a:rPr>
                            <m:t>𝑃</m:t>
                          </m:r>
                          <m:r>
                            <a:rPr lang="en-GB" sz="1600" b="0" i="1" smtClean="0">
                              <a:latin typeface="Cambria Math" panose="02040503050406030204" pitchFamily="18" charset="0"/>
                            </a:rPr>
                            <m:t>(</m:t>
                          </m:r>
                          <m:acc>
                            <m:accPr>
                              <m:chr m:val="̅"/>
                              <m:ctrlPr>
                                <a:rPr lang="en-GB" sz="1600" b="0" i="1" smtClean="0">
                                  <a:latin typeface="Cambria Math" panose="02040503050406030204" pitchFamily="18" charset="0"/>
                                </a:rPr>
                              </m:ctrlPr>
                            </m:accPr>
                            <m:e>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𝐷</m:t>
                                  </m:r>
                                </m:e>
                                <m:sub>
                                  <m:r>
                                    <a:rPr lang="en-GB" sz="1600" b="0" i="1" smtClean="0">
                                      <a:latin typeface="Cambria Math" panose="02040503050406030204" pitchFamily="18" charset="0"/>
                                    </a:rPr>
                                    <m:t>𝑥</m:t>
                                  </m:r>
                                </m:sub>
                              </m:sSub>
                            </m:e>
                          </m:acc>
                          <m:r>
                            <a:rPr lang="en-GB" sz="1600" b="0" i="1" smtClean="0">
                              <a:latin typeface="Cambria Math" panose="02040503050406030204" pitchFamily="18" charset="0"/>
                            </a:rPr>
                            <m:t>)</m:t>
                          </m:r>
                        </m:num>
                        <m:den>
                          <m:r>
                            <a:rPr lang="en-GB" sz="1600" i="1">
                              <a:latin typeface="Cambria Math" panose="02040503050406030204" pitchFamily="18" charset="0"/>
                            </a:rPr>
                            <m:t>𝑃</m:t>
                          </m:r>
                          <m:d>
                            <m:dPr>
                              <m:ctrlPr>
                                <a:rPr lang="en-GB" sz="1600" i="1">
                                  <a:latin typeface="Cambria Math" panose="02040503050406030204" pitchFamily="18" charset="0"/>
                                </a:rPr>
                              </m:ctrlPr>
                            </m:dPr>
                            <m:e>
                              <m:acc>
                                <m:accPr>
                                  <m:chr m:val="̅"/>
                                  <m:ctrlPr>
                                    <a:rPr lang="en-GB" sz="1600" i="1">
                                      <a:latin typeface="Cambria Math" panose="02040503050406030204" pitchFamily="18" charset="0"/>
                                    </a:rPr>
                                  </m:ctrlPr>
                                </m:accPr>
                                <m:e>
                                  <m:sSub>
                                    <m:sSubPr>
                                      <m:ctrlPr>
                                        <a:rPr lang="en-GB" sz="1600" i="1">
                                          <a:latin typeface="Cambria Math" panose="02040503050406030204" pitchFamily="18" charset="0"/>
                                        </a:rPr>
                                      </m:ctrlPr>
                                    </m:sSubPr>
                                    <m:e>
                                      <m:r>
                                        <a:rPr lang="en-GB" sz="1600" i="1">
                                          <a:latin typeface="Cambria Math" panose="02040503050406030204" pitchFamily="18" charset="0"/>
                                        </a:rPr>
                                        <m:t>𝐷</m:t>
                                      </m:r>
                                    </m:e>
                                    <m:sub>
                                      <m:r>
                                        <a:rPr lang="en-GB" sz="1600" i="1">
                                          <a:latin typeface="Cambria Math" panose="02040503050406030204" pitchFamily="18" charset="0"/>
                                        </a:rPr>
                                        <m:t>𝑥</m:t>
                                      </m:r>
                                    </m:sub>
                                  </m:sSub>
                                </m:e>
                              </m:acc>
                            </m:e>
                            <m:e>
                              <m:r>
                                <a:rPr lang="en-GB" sz="1600" i="1">
                                  <a:latin typeface="Cambria Math" panose="02040503050406030204" pitchFamily="18" charset="0"/>
                                </a:rPr>
                                <m:t>𝐺</m:t>
                              </m:r>
                            </m:e>
                          </m:d>
                          <m:r>
                            <a:rPr lang="en-GB" sz="1600" i="1">
                              <a:latin typeface="Cambria Math" panose="02040503050406030204" pitchFamily="18" charset="0"/>
                            </a:rPr>
                            <m:t>𝑃</m:t>
                          </m:r>
                          <m:r>
                            <a:rPr lang="en-GB" sz="1600" i="1">
                              <a:latin typeface="Cambria Math" panose="02040503050406030204" pitchFamily="18" charset="0"/>
                            </a:rPr>
                            <m:t>(</m:t>
                          </m:r>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𝐷</m:t>
                              </m:r>
                            </m:e>
                            <m:sub>
                              <m:r>
                                <a:rPr lang="en-GB" sz="1600" b="0" i="1" smtClean="0">
                                  <a:latin typeface="Cambria Math" panose="02040503050406030204" pitchFamily="18" charset="0"/>
                                </a:rPr>
                                <m:t>𝑥</m:t>
                              </m:r>
                            </m:sub>
                          </m:sSub>
                          <m:r>
                            <a:rPr lang="en-GB" sz="1600" i="1">
                              <a:latin typeface="Cambria Math" panose="02040503050406030204" pitchFamily="18" charset="0"/>
                            </a:rPr>
                            <m:t>)</m:t>
                          </m:r>
                        </m:den>
                      </m:f>
                      <m:r>
                        <a:rPr lang="en-GB" sz="1600" b="0" i="1" smtClean="0">
                          <a:latin typeface="Cambria Math" panose="02040503050406030204" pitchFamily="18" charset="0"/>
                        </a:rPr>
                        <m:t> </m:t>
                      </m:r>
                    </m:oMath>
                  </m:oMathPara>
                </a14:m>
                <a:endParaRPr lang="en-GB" sz="1600" b="0" dirty="0"/>
              </a:p>
              <a:p>
                <a:pPr marL="342900" lvl="1" indent="0">
                  <a:buNone/>
                </a:pPr>
                <a:endParaRPr lang="en-GB" dirty="0"/>
              </a:p>
            </p:txBody>
          </p:sp>
        </mc:Choice>
        <mc:Fallback xmlns="">
          <p:sp>
            <p:nvSpPr>
              <p:cNvPr id="2" name="Content Placeholder 1">
                <a:extLst>
                  <a:ext uri="{FF2B5EF4-FFF2-40B4-BE49-F238E27FC236}">
                    <a16:creationId xmlns:a16="http://schemas.microsoft.com/office/drawing/2014/main" id="{66D3442A-AC17-415E-95C0-AFBB8B135D46}"/>
                  </a:ext>
                </a:extLst>
              </p:cNvPr>
              <p:cNvSpPr>
                <a:spLocks noGrp="1" noRot="1" noChangeAspect="1" noMove="1" noResize="1" noEditPoints="1" noAdjustHandles="1" noChangeArrowheads="1" noChangeShapeType="1" noTextEdit="1"/>
              </p:cNvSpPr>
              <p:nvPr>
                <p:ph idx="1"/>
              </p:nvPr>
            </p:nvSpPr>
            <p:spPr>
              <a:blipFill>
                <a:blip r:embed="rId2"/>
                <a:stretch>
                  <a:fillRect l="-736" t="-2166"/>
                </a:stretch>
              </a:blipFill>
            </p:spPr>
            <p:txBody>
              <a:bodyPr/>
              <a:lstStyle/>
              <a:p>
                <a:r>
                  <a:rPr lang="en-GB">
                    <a:noFill/>
                  </a:rPr>
                  <a:t> </a:t>
                </a:r>
              </a:p>
            </p:txBody>
          </p:sp>
        </mc:Fallback>
      </mc:AlternateContent>
      <p:sp>
        <p:nvSpPr>
          <p:cNvPr id="3" name="Date Placeholder 2">
            <a:extLst>
              <a:ext uri="{FF2B5EF4-FFF2-40B4-BE49-F238E27FC236}">
                <a16:creationId xmlns:a16="http://schemas.microsoft.com/office/drawing/2014/main" id="{070670B5-02B0-402B-8E43-5818D7562CA3}"/>
              </a:ext>
            </a:extLst>
          </p:cNvPr>
          <p:cNvSpPr>
            <a:spLocks noGrp="1"/>
          </p:cNvSpPr>
          <p:nvPr>
            <p:ph type="dt" sz="half" idx="10"/>
          </p:nvPr>
        </p:nvSpPr>
        <p:spPr/>
        <p:txBody>
          <a:bodyPr/>
          <a:lstStyle/>
          <a:p>
            <a:r>
              <a:rPr lang="en-GB"/>
              <a:t>Wednesday, 30 June 2021</a:t>
            </a:r>
          </a:p>
        </p:txBody>
      </p:sp>
      <p:sp>
        <p:nvSpPr>
          <p:cNvPr id="5" name="Title 4">
            <a:extLst>
              <a:ext uri="{FF2B5EF4-FFF2-40B4-BE49-F238E27FC236}">
                <a16:creationId xmlns:a16="http://schemas.microsoft.com/office/drawing/2014/main" id="{4469F54A-744C-42A9-8AAE-AFFB8D165461}"/>
              </a:ext>
            </a:extLst>
          </p:cNvPr>
          <p:cNvSpPr>
            <a:spLocks noGrp="1"/>
          </p:cNvSpPr>
          <p:nvPr>
            <p:ph type="title"/>
          </p:nvPr>
        </p:nvSpPr>
        <p:spPr/>
        <p:txBody>
          <a:bodyPr/>
          <a:lstStyle/>
          <a:p>
            <a:r>
              <a:rPr lang="en-GB" dirty="0"/>
              <a:t>Appendix A: Grade inflation</a:t>
            </a:r>
          </a:p>
        </p:txBody>
      </p:sp>
    </p:spTree>
    <p:extLst>
      <p:ext uri="{BB962C8B-B14F-4D97-AF65-F5344CB8AC3E}">
        <p14:creationId xmlns:p14="http://schemas.microsoft.com/office/powerpoint/2010/main" val="1237857723"/>
      </p:ext>
    </p:extLst>
  </p:cSld>
  <p:clrMapOvr>
    <a:masterClrMapping/>
  </p:clrMapOvr>
</p:sld>
</file>

<file path=ppt/theme/theme1.xml><?xml version="1.0" encoding="utf-8"?>
<a:theme xmlns:a="http://schemas.openxmlformats.org/drawingml/2006/main" name="Accessible OU Theme">
  <a:themeElements>
    <a:clrScheme name="Open University Color Scheme (Accessible Variant)">
      <a:dk1>
        <a:srgbClr val="212121"/>
      </a:dk1>
      <a:lt1>
        <a:srgbClr val="FAFAFA"/>
      </a:lt1>
      <a:dk2>
        <a:srgbClr val="A7A9AC"/>
      </a:dk2>
      <a:lt2>
        <a:srgbClr val="CCCCCC"/>
      </a:lt2>
      <a:accent1>
        <a:srgbClr val="1D4A9B"/>
      </a:accent1>
      <a:accent2>
        <a:srgbClr val="F26522"/>
      </a:accent2>
      <a:accent3>
        <a:srgbClr val="ED2891"/>
      </a:accent3>
      <a:accent4>
        <a:srgbClr val="00B7B2"/>
      </a:accent4>
      <a:accent5>
        <a:srgbClr val="A7A9AC"/>
      </a:accent5>
      <a:accent6>
        <a:srgbClr val="000000"/>
      </a:accent6>
      <a:hlink>
        <a:srgbClr val="5490D0"/>
      </a:hlink>
      <a:folHlink>
        <a:srgbClr val="716FB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7450</TotalTime>
  <Words>2029</Words>
  <Application>Microsoft Office PowerPoint</Application>
  <PresentationFormat>On-screen Show (16:9)</PresentationFormat>
  <Paragraphs>258</Paragraphs>
  <Slides>26</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Calibri</vt:lpstr>
      <vt:lpstr>Cambria Math</vt:lpstr>
      <vt:lpstr>Cascadia Code Light</vt:lpstr>
      <vt:lpstr>Accessible OU Theme</vt:lpstr>
      <vt:lpstr>Demographic gaps in physics degree outcomes</vt:lpstr>
      <vt:lpstr>Acknowledgements</vt:lpstr>
      <vt:lpstr>In this talk…</vt:lpstr>
      <vt:lpstr>Inequality in degree awards across UK HE</vt:lpstr>
      <vt:lpstr>Inequality physics concept inventories</vt:lpstr>
      <vt:lpstr>Literature Review: Demographic Gaps</vt:lpstr>
      <vt:lpstr>PER literature on UK degree outcomes </vt:lpstr>
      <vt:lpstr>PER literature on course grades </vt:lpstr>
      <vt:lpstr>General UK HE literature on degree outcomes</vt:lpstr>
      <vt:lpstr>Gender Bias in UK Degree Classifications</vt:lpstr>
      <vt:lpstr>An Analysis of Recent Data (2012/13-2018/19)</vt:lpstr>
      <vt:lpstr>Joint Academic Coding System (JACS)</vt:lpstr>
      <vt:lpstr>Measures</vt:lpstr>
      <vt:lpstr>Grade Inflation (2012/13 to 2018/19)</vt:lpstr>
      <vt:lpstr>Grade Inflation (2012/13 to 2018/19)</vt:lpstr>
      <vt:lpstr>Measures</vt:lpstr>
      <vt:lpstr>Error Analysis</vt:lpstr>
      <vt:lpstr>Age and Disability</vt:lpstr>
      <vt:lpstr>Ethnicity and Gender</vt:lpstr>
      <vt:lpstr>What do we know?</vt:lpstr>
      <vt:lpstr>Limitations: Do we actually know what the gaps are?</vt:lpstr>
      <vt:lpstr>Next Steps: What’s needed?</vt:lpstr>
      <vt:lpstr>Moving forward</vt:lpstr>
      <vt:lpstr>Three Key Takeaways</vt:lpstr>
      <vt:lpstr>Endmatter</vt:lpstr>
      <vt:lpstr>Appendix A: Grade inflation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Arran Stirton</dc:creator>
  <cp:lastModifiedBy>Diane.Ford</cp:lastModifiedBy>
  <cp:revision>12</cp:revision>
  <dcterms:created xsi:type="dcterms:W3CDTF">2021-01-19T09:19:43Z</dcterms:created>
  <dcterms:modified xsi:type="dcterms:W3CDTF">2021-07-20T10:09:47Z</dcterms:modified>
</cp:coreProperties>
</file>