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9"/>
  </p:notesMasterIdLst>
  <p:handoutMasterIdLst>
    <p:handoutMasterId r:id="rId20"/>
  </p:handoutMasterIdLst>
  <p:sldIdLst>
    <p:sldId id="256" r:id="rId2"/>
    <p:sldId id="300" r:id="rId3"/>
    <p:sldId id="478" r:id="rId4"/>
    <p:sldId id="480" r:id="rId5"/>
    <p:sldId id="479" r:id="rId6"/>
    <p:sldId id="267" r:id="rId7"/>
    <p:sldId id="308" r:id="rId8"/>
    <p:sldId id="261" r:id="rId9"/>
    <p:sldId id="484" r:id="rId10"/>
    <p:sldId id="482" r:id="rId11"/>
    <p:sldId id="266" r:id="rId12"/>
    <p:sldId id="302" r:id="rId13"/>
    <p:sldId id="483" r:id="rId14"/>
    <p:sldId id="486" r:id="rId15"/>
    <p:sldId id="487" r:id="rId16"/>
    <p:sldId id="485" r:id="rId17"/>
    <p:sldId id="299" r:id="rId18"/>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285B"/>
    <a:srgbClr val="F9B002"/>
    <a:srgbClr val="D02C27"/>
    <a:srgbClr val="9DAFB5"/>
    <a:srgbClr val="3A3A3A"/>
    <a:srgbClr val="5EC1E8"/>
    <a:srgbClr val="E7D0A4"/>
    <a:srgbClr val="A97700"/>
    <a:srgbClr val="252525"/>
    <a:srgbClr val="88DB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05725E-E34A-44E9-83A2-962D27E6DCC5}" v="20" dt="2021-06-22T15:59:45.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94"/>
    <p:restoredTop sz="77598" autoAdjust="0"/>
  </p:normalViewPr>
  <p:slideViewPr>
    <p:cSldViewPr snapToGrid="0" snapToObjects="1">
      <p:cViewPr varScale="1">
        <p:scale>
          <a:sx n="56" d="100"/>
          <a:sy n="56" d="100"/>
        </p:scale>
        <p:origin x="1500" y="60"/>
      </p:cViewPr>
      <p:guideLst/>
    </p:cSldViewPr>
  </p:slideViewPr>
  <p:notesTextViewPr>
    <p:cViewPr>
      <p:scale>
        <a:sx n="1" d="1"/>
        <a:sy n="1" d="1"/>
      </p:scale>
      <p:origin x="0" y="0"/>
    </p:cViewPr>
  </p:notesTextViewPr>
  <p:notesViewPr>
    <p:cSldViewPr snapToGrid="0" snapToObjects="1" showGuides="1">
      <p:cViewPr varScale="1">
        <p:scale>
          <a:sx n="173" d="100"/>
          <a:sy n="173" d="100"/>
        </p:scale>
        <p:origin x="321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9976DC-1246-4E47-BB70-CAB72840E8D6}"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E4C0F8CD-7D1B-4666-B265-5FFA66480A11}">
      <dgm:prSet custT="1"/>
      <dgm:spPr>
        <a:solidFill>
          <a:schemeClr val="bg1"/>
        </a:solidFill>
      </dgm:spPr>
      <dgm:t>
        <a:bodyPr/>
        <a:lstStyle/>
        <a:p>
          <a:r>
            <a:rPr lang="en-GB" sz="1200" b="1" dirty="0"/>
            <a:t>Previous modules: Ethical Approval, Mixed Methods, Quantitative Methods, Time Management, Literature Searching, Referencing, Reference Management</a:t>
          </a:r>
        </a:p>
      </dgm:t>
    </dgm:pt>
    <dgm:pt modelId="{10E7F02F-0208-4722-857D-D37901D3694F}" type="parTrans" cxnId="{51A86275-6F79-4DB8-87C3-02B7BE4235CA}">
      <dgm:prSet/>
      <dgm:spPr/>
      <dgm:t>
        <a:bodyPr/>
        <a:lstStyle/>
        <a:p>
          <a:endParaRPr lang="en-GB"/>
        </a:p>
      </dgm:t>
    </dgm:pt>
    <dgm:pt modelId="{3C7BC511-97CE-4CBD-9D99-721FD1AA25D3}" type="sibTrans" cxnId="{51A86275-6F79-4DB8-87C3-02B7BE4235CA}">
      <dgm:prSet/>
      <dgm:spPr/>
      <dgm:t>
        <a:bodyPr/>
        <a:lstStyle/>
        <a:p>
          <a:endParaRPr lang="en-GB"/>
        </a:p>
      </dgm:t>
    </dgm:pt>
    <dgm:pt modelId="{FF1A5386-75FD-4326-8A26-F14665918553}">
      <dgm:prSet custT="1"/>
      <dgm:spPr/>
      <dgm:t>
        <a:bodyPr/>
        <a:lstStyle/>
        <a:p>
          <a:r>
            <a:rPr lang="en-GB" sz="1400" b="1" dirty="0"/>
            <a:t>Week 1: Academic Skills and Mental Health </a:t>
          </a:r>
        </a:p>
      </dgm:t>
    </dgm:pt>
    <dgm:pt modelId="{2918E2D7-F42D-4A52-8E74-68C673B9A142}" type="parTrans" cxnId="{4BB7C0C2-A510-4E14-ABB6-63A96234CE41}">
      <dgm:prSet/>
      <dgm:spPr/>
      <dgm:t>
        <a:bodyPr/>
        <a:lstStyle/>
        <a:p>
          <a:endParaRPr lang="en-GB"/>
        </a:p>
      </dgm:t>
    </dgm:pt>
    <dgm:pt modelId="{F284BBB5-2A17-469B-A70B-D0C99F689CA4}" type="sibTrans" cxnId="{4BB7C0C2-A510-4E14-ABB6-63A96234CE41}">
      <dgm:prSet/>
      <dgm:spPr/>
      <dgm:t>
        <a:bodyPr/>
        <a:lstStyle/>
        <a:p>
          <a:endParaRPr lang="en-GB"/>
        </a:p>
      </dgm:t>
    </dgm:pt>
    <dgm:pt modelId="{B23DEC0C-664A-41E7-8407-2158A9E45F3C}">
      <dgm:prSet custT="1"/>
      <dgm:spPr/>
      <dgm:t>
        <a:bodyPr/>
        <a:lstStyle/>
        <a:p>
          <a:r>
            <a:rPr lang="en-GB" sz="1400" b="1" dirty="0"/>
            <a:t>Week 2: Literature Searching &amp; Reference Management Troubleshooting</a:t>
          </a:r>
        </a:p>
      </dgm:t>
    </dgm:pt>
    <dgm:pt modelId="{583C31C3-1E0D-40F5-8353-D104122BDE0F}" type="parTrans" cxnId="{DAE325F0-90AE-4D3D-A617-86F8EF837F69}">
      <dgm:prSet/>
      <dgm:spPr/>
      <dgm:t>
        <a:bodyPr/>
        <a:lstStyle/>
        <a:p>
          <a:endParaRPr lang="en-GB"/>
        </a:p>
      </dgm:t>
    </dgm:pt>
    <dgm:pt modelId="{030CAA73-9D46-4A2C-B0ED-F931E51ECF68}" type="sibTrans" cxnId="{DAE325F0-90AE-4D3D-A617-86F8EF837F69}">
      <dgm:prSet/>
      <dgm:spPr/>
      <dgm:t>
        <a:bodyPr/>
        <a:lstStyle/>
        <a:p>
          <a:endParaRPr lang="en-GB"/>
        </a:p>
      </dgm:t>
    </dgm:pt>
    <dgm:pt modelId="{667DEC5A-876F-425C-9C07-005C6F334743}">
      <dgm:prSet custT="1"/>
      <dgm:spPr/>
      <dgm:t>
        <a:bodyPr/>
        <a:lstStyle/>
        <a:p>
          <a:r>
            <a:rPr lang="en-GB" sz="1400" b="1" dirty="0"/>
            <a:t>Week 5:</a:t>
          </a:r>
        </a:p>
        <a:p>
          <a:r>
            <a:rPr lang="en-GB" sz="1400" b="1" dirty="0"/>
            <a:t>Lab Maths</a:t>
          </a:r>
        </a:p>
      </dgm:t>
    </dgm:pt>
    <dgm:pt modelId="{5FBA8D19-5D05-49F6-AA08-0A6D032C3D4F}" type="parTrans" cxnId="{53F9B8EF-C05C-4C8A-94EE-84ABC4495197}">
      <dgm:prSet/>
      <dgm:spPr/>
      <dgm:t>
        <a:bodyPr/>
        <a:lstStyle/>
        <a:p>
          <a:endParaRPr lang="en-GB"/>
        </a:p>
      </dgm:t>
    </dgm:pt>
    <dgm:pt modelId="{77C89BF4-61F3-40AF-AEBD-F779034625BD}" type="sibTrans" cxnId="{53F9B8EF-C05C-4C8A-94EE-84ABC4495197}">
      <dgm:prSet/>
      <dgm:spPr/>
      <dgm:t>
        <a:bodyPr/>
        <a:lstStyle/>
        <a:p>
          <a:endParaRPr lang="en-GB"/>
        </a:p>
      </dgm:t>
    </dgm:pt>
    <dgm:pt modelId="{9E84E464-9CB0-4222-A78B-54B2818435F6}">
      <dgm:prSet custT="1"/>
      <dgm:spPr/>
      <dgm:t>
        <a:bodyPr/>
        <a:lstStyle/>
        <a:p>
          <a:r>
            <a:rPr lang="en-GB" sz="1400" b="1" dirty="0"/>
            <a:t>Week 10: </a:t>
          </a:r>
        </a:p>
        <a:p>
          <a:r>
            <a:rPr lang="en-GB" sz="1400" b="1" dirty="0"/>
            <a:t>Figure Preparation</a:t>
          </a:r>
        </a:p>
      </dgm:t>
    </dgm:pt>
    <dgm:pt modelId="{83B4ADE4-7B1C-4093-A4A5-87D91042219D}" type="parTrans" cxnId="{95A3D1D8-537F-4FA0-AEE6-FF921C2E2309}">
      <dgm:prSet/>
      <dgm:spPr/>
      <dgm:t>
        <a:bodyPr/>
        <a:lstStyle/>
        <a:p>
          <a:endParaRPr lang="en-GB"/>
        </a:p>
      </dgm:t>
    </dgm:pt>
    <dgm:pt modelId="{AD12272F-C772-41F5-8C8A-A43EA463A4FB}" type="sibTrans" cxnId="{95A3D1D8-537F-4FA0-AEE6-FF921C2E2309}">
      <dgm:prSet/>
      <dgm:spPr/>
      <dgm:t>
        <a:bodyPr/>
        <a:lstStyle/>
        <a:p>
          <a:endParaRPr lang="en-GB"/>
        </a:p>
      </dgm:t>
    </dgm:pt>
    <dgm:pt modelId="{1CE8C0B0-6CBB-420E-A059-3362444837E1}">
      <dgm:prSet custT="1"/>
      <dgm:spPr/>
      <dgm:t>
        <a:bodyPr/>
        <a:lstStyle/>
        <a:p>
          <a:r>
            <a:rPr lang="en-GB" sz="1400" b="1" dirty="0"/>
            <a:t>Week 12: </a:t>
          </a:r>
        </a:p>
        <a:p>
          <a:r>
            <a:rPr lang="en-GB" sz="1400" b="1" dirty="0"/>
            <a:t>Poster Preparation</a:t>
          </a:r>
        </a:p>
      </dgm:t>
    </dgm:pt>
    <dgm:pt modelId="{FAD616A6-1FB6-4AD1-89D5-5678C47336E6}" type="parTrans" cxnId="{62721C79-CE65-497C-BBCE-2551885EB4A4}">
      <dgm:prSet/>
      <dgm:spPr/>
      <dgm:t>
        <a:bodyPr/>
        <a:lstStyle/>
        <a:p>
          <a:endParaRPr lang="en-GB"/>
        </a:p>
      </dgm:t>
    </dgm:pt>
    <dgm:pt modelId="{D0913DBC-0F99-44A0-856D-4DF6FFDBD6FC}" type="sibTrans" cxnId="{62721C79-CE65-497C-BBCE-2551885EB4A4}">
      <dgm:prSet/>
      <dgm:spPr/>
      <dgm:t>
        <a:bodyPr/>
        <a:lstStyle/>
        <a:p>
          <a:endParaRPr lang="en-GB"/>
        </a:p>
      </dgm:t>
    </dgm:pt>
    <dgm:pt modelId="{2EB24EA7-6638-4F82-9CB1-1AF3CD617DB9}">
      <dgm:prSet custT="1"/>
      <dgm:spPr/>
      <dgm:t>
        <a:bodyPr/>
        <a:lstStyle/>
        <a:p>
          <a:r>
            <a:rPr lang="en-GB" sz="1400" b="1" dirty="0"/>
            <a:t>Plans to add: Writing for Publication, Collating and Responding to Feedback</a:t>
          </a:r>
        </a:p>
      </dgm:t>
    </dgm:pt>
    <dgm:pt modelId="{6BA5FD47-75B3-442C-A542-87AC29C59FE4}" type="parTrans" cxnId="{88D6A8D8-DBB2-4D3E-9311-3A85934029D6}">
      <dgm:prSet/>
      <dgm:spPr/>
      <dgm:t>
        <a:bodyPr/>
        <a:lstStyle/>
        <a:p>
          <a:endParaRPr lang="en-GB"/>
        </a:p>
      </dgm:t>
    </dgm:pt>
    <dgm:pt modelId="{3B3F40B7-B011-4B02-96E7-2D2E62D5C6E9}" type="sibTrans" cxnId="{88D6A8D8-DBB2-4D3E-9311-3A85934029D6}">
      <dgm:prSet/>
      <dgm:spPr/>
      <dgm:t>
        <a:bodyPr/>
        <a:lstStyle/>
        <a:p>
          <a:endParaRPr lang="en-GB"/>
        </a:p>
      </dgm:t>
    </dgm:pt>
    <dgm:pt modelId="{18217D98-F4D5-4EEF-BB0D-984188CAD396}" type="pres">
      <dgm:prSet presAssocID="{B19976DC-1246-4E47-BB70-CAB72840E8D6}" presName="rootnode" presStyleCnt="0">
        <dgm:presLayoutVars>
          <dgm:chMax/>
          <dgm:chPref/>
          <dgm:dir/>
          <dgm:animLvl val="lvl"/>
        </dgm:presLayoutVars>
      </dgm:prSet>
      <dgm:spPr/>
    </dgm:pt>
    <dgm:pt modelId="{D47DFAE4-74F0-4D74-9D4C-684A4471765D}" type="pres">
      <dgm:prSet presAssocID="{E4C0F8CD-7D1B-4666-B265-5FFA66480A11}" presName="composite" presStyleCnt="0"/>
      <dgm:spPr/>
    </dgm:pt>
    <dgm:pt modelId="{2F1A1244-5191-40CC-B837-0A24CD9F2CEC}" type="pres">
      <dgm:prSet presAssocID="{E4C0F8CD-7D1B-4666-B265-5FFA66480A11}" presName="LShape" presStyleLbl="alignNode1" presStyleIdx="0" presStyleCnt="13"/>
      <dgm:spPr/>
    </dgm:pt>
    <dgm:pt modelId="{6DFE162D-D54A-44BD-A3C0-0C9F86EAEAB7}" type="pres">
      <dgm:prSet presAssocID="{E4C0F8CD-7D1B-4666-B265-5FFA66480A11}" presName="ParentText" presStyleLbl="revTx" presStyleIdx="0" presStyleCnt="7" custScaleY="120454">
        <dgm:presLayoutVars>
          <dgm:chMax val="0"/>
          <dgm:chPref val="0"/>
          <dgm:bulletEnabled val="1"/>
        </dgm:presLayoutVars>
      </dgm:prSet>
      <dgm:spPr/>
    </dgm:pt>
    <dgm:pt modelId="{7B389EB8-325A-488D-BA75-E81A90F2EC53}" type="pres">
      <dgm:prSet presAssocID="{E4C0F8CD-7D1B-4666-B265-5FFA66480A11}" presName="Triangle" presStyleLbl="alignNode1" presStyleIdx="1" presStyleCnt="13"/>
      <dgm:spPr/>
    </dgm:pt>
    <dgm:pt modelId="{362CF94C-B10A-4574-82C8-DD7709E6968A}" type="pres">
      <dgm:prSet presAssocID="{3C7BC511-97CE-4CBD-9D99-721FD1AA25D3}" presName="sibTrans" presStyleCnt="0"/>
      <dgm:spPr/>
    </dgm:pt>
    <dgm:pt modelId="{434D2526-E589-4B7D-A515-4914BD97122A}" type="pres">
      <dgm:prSet presAssocID="{3C7BC511-97CE-4CBD-9D99-721FD1AA25D3}" presName="space" presStyleCnt="0"/>
      <dgm:spPr/>
    </dgm:pt>
    <dgm:pt modelId="{98204910-AE80-435F-9E4A-362E4DC0A6DC}" type="pres">
      <dgm:prSet presAssocID="{FF1A5386-75FD-4326-8A26-F14665918553}" presName="composite" presStyleCnt="0"/>
      <dgm:spPr/>
    </dgm:pt>
    <dgm:pt modelId="{F304085F-F99D-43E6-8695-D59C08B2E304}" type="pres">
      <dgm:prSet presAssocID="{FF1A5386-75FD-4326-8A26-F14665918553}" presName="LShape" presStyleLbl="alignNode1" presStyleIdx="2" presStyleCnt="13"/>
      <dgm:spPr/>
    </dgm:pt>
    <dgm:pt modelId="{9A3E15AC-6386-49C5-BD09-834CA9DAB13E}" type="pres">
      <dgm:prSet presAssocID="{FF1A5386-75FD-4326-8A26-F14665918553}" presName="ParentText" presStyleLbl="revTx" presStyleIdx="1" presStyleCnt="7">
        <dgm:presLayoutVars>
          <dgm:chMax val="0"/>
          <dgm:chPref val="0"/>
          <dgm:bulletEnabled val="1"/>
        </dgm:presLayoutVars>
      </dgm:prSet>
      <dgm:spPr/>
    </dgm:pt>
    <dgm:pt modelId="{C4612C9C-4CE6-435F-9FE8-581A5B698619}" type="pres">
      <dgm:prSet presAssocID="{FF1A5386-75FD-4326-8A26-F14665918553}" presName="Triangle" presStyleLbl="alignNode1" presStyleIdx="3" presStyleCnt="13"/>
      <dgm:spPr/>
    </dgm:pt>
    <dgm:pt modelId="{276EC491-FBCC-48F7-855C-8DBE1C6E1168}" type="pres">
      <dgm:prSet presAssocID="{F284BBB5-2A17-469B-A70B-D0C99F689CA4}" presName="sibTrans" presStyleCnt="0"/>
      <dgm:spPr/>
    </dgm:pt>
    <dgm:pt modelId="{91C003F9-7CCA-4EEA-95C9-194DC6A44705}" type="pres">
      <dgm:prSet presAssocID="{F284BBB5-2A17-469B-A70B-D0C99F689CA4}" presName="space" presStyleCnt="0"/>
      <dgm:spPr/>
    </dgm:pt>
    <dgm:pt modelId="{2D957D56-5C90-4BC3-B4EC-7BD3C46320D6}" type="pres">
      <dgm:prSet presAssocID="{B23DEC0C-664A-41E7-8407-2158A9E45F3C}" presName="composite" presStyleCnt="0"/>
      <dgm:spPr/>
    </dgm:pt>
    <dgm:pt modelId="{8AD44D9B-AC65-43E7-9A15-C79F331A90E6}" type="pres">
      <dgm:prSet presAssocID="{B23DEC0C-664A-41E7-8407-2158A9E45F3C}" presName="LShape" presStyleLbl="alignNode1" presStyleIdx="4" presStyleCnt="13"/>
      <dgm:spPr/>
    </dgm:pt>
    <dgm:pt modelId="{78C095FF-3C58-4BC6-91C9-F09E5BAA08F7}" type="pres">
      <dgm:prSet presAssocID="{B23DEC0C-664A-41E7-8407-2158A9E45F3C}" presName="ParentText" presStyleLbl="revTx" presStyleIdx="2" presStyleCnt="7">
        <dgm:presLayoutVars>
          <dgm:chMax val="0"/>
          <dgm:chPref val="0"/>
          <dgm:bulletEnabled val="1"/>
        </dgm:presLayoutVars>
      </dgm:prSet>
      <dgm:spPr/>
    </dgm:pt>
    <dgm:pt modelId="{11DD6AEA-FB5A-4F5F-B361-5D43AE760A0D}" type="pres">
      <dgm:prSet presAssocID="{B23DEC0C-664A-41E7-8407-2158A9E45F3C}" presName="Triangle" presStyleLbl="alignNode1" presStyleIdx="5" presStyleCnt="13"/>
      <dgm:spPr/>
    </dgm:pt>
    <dgm:pt modelId="{B915E5A6-0FC1-47B1-8A06-8FEC735935E9}" type="pres">
      <dgm:prSet presAssocID="{030CAA73-9D46-4A2C-B0ED-F931E51ECF68}" presName="sibTrans" presStyleCnt="0"/>
      <dgm:spPr/>
    </dgm:pt>
    <dgm:pt modelId="{B75A0955-9A0C-486C-8A3D-51A581308587}" type="pres">
      <dgm:prSet presAssocID="{030CAA73-9D46-4A2C-B0ED-F931E51ECF68}" presName="space" presStyleCnt="0"/>
      <dgm:spPr/>
    </dgm:pt>
    <dgm:pt modelId="{4D251586-5A8F-4570-922C-12DC8DF23746}" type="pres">
      <dgm:prSet presAssocID="{667DEC5A-876F-425C-9C07-005C6F334743}" presName="composite" presStyleCnt="0"/>
      <dgm:spPr/>
    </dgm:pt>
    <dgm:pt modelId="{78B68350-3386-4B12-A9F4-B5EAF59D2CB8}" type="pres">
      <dgm:prSet presAssocID="{667DEC5A-876F-425C-9C07-005C6F334743}" presName="LShape" presStyleLbl="alignNode1" presStyleIdx="6" presStyleCnt="13"/>
      <dgm:spPr/>
    </dgm:pt>
    <dgm:pt modelId="{828AD137-CC3D-47A0-940A-11BCD1B32BBF}" type="pres">
      <dgm:prSet presAssocID="{667DEC5A-876F-425C-9C07-005C6F334743}" presName="ParentText" presStyleLbl="revTx" presStyleIdx="3" presStyleCnt="7">
        <dgm:presLayoutVars>
          <dgm:chMax val="0"/>
          <dgm:chPref val="0"/>
          <dgm:bulletEnabled val="1"/>
        </dgm:presLayoutVars>
      </dgm:prSet>
      <dgm:spPr/>
    </dgm:pt>
    <dgm:pt modelId="{F7387CCB-72FA-467A-ADB5-44519CCBC545}" type="pres">
      <dgm:prSet presAssocID="{667DEC5A-876F-425C-9C07-005C6F334743}" presName="Triangle" presStyleLbl="alignNode1" presStyleIdx="7" presStyleCnt="13"/>
      <dgm:spPr/>
    </dgm:pt>
    <dgm:pt modelId="{3E6071D0-B0EE-468F-9344-05CACFE708DC}" type="pres">
      <dgm:prSet presAssocID="{77C89BF4-61F3-40AF-AEBD-F779034625BD}" presName="sibTrans" presStyleCnt="0"/>
      <dgm:spPr/>
    </dgm:pt>
    <dgm:pt modelId="{22E18167-3C81-4EC0-8C60-C57B97827E50}" type="pres">
      <dgm:prSet presAssocID="{77C89BF4-61F3-40AF-AEBD-F779034625BD}" presName="space" presStyleCnt="0"/>
      <dgm:spPr/>
    </dgm:pt>
    <dgm:pt modelId="{C48505B3-AE5C-4D30-A17B-D04BFFF904FA}" type="pres">
      <dgm:prSet presAssocID="{9E84E464-9CB0-4222-A78B-54B2818435F6}" presName="composite" presStyleCnt="0"/>
      <dgm:spPr/>
    </dgm:pt>
    <dgm:pt modelId="{8E048F86-DAA8-4F25-9DA0-B61657B5D5B8}" type="pres">
      <dgm:prSet presAssocID="{9E84E464-9CB0-4222-A78B-54B2818435F6}" presName="LShape" presStyleLbl="alignNode1" presStyleIdx="8" presStyleCnt="13"/>
      <dgm:spPr/>
    </dgm:pt>
    <dgm:pt modelId="{01F0B693-0632-48F0-9619-6E9588496FA7}" type="pres">
      <dgm:prSet presAssocID="{9E84E464-9CB0-4222-A78B-54B2818435F6}" presName="ParentText" presStyleLbl="revTx" presStyleIdx="4" presStyleCnt="7">
        <dgm:presLayoutVars>
          <dgm:chMax val="0"/>
          <dgm:chPref val="0"/>
          <dgm:bulletEnabled val="1"/>
        </dgm:presLayoutVars>
      </dgm:prSet>
      <dgm:spPr/>
    </dgm:pt>
    <dgm:pt modelId="{5E160EC4-51BB-44A9-B12F-199D9D6E76D0}" type="pres">
      <dgm:prSet presAssocID="{9E84E464-9CB0-4222-A78B-54B2818435F6}" presName="Triangle" presStyleLbl="alignNode1" presStyleIdx="9" presStyleCnt="13"/>
      <dgm:spPr/>
    </dgm:pt>
    <dgm:pt modelId="{DD1511F9-75A5-471A-976F-9F2DE7CF2B91}" type="pres">
      <dgm:prSet presAssocID="{AD12272F-C772-41F5-8C8A-A43EA463A4FB}" presName="sibTrans" presStyleCnt="0"/>
      <dgm:spPr/>
    </dgm:pt>
    <dgm:pt modelId="{4D077C29-C8CA-4749-B5F2-4C7BB02D3F10}" type="pres">
      <dgm:prSet presAssocID="{AD12272F-C772-41F5-8C8A-A43EA463A4FB}" presName="space" presStyleCnt="0"/>
      <dgm:spPr/>
    </dgm:pt>
    <dgm:pt modelId="{0C687423-BE53-44B8-85E8-8A2EC14C621B}" type="pres">
      <dgm:prSet presAssocID="{1CE8C0B0-6CBB-420E-A059-3362444837E1}" presName="composite" presStyleCnt="0"/>
      <dgm:spPr/>
    </dgm:pt>
    <dgm:pt modelId="{7EB3D15C-B48E-4EB9-959D-C1A23AE17601}" type="pres">
      <dgm:prSet presAssocID="{1CE8C0B0-6CBB-420E-A059-3362444837E1}" presName="LShape" presStyleLbl="alignNode1" presStyleIdx="10" presStyleCnt="13"/>
      <dgm:spPr/>
    </dgm:pt>
    <dgm:pt modelId="{AC240B91-6566-475F-8865-EBA62AC3D967}" type="pres">
      <dgm:prSet presAssocID="{1CE8C0B0-6CBB-420E-A059-3362444837E1}" presName="ParentText" presStyleLbl="revTx" presStyleIdx="5" presStyleCnt="7">
        <dgm:presLayoutVars>
          <dgm:chMax val="0"/>
          <dgm:chPref val="0"/>
          <dgm:bulletEnabled val="1"/>
        </dgm:presLayoutVars>
      </dgm:prSet>
      <dgm:spPr/>
    </dgm:pt>
    <dgm:pt modelId="{8DBD63F1-9B97-42E2-9F80-D631031A97D8}" type="pres">
      <dgm:prSet presAssocID="{1CE8C0B0-6CBB-420E-A059-3362444837E1}" presName="Triangle" presStyleLbl="alignNode1" presStyleIdx="11" presStyleCnt="13"/>
      <dgm:spPr/>
    </dgm:pt>
    <dgm:pt modelId="{9A1949F0-21BD-4DB1-BD6C-BB2FE9E9D17F}" type="pres">
      <dgm:prSet presAssocID="{D0913DBC-0F99-44A0-856D-4DF6FFDBD6FC}" presName="sibTrans" presStyleCnt="0"/>
      <dgm:spPr/>
    </dgm:pt>
    <dgm:pt modelId="{8A3CB0A9-F5C8-4049-9C85-CB40ACEB4E39}" type="pres">
      <dgm:prSet presAssocID="{D0913DBC-0F99-44A0-856D-4DF6FFDBD6FC}" presName="space" presStyleCnt="0"/>
      <dgm:spPr/>
    </dgm:pt>
    <dgm:pt modelId="{3969EB8D-614A-4AE2-A009-3C42F9EBCE35}" type="pres">
      <dgm:prSet presAssocID="{2EB24EA7-6638-4F82-9CB1-1AF3CD617DB9}" presName="composite" presStyleCnt="0"/>
      <dgm:spPr/>
    </dgm:pt>
    <dgm:pt modelId="{F4D15DEB-96B8-4E71-A33A-1B7E8CD1B6AC}" type="pres">
      <dgm:prSet presAssocID="{2EB24EA7-6638-4F82-9CB1-1AF3CD617DB9}" presName="LShape" presStyleLbl="alignNode1" presStyleIdx="12" presStyleCnt="13"/>
      <dgm:spPr/>
    </dgm:pt>
    <dgm:pt modelId="{966E1B33-1F2A-4014-81B6-5FDC1947F09D}" type="pres">
      <dgm:prSet presAssocID="{2EB24EA7-6638-4F82-9CB1-1AF3CD617DB9}" presName="ParentText" presStyleLbl="revTx" presStyleIdx="6" presStyleCnt="7">
        <dgm:presLayoutVars>
          <dgm:chMax val="0"/>
          <dgm:chPref val="0"/>
          <dgm:bulletEnabled val="1"/>
        </dgm:presLayoutVars>
      </dgm:prSet>
      <dgm:spPr/>
    </dgm:pt>
  </dgm:ptLst>
  <dgm:cxnLst>
    <dgm:cxn modelId="{D68FE91A-49CB-4A13-AC42-0175A4B165BE}" type="presOf" srcId="{2EB24EA7-6638-4F82-9CB1-1AF3CD617DB9}" destId="{966E1B33-1F2A-4014-81B6-5FDC1947F09D}" srcOrd="0" destOrd="0" presId="urn:microsoft.com/office/officeart/2009/3/layout/StepUpProcess"/>
    <dgm:cxn modelId="{7BDDF64C-8732-4765-8F6B-6893F3499421}" type="presOf" srcId="{FF1A5386-75FD-4326-8A26-F14665918553}" destId="{9A3E15AC-6386-49C5-BD09-834CA9DAB13E}" srcOrd="0" destOrd="0" presId="urn:microsoft.com/office/officeart/2009/3/layout/StepUpProcess"/>
    <dgm:cxn modelId="{51A86275-6F79-4DB8-87C3-02B7BE4235CA}" srcId="{B19976DC-1246-4E47-BB70-CAB72840E8D6}" destId="{E4C0F8CD-7D1B-4666-B265-5FFA66480A11}" srcOrd="0" destOrd="0" parTransId="{10E7F02F-0208-4722-857D-D37901D3694F}" sibTransId="{3C7BC511-97CE-4CBD-9D99-721FD1AA25D3}"/>
    <dgm:cxn modelId="{62721C79-CE65-497C-BBCE-2551885EB4A4}" srcId="{B19976DC-1246-4E47-BB70-CAB72840E8D6}" destId="{1CE8C0B0-6CBB-420E-A059-3362444837E1}" srcOrd="5" destOrd="0" parTransId="{FAD616A6-1FB6-4AD1-89D5-5678C47336E6}" sibTransId="{D0913DBC-0F99-44A0-856D-4DF6FFDBD6FC}"/>
    <dgm:cxn modelId="{5CE86A79-C5D9-4DCA-90D1-AB8453894EAB}" type="presOf" srcId="{667DEC5A-876F-425C-9C07-005C6F334743}" destId="{828AD137-CC3D-47A0-940A-11BCD1B32BBF}" srcOrd="0" destOrd="0" presId="urn:microsoft.com/office/officeart/2009/3/layout/StepUpProcess"/>
    <dgm:cxn modelId="{F1A7F279-5259-4D95-92D2-3C0D989BA82C}" type="presOf" srcId="{B19976DC-1246-4E47-BB70-CAB72840E8D6}" destId="{18217D98-F4D5-4EEF-BB0D-984188CAD396}" srcOrd="0" destOrd="0" presId="urn:microsoft.com/office/officeart/2009/3/layout/StepUpProcess"/>
    <dgm:cxn modelId="{AC1A9191-AB94-44D4-A13B-3C71BDC56FE8}" type="presOf" srcId="{B23DEC0C-664A-41E7-8407-2158A9E45F3C}" destId="{78C095FF-3C58-4BC6-91C9-F09E5BAA08F7}" srcOrd="0" destOrd="0" presId="urn:microsoft.com/office/officeart/2009/3/layout/StepUpProcess"/>
    <dgm:cxn modelId="{CF450BA7-BE7E-40BC-8942-2ECC338E9321}" type="presOf" srcId="{1CE8C0B0-6CBB-420E-A059-3362444837E1}" destId="{AC240B91-6566-475F-8865-EBA62AC3D967}" srcOrd="0" destOrd="0" presId="urn:microsoft.com/office/officeart/2009/3/layout/StepUpProcess"/>
    <dgm:cxn modelId="{4BB7C0C2-A510-4E14-ABB6-63A96234CE41}" srcId="{B19976DC-1246-4E47-BB70-CAB72840E8D6}" destId="{FF1A5386-75FD-4326-8A26-F14665918553}" srcOrd="1" destOrd="0" parTransId="{2918E2D7-F42D-4A52-8E74-68C673B9A142}" sibTransId="{F284BBB5-2A17-469B-A70B-D0C99F689CA4}"/>
    <dgm:cxn modelId="{9A3EC6D5-0F54-4DEE-9E23-5C6E16C37C09}" type="presOf" srcId="{E4C0F8CD-7D1B-4666-B265-5FFA66480A11}" destId="{6DFE162D-D54A-44BD-A3C0-0C9F86EAEAB7}" srcOrd="0" destOrd="0" presId="urn:microsoft.com/office/officeart/2009/3/layout/StepUpProcess"/>
    <dgm:cxn modelId="{88D6A8D8-DBB2-4D3E-9311-3A85934029D6}" srcId="{B19976DC-1246-4E47-BB70-CAB72840E8D6}" destId="{2EB24EA7-6638-4F82-9CB1-1AF3CD617DB9}" srcOrd="6" destOrd="0" parTransId="{6BA5FD47-75B3-442C-A542-87AC29C59FE4}" sibTransId="{3B3F40B7-B011-4B02-96E7-2D2E62D5C6E9}"/>
    <dgm:cxn modelId="{95A3D1D8-537F-4FA0-AEE6-FF921C2E2309}" srcId="{B19976DC-1246-4E47-BB70-CAB72840E8D6}" destId="{9E84E464-9CB0-4222-A78B-54B2818435F6}" srcOrd="4" destOrd="0" parTransId="{83B4ADE4-7B1C-4093-A4A5-87D91042219D}" sibTransId="{AD12272F-C772-41F5-8C8A-A43EA463A4FB}"/>
    <dgm:cxn modelId="{53F9B8EF-C05C-4C8A-94EE-84ABC4495197}" srcId="{B19976DC-1246-4E47-BB70-CAB72840E8D6}" destId="{667DEC5A-876F-425C-9C07-005C6F334743}" srcOrd="3" destOrd="0" parTransId="{5FBA8D19-5D05-49F6-AA08-0A6D032C3D4F}" sibTransId="{77C89BF4-61F3-40AF-AEBD-F779034625BD}"/>
    <dgm:cxn modelId="{DAE325F0-90AE-4D3D-A617-86F8EF837F69}" srcId="{B19976DC-1246-4E47-BB70-CAB72840E8D6}" destId="{B23DEC0C-664A-41E7-8407-2158A9E45F3C}" srcOrd="2" destOrd="0" parTransId="{583C31C3-1E0D-40F5-8353-D104122BDE0F}" sibTransId="{030CAA73-9D46-4A2C-B0ED-F931E51ECF68}"/>
    <dgm:cxn modelId="{FC8807FD-9875-4FE2-9B90-7406C02D0FDF}" type="presOf" srcId="{9E84E464-9CB0-4222-A78B-54B2818435F6}" destId="{01F0B693-0632-48F0-9619-6E9588496FA7}" srcOrd="0" destOrd="0" presId="urn:microsoft.com/office/officeart/2009/3/layout/StepUpProcess"/>
    <dgm:cxn modelId="{F51B870B-E10A-4D7F-BB69-C3E4F0257003}" type="presParOf" srcId="{18217D98-F4D5-4EEF-BB0D-984188CAD396}" destId="{D47DFAE4-74F0-4D74-9D4C-684A4471765D}" srcOrd="0" destOrd="0" presId="urn:microsoft.com/office/officeart/2009/3/layout/StepUpProcess"/>
    <dgm:cxn modelId="{854942E1-6DB3-488F-ACA3-E34E541330E6}" type="presParOf" srcId="{D47DFAE4-74F0-4D74-9D4C-684A4471765D}" destId="{2F1A1244-5191-40CC-B837-0A24CD9F2CEC}" srcOrd="0" destOrd="0" presId="urn:microsoft.com/office/officeart/2009/3/layout/StepUpProcess"/>
    <dgm:cxn modelId="{01E216ED-9AC5-4CF9-A5ED-662D2A8A2EA0}" type="presParOf" srcId="{D47DFAE4-74F0-4D74-9D4C-684A4471765D}" destId="{6DFE162D-D54A-44BD-A3C0-0C9F86EAEAB7}" srcOrd="1" destOrd="0" presId="urn:microsoft.com/office/officeart/2009/3/layout/StepUpProcess"/>
    <dgm:cxn modelId="{D6DB2D07-240B-4973-BDF3-00B1302AF8CC}" type="presParOf" srcId="{D47DFAE4-74F0-4D74-9D4C-684A4471765D}" destId="{7B389EB8-325A-488D-BA75-E81A90F2EC53}" srcOrd="2" destOrd="0" presId="urn:microsoft.com/office/officeart/2009/3/layout/StepUpProcess"/>
    <dgm:cxn modelId="{BCEA0DEC-A4D3-4DD6-9D80-78CE9D5FD11D}" type="presParOf" srcId="{18217D98-F4D5-4EEF-BB0D-984188CAD396}" destId="{362CF94C-B10A-4574-82C8-DD7709E6968A}" srcOrd="1" destOrd="0" presId="urn:microsoft.com/office/officeart/2009/3/layout/StepUpProcess"/>
    <dgm:cxn modelId="{B896AB56-818D-4C15-B2DE-506C864BBA87}" type="presParOf" srcId="{362CF94C-B10A-4574-82C8-DD7709E6968A}" destId="{434D2526-E589-4B7D-A515-4914BD97122A}" srcOrd="0" destOrd="0" presId="urn:microsoft.com/office/officeart/2009/3/layout/StepUpProcess"/>
    <dgm:cxn modelId="{4228B193-34E8-47D9-AB99-164749191C94}" type="presParOf" srcId="{18217D98-F4D5-4EEF-BB0D-984188CAD396}" destId="{98204910-AE80-435F-9E4A-362E4DC0A6DC}" srcOrd="2" destOrd="0" presId="urn:microsoft.com/office/officeart/2009/3/layout/StepUpProcess"/>
    <dgm:cxn modelId="{12DA74D7-03F1-4BC8-8886-420072BE9391}" type="presParOf" srcId="{98204910-AE80-435F-9E4A-362E4DC0A6DC}" destId="{F304085F-F99D-43E6-8695-D59C08B2E304}" srcOrd="0" destOrd="0" presId="urn:microsoft.com/office/officeart/2009/3/layout/StepUpProcess"/>
    <dgm:cxn modelId="{69A4CDFC-95AA-4B3C-8E70-56068EB797EE}" type="presParOf" srcId="{98204910-AE80-435F-9E4A-362E4DC0A6DC}" destId="{9A3E15AC-6386-49C5-BD09-834CA9DAB13E}" srcOrd="1" destOrd="0" presId="urn:microsoft.com/office/officeart/2009/3/layout/StepUpProcess"/>
    <dgm:cxn modelId="{DB8BCE1B-DE9F-495C-A328-3E2052AB25E6}" type="presParOf" srcId="{98204910-AE80-435F-9E4A-362E4DC0A6DC}" destId="{C4612C9C-4CE6-435F-9FE8-581A5B698619}" srcOrd="2" destOrd="0" presId="urn:microsoft.com/office/officeart/2009/3/layout/StepUpProcess"/>
    <dgm:cxn modelId="{A3463119-6341-4DB8-B607-EE51CE34E9C4}" type="presParOf" srcId="{18217D98-F4D5-4EEF-BB0D-984188CAD396}" destId="{276EC491-FBCC-48F7-855C-8DBE1C6E1168}" srcOrd="3" destOrd="0" presId="urn:microsoft.com/office/officeart/2009/3/layout/StepUpProcess"/>
    <dgm:cxn modelId="{A8E08F96-1209-4186-9812-15442C4E6BCD}" type="presParOf" srcId="{276EC491-FBCC-48F7-855C-8DBE1C6E1168}" destId="{91C003F9-7CCA-4EEA-95C9-194DC6A44705}" srcOrd="0" destOrd="0" presId="urn:microsoft.com/office/officeart/2009/3/layout/StepUpProcess"/>
    <dgm:cxn modelId="{9D3FEFB1-DB50-4DFE-A5FC-040AF8E6C8DE}" type="presParOf" srcId="{18217D98-F4D5-4EEF-BB0D-984188CAD396}" destId="{2D957D56-5C90-4BC3-B4EC-7BD3C46320D6}" srcOrd="4" destOrd="0" presId="urn:microsoft.com/office/officeart/2009/3/layout/StepUpProcess"/>
    <dgm:cxn modelId="{03FE7E98-8A08-4018-9212-54D05956F8F8}" type="presParOf" srcId="{2D957D56-5C90-4BC3-B4EC-7BD3C46320D6}" destId="{8AD44D9B-AC65-43E7-9A15-C79F331A90E6}" srcOrd="0" destOrd="0" presId="urn:microsoft.com/office/officeart/2009/3/layout/StepUpProcess"/>
    <dgm:cxn modelId="{1E77071D-8056-4677-A07D-FC0A82B0621E}" type="presParOf" srcId="{2D957D56-5C90-4BC3-B4EC-7BD3C46320D6}" destId="{78C095FF-3C58-4BC6-91C9-F09E5BAA08F7}" srcOrd="1" destOrd="0" presId="urn:microsoft.com/office/officeart/2009/3/layout/StepUpProcess"/>
    <dgm:cxn modelId="{563598C9-EFD5-4204-B591-0EED9D217362}" type="presParOf" srcId="{2D957D56-5C90-4BC3-B4EC-7BD3C46320D6}" destId="{11DD6AEA-FB5A-4F5F-B361-5D43AE760A0D}" srcOrd="2" destOrd="0" presId="urn:microsoft.com/office/officeart/2009/3/layout/StepUpProcess"/>
    <dgm:cxn modelId="{0354A73D-B6F2-4677-BC2B-CCC3E3FB3D4D}" type="presParOf" srcId="{18217D98-F4D5-4EEF-BB0D-984188CAD396}" destId="{B915E5A6-0FC1-47B1-8A06-8FEC735935E9}" srcOrd="5" destOrd="0" presId="urn:microsoft.com/office/officeart/2009/3/layout/StepUpProcess"/>
    <dgm:cxn modelId="{B7F1B8D6-E35D-4BF2-997F-E004C907EAD9}" type="presParOf" srcId="{B915E5A6-0FC1-47B1-8A06-8FEC735935E9}" destId="{B75A0955-9A0C-486C-8A3D-51A581308587}" srcOrd="0" destOrd="0" presId="urn:microsoft.com/office/officeart/2009/3/layout/StepUpProcess"/>
    <dgm:cxn modelId="{370BC999-8654-4E95-BEA6-9C2C5CF501A6}" type="presParOf" srcId="{18217D98-F4D5-4EEF-BB0D-984188CAD396}" destId="{4D251586-5A8F-4570-922C-12DC8DF23746}" srcOrd="6" destOrd="0" presId="urn:microsoft.com/office/officeart/2009/3/layout/StepUpProcess"/>
    <dgm:cxn modelId="{3F7075E7-D0C6-4A32-856C-D0BF4D74C6D5}" type="presParOf" srcId="{4D251586-5A8F-4570-922C-12DC8DF23746}" destId="{78B68350-3386-4B12-A9F4-B5EAF59D2CB8}" srcOrd="0" destOrd="0" presId="urn:microsoft.com/office/officeart/2009/3/layout/StepUpProcess"/>
    <dgm:cxn modelId="{4A03DA97-22F0-4E83-B40C-8540318B4C4D}" type="presParOf" srcId="{4D251586-5A8F-4570-922C-12DC8DF23746}" destId="{828AD137-CC3D-47A0-940A-11BCD1B32BBF}" srcOrd="1" destOrd="0" presId="urn:microsoft.com/office/officeart/2009/3/layout/StepUpProcess"/>
    <dgm:cxn modelId="{3EEFE3FF-688F-435F-8A7F-A8FA9ACCA2FF}" type="presParOf" srcId="{4D251586-5A8F-4570-922C-12DC8DF23746}" destId="{F7387CCB-72FA-467A-ADB5-44519CCBC545}" srcOrd="2" destOrd="0" presId="urn:microsoft.com/office/officeart/2009/3/layout/StepUpProcess"/>
    <dgm:cxn modelId="{693D0769-DF6B-4B81-8DBA-1344FE99450A}" type="presParOf" srcId="{18217D98-F4D5-4EEF-BB0D-984188CAD396}" destId="{3E6071D0-B0EE-468F-9344-05CACFE708DC}" srcOrd="7" destOrd="0" presId="urn:microsoft.com/office/officeart/2009/3/layout/StepUpProcess"/>
    <dgm:cxn modelId="{BE9B4F6E-39E5-4C4B-BB9B-9BFE921F90BD}" type="presParOf" srcId="{3E6071D0-B0EE-468F-9344-05CACFE708DC}" destId="{22E18167-3C81-4EC0-8C60-C57B97827E50}" srcOrd="0" destOrd="0" presId="urn:microsoft.com/office/officeart/2009/3/layout/StepUpProcess"/>
    <dgm:cxn modelId="{29CF7AA5-B798-47BF-8E08-DE9FE6E62FD5}" type="presParOf" srcId="{18217D98-F4D5-4EEF-BB0D-984188CAD396}" destId="{C48505B3-AE5C-4D30-A17B-D04BFFF904FA}" srcOrd="8" destOrd="0" presId="urn:microsoft.com/office/officeart/2009/3/layout/StepUpProcess"/>
    <dgm:cxn modelId="{5B175A2A-910D-4384-B146-E7618ED7E1E3}" type="presParOf" srcId="{C48505B3-AE5C-4D30-A17B-D04BFFF904FA}" destId="{8E048F86-DAA8-4F25-9DA0-B61657B5D5B8}" srcOrd="0" destOrd="0" presId="urn:microsoft.com/office/officeart/2009/3/layout/StepUpProcess"/>
    <dgm:cxn modelId="{EDC77B1C-C8C5-4C4F-81FD-46F2336798A7}" type="presParOf" srcId="{C48505B3-AE5C-4D30-A17B-D04BFFF904FA}" destId="{01F0B693-0632-48F0-9619-6E9588496FA7}" srcOrd="1" destOrd="0" presId="urn:microsoft.com/office/officeart/2009/3/layout/StepUpProcess"/>
    <dgm:cxn modelId="{E3A9528A-22CD-4330-B849-21B6506A0C91}" type="presParOf" srcId="{C48505B3-AE5C-4D30-A17B-D04BFFF904FA}" destId="{5E160EC4-51BB-44A9-B12F-199D9D6E76D0}" srcOrd="2" destOrd="0" presId="urn:microsoft.com/office/officeart/2009/3/layout/StepUpProcess"/>
    <dgm:cxn modelId="{45805347-5496-4003-97B7-9BBC6F6958E0}" type="presParOf" srcId="{18217D98-F4D5-4EEF-BB0D-984188CAD396}" destId="{DD1511F9-75A5-471A-976F-9F2DE7CF2B91}" srcOrd="9" destOrd="0" presId="urn:microsoft.com/office/officeart/2009/3/layout/StepUpProcess"/>
    <dgm:cxn modelId="{D67146E3-B35E-4B95-8417-E8F2E6C3754C}" type="presParOf" srcId="{DD1511F9-75A5-471A-976F-9F2DE7CF2B91}" destId="{4D077C29-C8CA-4749-B5F2-4C7BB02D3F10}" srcOrd="0" destOrd="0" presId="urn:microsoft.com/office/officeart/2009/3/layout/StepUpProcess"/>
    <dgm:cxn modelId="{3B870E20-505F-4176-B940-7F2D318D3F1B}" type="presParOf" srcId="{18217D98-F4D5-4EEF-BB0D-984188CAD396}" destId="{0C687423-BE53-44B8-85E8-8A2EC14C621B}" srcOrd="10" destOrd="0" presId="urn:microsoft.com/office/officeart/2009/3/layout/StepUpProcess"/>
    <dgm:cxn modelId="{7B52A1EE-CD7E-4AC1-90D8-CA4D45D36494}" type="presParOf" srcId="{0C687423-BE53-44B8-85E8-8A2EC14C621B}" destId="{7EB3D15C-B48E-4EB9-959D-C1A23AE17601}" srcOrd="0" destOrd="0" presId="urn:microsoft.com/office/officeart/2009/3/layout/StepUpProcess"/>
    <dgm:cxn modelId="{17AFE18F-2E43-4405-8E62-8B6A9D58173A}" type="presParOf" srcId="{0C687423-BE53-44B8-85E8-8A2EC14C621B}" destId="{AC240B91-6566-475F-8865-EBA62AC3D967}" srcOrd="1" destOrd="0" presId="urn:microsoft.com/office/officeart/2009/3/layout/StepUpProcess"/>
    <dgm:cxn modelId="{E3E2D4FF-B70C-4C52-905B-D10A43EDD7CF}" type="presParOf" srcId="{0C687423-BE53-44B8-85E8-8A2EC14C621B}" destId="{8DBD63F1-9B97-42E2-9F80-D631031A97D8}" srcOrd="2" destOrd="0" presId="urn:microsoft.com/office/officeart/2009/3/layout/StepUpProcess"/>
    <dgm:cxn modelId="{56843980-FBE9-46F3-99FF-FE93591F4500}" type="presParOf" srcId="{18217D98-F4D5-4EEF-BB0D-984188CAD396}" destId="{9A1949F0-21BD-4DB1-BD6C-BB2FE9E9D17F}" srcOrd="11" destOrd="0" presId="urn:microsoft.com/office/officeart/2009/3/layout/StepUpProcess"/>
    <dgm:cxn modelId="{7C06BE6B-6978-4524-9EE1-59C2AACF4A24}" type="presParOf" srcId="{9A1949F0-21BD-4DB1-BD6C-BB2FE9E9D17F}" destId="{8A3CB0A9-F5C8-4049-9C85-CB40ACEB4E39}" srcOrd="0" destOrd="0" presId="urn:microsoft.com/office/officeart/2009/3/layout/StepUpProcess"/>
    <dgm:cxn modelId="{AEF246D8-1545-4ECE-A0B7-9A026DFF851B}" type="presParOf" srcId="{18217D98-F4D5-4EEF-BB0D-984188CAD396}" destId="{3969EB8D-614A-4AE2-A009-3C42F9EBCE35}" srcOrd="12" destOrd="0" presId="urn:microsoft.com/office/officeart/2009/3/layout/StepUpProcess"/>
    <dgm:cxn modelId="{9790D531-7041-4DF2-B989-3010C135C7AA}" type="presParOf" srcId="{3969EB8D-614A-4AE2-A009-3C42F9EBCE35}" destId="{F4D15DEB-96B8-4E71-A33A-1B7E8CD1B6AC}" srcOrd="0" destOrd="0" presId="urn:microsoft.com/office/officeart/2009/3/layout/StepUpProcess"/>
    <dgm:cxn modelId="{F6586801-46E6-4BE8-8284-EDA469FBAC31}" type="presParOf" srcId="{3969EB8D-614A-4AE2-A009-3C42F9EBCE35}" destId="{966E1B33-1F2A-4014-81B6-5FDC1947F09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D32A94-DA95-4868-BE48-6A7D9830434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8E6D5B-7825-477B-A839-15A93007613A}">
      <dgm:prSet/>
      <dgm:spPr/>
      <dgm:t>
        <a:bodyPr/>
        <a:lstStyle/>
        <a:p>
          <a:pPr>
            <a:lnSpc>
              <a:spcPct val="100000"/>
            </a:lnSpc>
          </a:pPr>
          <a:r>
            <a:rPr lang="en-GB" dirty="0"/>
            <a:t>Weekly group supervisions online via Teams (6-20 students/ group and 1-3 supervisors). </a:t>
          </a:r>
          <a:r>
            <a:rPr lang="en-GB" i="1" dirty="0"/>
            <a:t>Same time, same place, helps with anxiety and time management.</a:t>
          </a:r>
          <a:endParaRPr lang="en-US" dirty="0"/>
        </a:p>
      </dgm:t>
    </dgm:pt>
    <dgm:pt modelId="{8A429007-931F-401B-AD36-61AB0CF77910}" type="parTrans" cxnId="{360F5B1B-0809-49D3-8FD7-0CC7841AF9B4}">
      <dgm:prSet/>
      <dgm:spPr/>
      <dgm:t>
        <a:bodyPr/>
        <a:lstStyle/>
        <a:p>
          <a:endParaRPr lang="en-US"/>
        </a:p>
      </dgm:t>
    </dgm:pt>
    <dgm:pt modelId="{AE390ACD-0EAC-411D-9D30-298DCB8010FB}" type="sibTrans" cxnId="{360F5B1B-0809-49D3-8FD7-0CC7841AF9B4}">
      <dgm:prSet/>
      <dgm:spPr/>
      <dgm:t>
        <a:bodyPr/>
        <a:lstStyle/>
        <a:p>
          <a:endParaRPr lang="en-US"/>
        </a:p>
      </dgm:t>
    </dgm:pt>
    <dgm:pt modelId="{7717B9E0-E88E-48F6-941E-AEF966B52A71}">
      <dgm:prSet/>
      <dgm:spPr/>
      <dgm:t>
        <a:bodyPr/>
        <a:lstStyle/>
        <a:p>
          <a:pPr>
            <a:lnSpc>
              <a:spcPct val="100000"/>
            </a:lnSpc>
          </a:pPr>
          <a:r>
            <a:rPr lang="en-GB" dirty="0"/>
            <a:t>Wellbeing check in with chat/ socialise at end. </a:t>
          </a:r>
          <a:r>
            <a:rPr lang="en-GB" i="1" dirty="0"/>
            <a:t>Improve sense of belonging and reduce feelings of isolation. Staff didn’t always stay.</a:t>
          </a:r>
          <a:r>
            <a:rPr lang="en-GB" dirty="0"/>
            <a:t> </a:t>
          </a:r>
          <a:endParaRPr lang="en-US" dirty="0"/>
        </a:p>
      </dgm:t>
    </dgm:pt>
    <dgm:pt modelId="{7A0AE75D-06BC-47EF-BACB-3238E9F6D1BB}" type="parTrans" cxnId="{CC24E80C-A66B-456D-96E4-C44F1341F04C}">
      <dgm:prSet/>
      <dgm:spPr/>
      <dgm:t>
        <a:bodyPr/>
        <a:lstStyle/>
        <a:p>
          <a:endParaRPr lang="en-US"/>
        </a:p>
      </dgm:t>
    </dgm:pt>
    <dgm:pt modelId="{F9A38B82-BE6E-4A5F-9E51-942719DC9738}" type="sibTrans" cxnId="{CC24E80C-A66B-456D-96E4-C44F1341F04C}">
      <dgm:prSet/>
      <dgm:spPr/>
      <dgm:t>
        <a:bodyPr/>
        <a:lstStyle/>
        <a:p>
          <a:endParaRPr lang="en-US"/>
        </a:p>
      </dgm:t>
    </dgm:pt>
    <dgm:pt modelId="{5A78FCBB-ED30-4AE0-8347-6F988C219B22}">
      <dgm:prSet/>
      <dgm:spPr/>
      <dgm:t>
        <a:bodyPr/>
        <a:lstStyle/>
        <a:p>
          <a:pPr>
            <a:lnSpc>
              <a:spcPct val="100000"/>
            </a:lnSpc>
          </a:pPr>
          <a:r>
            <a:rPr lang="en-GB" dirty="0"/>
            <a:t>Set weekly progress expectations. </a:t>
          </a:r>
          <a:r>
            <a:rPr lang="en-GB" i="1" dirty="0"/>
            <a:t>Supports time management and allows students to manage anxiety and stress for this high-stakes activity</a:t>
          </a:r>
          <a:endParaRPr lang="en-US" dirty="0"/>
        </a:p>
      </dgm:t>
    </dgm:pt>
    <dgm:pt modelId="{C19711E6-8395-423B-808D-17D6D2A44AD8}" type="parTrans" cxnId="{BE618519-C9F6-4505-A7B0-9C9ED3C68C92}">
      <dgm:prSet/>
      <dgm:spPr/>
      <dgm:t>
        <a:bodyPr/>
        <a:lstStyle/>
        <a:p>
          <a:endParaRPr lang="en-US"/>
        </a:p>
      </dgm:t>
    </dgm:pt>
    <dgm:pt modelId="{896ED2E2-2DD3-4ED6-9A1B-54B3552DD9FE}" type="sibTrans" cxnId="{BE618519-C9F6-4505-A7B0-9C9ED3C68C92}">
      <dgm:prSet/>
      <dgm:spPr/>
      <dgm:t>
        <a:bodyPr/>
        <a:lstStyle/>
        <a:p>
          <a:endParaRPr lang="en-US"/>
        </a:p>
      </dgm:t>
    </dgm:pt>
    <dgm:pt modelId="{B52B8D20-603C-4977-9150-535E075CD593}">
      <dgm:prSet/>
      <dgm:spPr/>
      <dgm:t>
        <a:bodyPr/>
        <a:lstStyle/>
        <a:p>
          <a:pPr>
            <a:lnSpc>
              <a:spcPct val="100000"/>
            </a:lnSpc>
          </a:pPr>
          <a:r>
            <a:rPr lang="en-GB" dirty="0"/>
            <a:t>Round the group progress update. </a:t>
          </a:r>
          <a:r>
            <a:rPr lang="en-GB" i="1" dirty="0"/>
            <a:t>Encourages peer learning and support. </a:t>
          </a:r>
          <a:endParaRPr lang="en-US" dirty="0"/>
        </a:p>
      </dgm:t>
    </dgm:pt>
    <dgm:pt modelId="{F5457CA5-3B67-4B67-B6F3-2129D47DC738}" type="parTrans" cxnId="{812E52B0-5277-4AB8-8C15-FABA0E12731C}">
      <dgm:prSet/>
      <dgm:spPr/>
      <dgm:t>
        <a:bodyPr/>
        <a:lstStyle/>
        <a:p>
          <a:endParaRPr lang="en-US"/>
        </a:p>
      </dgm:t>
    </dgm:pt>
    <dgm:pt modelId="{EC267DD8-EF93-4570-8447-F0159F003EA3}" type="sibTrans" cxnId="{812E52B0-5277-4AB8-8C15-FABA0E12731C}">
      <dgm:prSet/>
      <dgm:spPr/>
      <dgm:t>
        <a:bodyPr/>
        <a:lstStyle/>
        <a:p>
          <a:endParaRPr lang="en-US"/>
        </a:p>
      </dgm:t>
    </dgm:pt>
    <dgm:pt modelId="{8C210EA9-3A74-41A3-B29A-60004CAF1DEA}">
      <dgm:prSet/>
      <dgm:spPr/>
      <dgm:t>
        <a:bodyPr/>
        <a:lstStyle/>
        <a:p>
          <a:pPr>
            <a:lnSpc>
              <a:spcPct val="100000"/>
            </a:lnSpc>
          </a:pPr>
          <a:r>
            <a:rPr lang="en-GB" dirty="0"/>
            <a:t>Focussed supervisor input around current tasks. </a:t>
          </a:r>
          <a:r>
            <a:rPr lang="en-GB" i="1" dirty="0"/>
            <a:t>After progress update to promote peer learning. Help with project management and skills development.</a:t>
          </a:r>
          <a:endParaRPr lang="en-US" i="1" dirty="0"/>
        </a:p>
      </dgm:t>
    </dgm:pt>
    <dgm:pt modelId="{C985E354-BACD-49A7-8D9C-2F02B1FAC48A}" type="parTrans" cxnId="{DB3C07F4-955A-48E9-B6AD-E2BB9A956EC5}">
      <dgm:prSet/>
      <dgm:spPr/>
      <dgm:t>
        <a:bodyPr/>
        <a:lstStyle/>
        <a:p>
          <a:endParaRPr lang="en-US"/>
        </a:p>
      </dgm:t>
    </dgm:pt>
    <dgm:pt modelId="{7EFE836A-06F4-4DE9-B9A2-07AFD9632595}" type="sibTrans" cxnId="{DB3C07F4-955A-48E9-B6AD-E2BB9A956EC5}">
      <dgm:prSet/>
      <dgm:spPr/>
      <dgm:t>
        <a:bodyPr/>
        <a:lstStyle/>
        <a:p>
          <a:endParaRPr lang="en-US"/>
        </a:p>
      </dgm:t>
    </dgm:pt>
    <dgm:pt modelId="{711EC228-E79D-4A31-9671-3A2B6937B3C1}">
      <dgm:prSet/>
      <dgm:spPr/>
      <dgm:t>
        <a:bodyPr/>
        <a:lstStyle/>
        <a:p>
          <a:pPr>
            <a:lnSpc>
              <a:spcPct val="100000"/>
            </a:lnSpc>
          </a:pPr>
          <a:r>
            <a:rPr lang="en-GB" dirty="0"/>
            <a:t>Asynchronous chat. </a:t>
          </a:r>
          <a:r>
            <a:rPr lang="en-GB" i="1" dirty="0"/>
            <a:t>Popular with staff and students! Contributed to community feeling and timely peer/ supervisor support. Reduced supervisor email traffic. We will continue this next year!</a:t>
          </a:r>
          <a:endParaRPr lang="en-US" dirty="0"/>
        </a:p>
      </dgm:t>
    </dgm:pt>
    <dgm:pt modelId="{35B17441-CFF7-4208-ACED-F6671ABA2EF3}" type="parTrans" cxnId="{9BEBBAF1-03ED-44A2-8990-DDC035D7AB46}">
      <dgm:prSet/>
      <dgm:spPr/>
      <dgm:t>
        <a:bodyPr/>
        <a:lstStyle/>
        <a:p>
          <a:endParaRPr lang="en-US"/>
        </a:p>
      </dgm:t>
    </dgm:pt>
    <dgm:pt modelId="{BADC809F-3766-44C5-98FF-5933EB79A0EC}" type="sibTrans" cxnId="{9BEBBAF1-03ED-44A2-8990-DDC035D7AB46}">
      <dgm:prSet/>
      <dgm:spPr/>
      <dgm:t>
        <a:bodyPr/>
        <a:lstStyle/>
        <a:p>
          <a:endParaRPr lang="en-US"/>
        </a:p>
      </dgm:t>
    </dgm:pt>
    <dgm:pt modelId="{233C827A-4DE9-471B-BD41-ADAEF1CC69DF}" type="pres">
      <dgm:prSet presAssocID="{18D32A94-DA95-4868-BE48-6A7D98304340}" presName="root" presStyleCnt="0">
        <dgm:presLayoutVars>
          <dgm:dir/>
          <dgm:resizeHandles val="exact"/>
        </dgm:presLayoutVars>
      </dgm:prSet>
      <dgm:spPr/>
    </dgm:pt>
    <dgm:pt modelId="{64AC2FE1-F863-43EF-9AB2-9A43F27DF093}" type="pres">
      <dgm:prSet presAssocID="{EC8E6D5B-7825-477B-A839-15A93007613A}" presName="compNode" presStyleCnt="0"/>
      <dgm:spPr/>
    </dgm:pt>
    <dgm:pt modelId="{9C2E97C5-5CCE-4465-9815-C5FB6D89229D}" type="pres">
      <dgm:prSet presAssocID="{EC8E6D5B-7825-477B-A839-15A93007613A}" presName="bgRect" presStyleLbl="bgShp" presStyleIdx="0" presStyleCnt="6"/>
      <dgm:spPr/>
    </dgm:pt>
    <dgm:pt modelId="{840ADA4B-1530-4165-8DA0-FED8E73476FF}" type="pres">
      <dgm:prSet presAssocID="{EC8E6D5B-7825-477B-A839-15A93007613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DB376E7B-61E2-4D35-98CC-74ABF3BABA8D}" type="pres">
      <dgm:prSet presAssocID="{EC8E6D5B-7825-477B-A839-15A93007613A}" presName="spaceRect" presStyleCnt="0"/>
      <dgm:spPr/>
    </dgm:pt>
    <dgm:pt modelId="{1F82BD6E-4E6B-4984-90EE-9D206760D7BD}" type="pres">
      <dgm:prSet presAssocID="{EC8E6D5B-7825-477B-A839-15A93007613A}" presName="parTx" presStyleLbl="revTx" presStyleIdx="0" presStyleCnt="6">
        <dgm:presLayoutVars>
          <dgm:chMax val="0"/>
          <dgm:chPref val="0"/>
        </dgm:presLayoutVars>
      </dgm:prSet>
      <dgm:spPr/>
    </dgm:pt>
    <dgm:pt modelId="{2B646D0A-92F8-48F1-A6C2-9090EDC26499}" type="pres">
      <dgm:prSet presAssocID="{AE390ACD-0EAC-411D-9D30-298DCB8010FB}" presName="sibTrans" presStyleCnt="0"/>
      <dgm:spPr/>
    </dgm:pt>
    <dgm:pt modelId="{755981AC-AF1D-4DE1-8DA2-8E3FD95F4E17}" type="pres">
      <dgm:prSet presAssocID="{7717B9E0-E88E-48F6-941E-AEF966B52A71}" presName="compNode" presStyleCnt="0"/>
      <dgm:spPr/>
    </dgm:pt>
    <dgm:pt modelId="{14911209-7CF4-4041-934D-7AB49F56DC57}" type="pres">
      <dgm:prSet presAssocID="{7717B9E0-E88E-48F6-941E-AEF966B52A71}" presName="bgRect" presStyleLbl="bgShp" presStyleIdx="1" presStyleCnt="6"/>
      <dgm:spPr/>
    </dgm:pt>
    <dgm:pt modelId="{BC2AE99B-DD4B-4D7C-8477-EA6E41B94CB5}" type="pres">
      <dgm:prSet presAssocID="{7717B9E0-E88E-48F6-941E-AEF966B52A7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24D5DD12-821C-4BD6-8D24-A08C57D0B4FB}" type="pres">
      <dgm:prSet presAssocID="{7717B9E0-E88E-48F6-941E-AEF966B52A71}" presName="spaceRect" presStyleCnt="0"/>
      <dgm:spPr/>
    </dgm:pt>
    <dgm:pt modelId="{AB30DBE5-F876-409E-917E-CCB85BEAF622}" type="pres">
      <dgm:prSet presAssocID="{7717B9E0-E88E-48F6-941E-AEF966B52A71}" presName="parTx" presStyleLbl="revTx" presStyleIdx="1" presStyleCnt="6">
        <dgm:presLayoutVars>
          <dgm:chMax val="0"/>
          <dgm:chPref val="0"/>
        </dgm:presLayoutVars>
      </dgm:prSet>
      <dgm:spPr/>
    </dgm:pt>
    <dgm:pt modelId="{E3355428-9805-42FE-8355-06B9F66E792B}" type="pres">
      <dgm:prSet presAssocID="{F9A38B82-BE6E-4A5F-9E51-942719DC9738}" presName="sibTrans" presStyleCnt="0"/>
      <dgm:spPr/>
    </dgm:pt>
    <dgm:pt modelId="{78EE42ED-AEF4-498B-96B6-0ADD060AC04D}" type="pres">
      <dgm:prSet presAssocID="{5A78FCBB-ED30-4AE0-8347-6F988C219B22}" presName="compNode" presStyleCnt="0"/>
      <dgm:spPr/>
    </dgm:pt>
    <dgm:pt modelId="{9C1E0165-78AE-4DCE-93FA-D11B66C50543}" type="pres">
      <dgm:prSet presAssocID="{5A78FCBB-ED30-4AE0-8347-6F988C219B22}" presName="bgRect" presStyleLbl="bgShp" presStyleIdx="2" presStyleCnt="6"/>
      <dgm:spPr/>
    </dgm:pt>
    <dgm:pt modelId="{15019E30-1B5B-402A-B816-48C71728E8FF}" type="pres">
      <dgm:prSet presAssocID="{5A78FCBB-ED30-4AE0-8347-6F988C219B2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AB3181F4-795C-45F7-9C33-163D61952F97}" type="pres">
      <dgm:prSet presAssocID="{5A78FCBB-ED30-4AE0-8347-6F988C219B22}" presName="spaceRect" presStyleCnt="0"/>
      <dgm:spPr/>
    </dgm:pt>
    <dgm:pt modelId="{872A9057-4D75-4D57-800F-D90C14C280C8}" type="pres">
      <dgm:prSet presAssocID="{5A78FCBB-ED30-4AE0-8347-6F988C219B22}" presName="parTx" presStyleLbl="revTx" presStyleIdx="2" presStyleCnt="6">
        <dgm:presLayoutVars>
          <dgm:chMax val="0"/>
          <dgm:chPref val="0"/>
        </dgm:presLayoutVars>
      </dgm:prSet>
      <dgm:spPr/>
    </dgm:pt>
    <dgm:pt modelId="{32D9F845-3CDF-4D6E-92C7-B789DF7667DE}" type="pres">
      <dgm:prSet presAssocID="{896ED2E2-2DD3-4ED6-9A1B-54B3552DD9FE}" presName="sibTrans" presStyleCnt="0"/>
      <dgm:spPr/>
    </dgm:pt>
    <dgm:pt modelId="{7E1A1DD8-C33F-42C7-AAE5-C74341F9E8D5}" type="pres">
      <dgm:prSet presAssocID="{B52B8D20-603C-4977-9150-535E075CD593}" presName="compNode" presStyleCnt="0"/>
      <dgm:spPr/>
    </dgm:pt>
    <dgm:pt modelId="{6C5B5849-C6E6-4296-BD1C-6D1E92DFD59D}" type="pres">
      <dgm:prSet presAssocID="{B52B8D20-603C-4977-9150-535E075CD593}" presName="bgRect" presStyleLbl="bgShp" presStyleIdx="3" presStyleCnt="6"/>
      <dgm:spPr/>
    </dgm:pt>
    <dgm:pt modelId="{0DD85102-9258-433E-ABFF-8D4D853639CF}" type="pres">
      <dgm:prSet presAssocID="{B52B8D20-603C-4977-9150-535E075CD59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E6139D34-2FA2-43C5-B20C-4670EAD64B5B}" type="pres">
      <dgm:prSet presAssocID="{B52B8D20-603C-4977-9150-535E075CD593}" presName="spaceRect" presStyleCnt="0"/>
      <dgm:spPr/>
    </dgm:pt>
    <dgm:pt modelId="{11A2D232-0F95-4404-8F01-944BE60953CD}" type="pres">
      <dgm:prSet presAssocID="{B52B8D20-603C-4977-9150-535E075CD593}" presName="parTx" presStyleLbl="revTx" presStyleIdx="3" presStyleCnt="6">
        <dgm:presLayoutVars>
          <dgm:chMax val="0"/>
          <dgm:chPref val="0"/>
        </dgm:presLayoutVars>
      </dgm:prSet>
      <dgm:spPr/>
    </dgm:pt>
    <dgm:pt modelId="{135EBD30-1059-4364-8811-8D1D8B22BC9B}" type="pres">
      <dgm:prSet presAssocID="{EC267DD8-EF93-4570-8447-F0159F003EA3}" presName="sibTrans" presStyleCnt="0"/>
      <dgm:spPr/>
    </dgm:pt>
    <dgm:pt modelId="{EF78CF64-A00B-4266-B7DF-4EE51AE040E1}" type="pres">
      <dgm:prSet presAssocID="{8C210EA9-3A74-41A3-B29A-60004CAF1DEA}" presName="compNode" presStyleCnt="0"/>
      <dgm:spPr/>
    </dgm:pt>
    <dgm:pt modelId="{CD6E83DF-FB44-4B9A-A733-AEA83C87AFEA}" type="pres">
      <dgm:prSet presAssocID="{8C210EA9-3A74-41A3-B29A-60004CAF1DEA}" presName="bgRect" presStyleLbl="bgShp" presStyleIdx="4" presStyleCnt="6"/>
      <dgm:spPr/>
    </dgm:pt>
    <dgm:pt modelId="{4F1ABABB-23FB-474C-9A7B-91760A16D8A4}" type="pres">
      <dgm:prSet presAssocID="{8C210EA9-3A74-41A3-B29A-60004CAF1DEA}"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E8D36DE7-5594-4391-B19D-AE38F8CA8F9B}" type="pres">
      <dgm:prSet presAssocID="{8C210EA9-3A74-41A3-B29A-60004CAF1DEA}" presName="spaceRect" presStyleCnt="0"/>
      <dgm:spPr/>
    </dgm:pt>
    <dgm:pt modelId="{804FA6C1-0F89-4B5F-9FFB-A23B05B8D75A}" type="pres">
      <dgm:prSet presAssocID="{8C210EA9-3A74-41A3-B29A-60004CAF1DEA}" presName="parTx" presStyleLbl="revTx" presStyleIdx="4" presStyleCnt="6">
        <dgm:presLayoutVars>
          <dgm:chMax val="0"/>
          <dgm:chPref val="0"/>
        </dgm:presLayoutVars>
      </dgm:prSet>
      <dgm:spPr/>
    </dgm:pt>
    <dgm:pt modelId="{D2F82A57-A770-43D8-85F3-7948EE9549B5}" type="pres">
      <dgm:prSet presAssocID="{7EFE836A-06F4-4DE9-B9A2-07AFD9632595}" presName="sibTrans" presStyleCnt="0"/>
      <dgm:spPr/>
    </dgm:pt>
    <dgm:pt modelId="{8F74CC1B-6062-482F-90D2-461A791875D9}" type="pres">
      <dgm:prSet presAssocID="{711EC228-E79D-4A31-9671-3A2B6937B3C1}" presName="compNode" presStyleCnt="0"/>
      <dgm:spPr/>
    </dgm:pt>
    <dgm:pt modelId="{FA66406F-F517-4669-9D8C-018A8AFD0CD6}" type="pres">
      <dgm:prSet presAssocID="{711EC228-E79D-4A31-9671-3A2B6937B3C1}" presName="bgRect" presStyleLbl="bgShp" presStyleIdx="5" presStyleCnt="6"/>
      <dgm:spPr/>
    </dgm:pt>
    <dgm:pt modelId="{FADEBCE8-822B-4591-8657-64A3A8DBFBBB}" type="pres">
      <dgm:prSet presAssocID="{711EC228-E79D-4A31-9671-3A2B6937B3C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peech"/>
        </a:ext>
      </dgm:extLst>
    </dgm:pt>
    <dgm:pt modelId="{6E6C0D00-206D-41FF-871D-C0AA0E6161C1}" type="pres">
      <dgm:prSet presAssocID="{711EC228-E79D-4A31-9671-3A2B6937B3C1}" presName="spaceRect" presStyleCnt="0"/>
      <dgm:spPr/>
    </dgm:pt>
    <dgm:pt modelId="{3F86AC7D-D57D-42B5-8370-3737E8B22732}" type="pres">
      <dgm:prSet presAssocID="{711EC228-E79D-4A31-9671-3A2B6937B3C1}" presName="parTx" presStyleLbl="revTx" presStyleIdx="5" presStyleCnt="6">
        <dgm:presLayoutVars>
          <dgm:chMax val="0"/>
          <dgm:chPref val="0"/>
        </dgm:presLayoutVars>
      </dgm:prSet>
      <dgm:spPr/>
    </dgm:pt>
  </dgm:ptLst>
  <dgm:cxnLst>
    <dgm:cxn modelId="{CC24E80C-A66B-456D-96E4-C44F1341F04C}" srcId="{18D32A94-DA95-4868-BE48-6A7D98304340}" destId="{7717B9E0-E88E-48F6-941E-AEF966B52A71}" srcOrd="1" destOrd="0" parTransId="{7A0AE75D-06BC-47EF-BACB-3238E9F6D1BB}" sibTransId="{F9A38B82-BE6E-4A5F-9E51-942719DC9738}"/>
    <dgm:cxn modelId="{BE618519-C9F6-4505-A7B0-9C9ED3C68C92}" srcId="{18D32A94-DA95-4868-BE48-6A7D98304340}" destId="{5A78FCBB-ED30-4AE0-8347-6F988C219B22}" srcOrd="2" destOrd="0" parTransId="{C19711E6-8395-423B-808D-17D6D2A44AD8}" sibTransId="{896ED2E2-2DD3-4ED6-9A1B-54B3552DD9FE}"/>
    <dgm:cxn modelId="{360F5B1B-0809-49D3-8FD7-0CC7841AF9B4}" srcId="{18D32A94-DA95-4868-BE48-6A7D98304340}" destId="{EC8E6D5B-7825-477B-A839-15A93007613A}" srcOrd="0" destOrd="0" parTransId="{8A429007-931F-401B-AD36-61AB0CF77910}" sibTransId="{AE390ACD-0EAC-411D-9D30-298DCB8010FB}"/>
    <dgm:cxn modelId="{9F76F420-AA5F-416D-A0D4-F35A310CFA6D}" type="presOf" srcId="{7717B9E0-E88E-48F6-941E-AEF966B52A71}" destId="{AB30DBE5-F876-409E-917E-CCB85BEAF622}" srcOrd="0" destOrd="0" presId="urn:microsoft.com/office/officeart/2018/2/layout/IconVerticalSolidList"/>
    <dgm:cxn modelId="{DA97815E-F9C2-44E5-8D05-F34BAE84C569}" type="presOf" srcId="{8C210EA9-3A74-41A3-B29A-60004CAF1DEA}" destId="{804FA6C1-0F89-4B5F-9FFB-A23B05B8D75A}" srcOrd="0" destOrd="0" presId="urn:microsoft.com/office/officeart/2018/2/layout/IconVerticalSolidList"/>
    <dgm:cxn modelId="{E93DDE8E-41C3-48B5-A9D4-169A69B4013C}" type="presOf" srcId="{EC8E6D5B-7825-477B-A839-15A93007613A}" destId="{1F82BD6E-4E6B-4984-90EE-9D206760D7BD}" srcOrd="0" destOrd="0" presId="urn:microsoft.com/office/officeart/2018/2/layout/IconVerticalSolidList"/>
    <dgm:cxn modelId="{1BFE8996-7085-49F4-B259-19D6069D06E6}" type="presOf" srcId="{5A78FCBB-ED30-4AE0-8347-6F988C219B22}" destId="{872A9057-4D75-4D57-800F-D90C14C280C8}" srcOrd="0" destOrd="0" presId="urn:microsoft.com/office/officeart/2018/2/layout/IconVerticalSolidList"/>
    <dgm:cxn modelId="{B46BDD9F-0330-4C67-8939-C4C7A3B71BE0}" type="presOf" srcId="{18D32A94-DA95-4868-BE48-6A7D98304340}" destId="{233C827A-4DE9-471B-BD41-ADAEF1CC69DF}" srcOrd="0" destOrd="0" presId="urn:microsoft.com/office/officeart/2018/2/layout/IconVerticalSolidList"/>
    <dgm:cxn modelId="{812E52B0-5277-4AB8-8C15-FABA0E12731C}" srcId="{18D32A94-DA95-4868-BE48-6A7D98304340}" destId="{B52B8D20-603C-4977-9150-535E075CD593}" srcOrd="3" destOrd="0" parTransId="{F5457CA5-3B67-4B67-B6F3-2129D47DC738}" sibTransId="{EC267DD8-EF93-4570-8447-F0159F003EA3}"/>
    <dgm:cxn modelId="{6AC580DF-7BB6-4757-9ABA-7BA2117AB946}" type="presOf" srcId="{711EC228-E79D-4A31-9671-3A2B6937B3C1}" destId="{3F86AC7D-D57D-42B5-8370-3737E8B22732}" srcOrd="0" destOrd="0" presId="urn:microsoft.com/office/officeart/2018/2/layout/IconVerticalSolidList"/>
    <dgm:cxn modelId="{C60083E3-BBC0-412E-97A8-820633F959B1}" type="presOf" srcId="{B52B8D20-603C-4977-9150-535E075CD593}" destId="{11A2D232-0F95-4404-8F01-944BE60953CD}" srcOrd="0" destOrd="0" presId="urn:microsoft.com/office/officeart/2018/2/layout/IconVerticalSolidList"/>
    <dgm:cxn modelId="{9BEBBAF1-03ED-44A2-8990-DDC035D7AB46}" srcId="{18D32A94-DA95-4868-BE48-6A7D98304340}" destId="{711EC228-E79D-4A31-9671-3A2B6937B3C1}" srcOrd="5" destOrd="0" parTransId="{35B17441-CFF7-4208-ACED-F6671ABA2EF3}" sibTransId="{BADC809F-3766-44C5-98FF-5933EB79A0EC}"/>
    <dgm:cxn modelId="{DB3C07F4-955A-48E9-B6AD-E2BB9A956EC5}" srcId="{18D32A94-DA95-4868-BE48-6A7D98304340}" destId="{8C210EA9-3A74-41A3-B29A-60004CAF1DEA}" srcOrd="4" destOrd="0" parTransId="{C985E354-BACD-49A7-8D9C-2F02B1FAC48A}" sibTransId="{7EFE836A-06F4-4DE9-B9A2-07AFD9632595}"/>
    <dgm:cxn modelId="{4C5E1A79-A869-4E5E-A393-F83DF65DD52D}" type="presParOf" srcId="{233C827A-4DE9-471B-BD41-ADAEF1CC69DF}" destId="{64AC2FE1-F863-43EF-9AB2-9A43F27DF093}" srcOrd="0" destOrd="0" presId="urn:microsoft.com/office/officeart/2018/2/layout/IconVerticalSolidList"/>
    <dgm:cxn modelId="{4E22BB6E-2FBE-44D3-B7F2-AE1BDEBE13A8}" type="presParOf" srcId="{64AC2FE1-F863-43EF-9AB2-9A43F27DF093}" destId="{9C2E97C5-5CCE-4465-9815-C5FB6D89229D}" srcOrd="0" destOrd="0" presId="urn:microsoft.com/office/officeart/2018/2/layout/IconVerticalSolidList"/>
    <dgm:cxn modelId="{52335340-6D13-4066-897F-208EBC75A6ED}" type="presParOf" srcId="{64AC2FE1-F863-43EF-9AB2-9A43F27DF093}" destId="{840ADA4B-1530-4165-8DA0-FED8E73476FF}" srcOrd="1" destOrd="0" presId="urn:microsoft.com/office/officeart/2018/2/layout/IconVerticalSolidList"/>
    <dgm:cxn modelId="{891F1B3E-C35F-4F46-9425-F36A49C20133}" type="presParOf" srcId="{64AC2FE1-F863-43EF-9AB2-9A43F27DF093}" destId="{DB376E7B-61E2-4D35-98CC-74ABF3BABA8D}" srcOrd="2" destOrd="0" presId="urn:microsoft.com/office/officeart/2018/2/layout/IconVerticalSolidList"/>
    <dgm:cxn modelId="{751B5092-9139-484D-8CDD-434C5AEB0310}" type="presParOf" srcId="{64AC2FE1-F863-43EF-9AB2-9A43F27DF093}" destId="{1F82BD6E-4E6B-4984-90EE-9D206760D7BD}" srcOrd="3" destOrd="0" presId="urn:microsoft.com/office/officeart/2018/2/layout/IconVerticalSolidList"/>
    <dgm:cxn modelId="{37BF09FA-D87A-4EEC-8715-4F2286F47CA1}" type="presParOf" srcId="{233C827A-4DE9-471B-BD41-ADAEF1CC69DF}" destId="{2B646D0A-92F8-48F1-A6C2-9090EDC26499}" srcOrd="1" destOrd="0" presId="urn:microsoft.com/office/officeart/2018/2/layout/IconVerticalSolidList"/>
    <dgm:cxn modelId="{0080FF4B-554E-4443-A3F6-AF285A89708A}" type="presParOf" srcId="{233C827A-4DE9-471B-BD41-ADAEF1CC69DF}" destId="{755981AC-AF1D-4DE1-8DA2-8E3FD95F4E17}" srcOrd="2" destOrd="0" presId="urn:microsoft.com/office/officeart/2018/2/layout/IconVerticalSolidList"/>
    <dgm:cxn modelId="{B783F3C6-FBF4-44B9-8F64-AB3E3384309A}" type="presParOf" srcId="{755981AC-AF1D-4DE1-8DA2-8E3FD95F4E17}" destId="{14911209-7CF4-4041-934D-7AB49F56DC57}" srcOrd="0" destOrd="0" presId="urn:microsoft.com/office/officeart/2018/2/layout/IconVerticalSolidList"/>
    <dgm:cxn modelId="{876AA9DE-6F90-44D1-9314-F2CA2E87328A}" type="presParOf" srcId="{755981AC-AF1D-4DE1-8DA2-8E3FD95F4E17}" destId="{BC2AE99B-DD4B-4D7C-8477-EA6E41B94CB5}" srcOrd="1" destOrd="0" presId="urn:microsoft.com/office/officeart/2018/2/layout/IconVerticalSolidList"/>
    <dgm:cxn modelId="{CCC452AA-EC74-4FEB-91EC-46F0E07E0734}" type="presParOf" srcId="{755981AC-AF1D-4DE1-8DA2-8E3FD95F4E17}" destId="{24D5DD12-821C-4BD6-8D24-A08C57D0B4FB}" srcOrd="2" destOrd="0" presId="urn:microsoft.com/office/officeart/2018/2/layout/IconVerticalSolidList"/>
    <dgm:cxn modelId="{7D66BB97-4A39-49D9-B38D-D2E68E65C299}" type="presParOf" srcId="{755981AC-AF1D-4DE1-8DA2-8E3FD95F4E17}" destId="{AB30DBE5-F876-409E-917E-CCB85BEAF622}" srcOrd="3" destOrd="0" presId="urn:microsoft.com/office/officeart/2018/2/layout/IconVerticalSolidList"/>
    <dgm:cxn modelId="{8196C5E6-3F07-4931-A380-008A3EED77A9}" type="presParOf" srcId="{233C827A-4DE9-471B-BD41-ADAEF1CC69DF}" destId="{E3355428-9805-42FE-8355-06B9F66E792B}" srcOrd="3" destOrd="0" presId="urn:microsoft.com/office/officeart/2018/2/layout/IconVerticalSolidList"/>
    <dgm:cxn modelId="{D0567B5D-D871-4EEA-9757-30400F2AA77B}" type="presParOf" srcId="{233C827A-4DE9-471B-BD41-ADAEF1CC69DF}" destId="{78EE42ED-AEF4-498B-96B6-0ADD060AC04D}" srcOrd="4" destOrd="0" presId="urn:microsoft.com/office/officeart/2018/2/layout/IconVerticalSolidList"/>
    <dgm:cxn modelId="{275FE654-AB67-4FE9-8E76-E335A3970EED}" type="presParOf" srcId="{78EE42ED-AEF4-498B-96B6-0ADD060AC04D}" destId="{9C1E0165-78AE-4DCE-93FA-D11B66C50543}" srcOrd="0" destOrd="0" presId="urn:microsoft.com/office/officeart/2018/2/layout/IconVerticalSolidList"/>
    <dgm:cxn modelId="{AFA37F78-5187-41BD-ACFD-59AA22511A68}" type="presParOf" srcId="{78EE42ED-AEF4-498B-96B6-0ADD060AC04D}" destId="{15019E30-1B5B-402A-B816-48C71728E8FF}" srcOrd="1" destOrd="0" presId="urn:microsoft.com/office/officeart/2018/2/layout/IconVerticalSolidList"/>
    <dgm:cxn modelId="{0D968FCB-C0DA-4351-9510-E2A3CBC11D47}" type="presParOf" srcId="{78EE42ED-AEF4-498B-96B6-0ADD060AC04D}" destId="{AB3181F4-795C-45F7-9C33-163D61952F97}" srcOrd="2" destOrd="0" presId="urn:microsoft.com/office/officeart/2018/2/layout/IconVerticalSolidList"/>
    <dgm:cxn modelId="{CB333F64-505F-4258-AEBC-CF7B3E44EF3D}" type="presParOf" srcId="{78EE42ED-AEF4-498B-96B6-0ADD060AC04D}" destId="{872A9057-4D75-4D57-800F-D90C14C280C8}" srcOrd="3" destOrd="0" presId="urn:microsoft.com/office/officeart/2018/2/layout/IconVerticalSolidList"/>
    <dgm:cxn modelId="{BB605916-6B1D-4F36-AA75-59641083C15D}" type="presParOf" srcId="{233C827A-4DE9-471B-BD41-ADAEF1CC69DF}" destId="{32D9F845-3CDF-4D6E-92C7-B789DF7667DE}" srcOrd="5" destOrd="0" presId="urn:microsoft.com/office/officeart/2018/2/layout/IconVerticalSolidList"/>
    <dgm:cxn modelId="{D63B67A6-7D31-4D81-A64A-F124056F1261}" type="presParOf" srcId="{233C827A-4DE9-471B-BD41-ADAEF1CC69DF}" destId="{7E1A1DD8-C33F-42C7-AAE5-C74341F9E8D5}" srcOrd="6" destOrd="0" presId="urn:microsoft.com/office/officeart/2018/2/layout/IconVerticalSolidList"/>
    <dgm:cxn modelId="{FF34EDAA-8F06-41D7-AE45-C8C35EEB4A7D}" type="presParOf" srcId="{7E1A1DD8-C33F-42C7-AAE5-C74341F9E8D5}" destId="{6C5B5849-C6E6-4296-BD1C-6D1E92DFD59D}" srcOrd="0" destOrd="0" presId="urn:microsoft.com/office/officeart/2018/2/layout/IconVerticalSolidList"/>
    <dgm:cxn modelId="{1B8DFBB6-252B-488B-9BD9-4190B905349A}" type="presParOf" srcId="{7E1A1DD8-C33F-42C7-AAE5-C74341F9E8D5}" destId="{0DD85102-9258-433E-ABFF-8D4D853639CF}" srcOrd="1" destOrd="0" presId="urn:microsoft.com/office/officeart/2018/2/layout/IconVerticalSolidList"/>
    <dgm:cxn modelId="{5F458599-BE99-45F0-A49D-1243C9EB5400}" type="presParOf" srcId="{7E1A1DD8-C33F-42C7-AAE5-C74341F9E8D5}" destId="{E6139D34-2FA2-43C5-B20C-4670EAD64B5B}" srcOrd="2" destOrd="0" presId="urn:microsoft.com/office/officeart/2018/2/layout/IconVerticalSolidList"/>
    <dgm:cxn modelId="{B372A287-841D-4C5B-B7D0-78FB47720D84}" type="presParOf" srcId="{7E1A1DD8-C33F-42C7-AAE5-C74341F9E8D5}" destId="{11A2D232-0F95-4404-8F01-944BE60953CD}" srcOrd="3" destOrd="0" presId="urn:microsoft.com/office/officeart/2018/2/layout/IconVerticalSolidList"/>
    <dgm:cxn modelId="{6049C087-D7B5-4071-A96F-5C26AE0D43C1}" type="presParOf" srcId="{233C827A-4DE9-471B-BD41-ADAEF1CC69DF}" destId="{135EBD30-1059-4364-8811-8D1D8B22BC9B}" srcOrd="7" destOrd="0" presId="urn:microsoft.com/office/officeart/2018/2/layout/IconVerticalSolidList"/>
    <dgm:cxn modelId="{EF1BC24E-7D4F-4E4C-BDC1-9DEF6426CE99}" type="presParOf" srcId="{233C827A-4DE9-471B-BD41-ADAEF1CC69DF}" destId="{EF78CF64-A00B-4266-B7DF-4EE51AE040E1}" srcOrd="8" destOrd="0" presId="urn:microsoft.com/office/officeart/2018/2/layout/IconVerticalSolidList"/>
    <dgm:cxn modelId="{25BF6C33-8BA9-4826-A4C8-1D2DF3A7215D}" type="presParOf" srcId="{EF78CF64-A00B-4266-B7DF-4EE51AE040E1}" destId="{CD6E83DF-FB44-4B9A-A733-AEA83C87AFEA}" srcOrd="0" destOrd="0" presId="urn:microsoft.com/office/officeart/2018/2/layout/IconVerticalSolidList"/>
    <dgm:cxn modelId="{8366EF58-2CE9-499D-A4F2-9002E71B48F0}" type="presParOf" srcId="{EF78CF64-A00B-4266-B7DF-4EE51AE040E1}" destId="{4F1ABABB-23FB-474C-9A7B-91760A16D8A4}" srcOrd="1" destOrd="0" presId="urn:microsoft.com/office/officeart/2018/2/layout/IconVerticalSolidList"/>
    <dgm:cxn modelId="{D62C2493-3459-4697-B4DB-7FF72FCA939F}" type="presParOf" srcId="{EF78CF64-A00B-4266-B7DF-4EE51AE040E1}" destId="{E8D36DE7-5594-4391-B19D-AE38F8CA8F9B}" srcOrd="2" destOrd="0" presId="urn:microsoft.com/office/officeart/2018/2/layout/IconVerticalSolidList"/>
    <dgm:cxn modelId="{B8A52BC0-3E5E-4BDB-B678-50F92D967C3C}" type="presParOf" srcId="{EF78CF64-A00B-4266-B7DF-4EE51AE040E1}" destId="{804FA6C1-0F89-4B5F-9FFB-A23B05B8D75A}" srcOrd="3" destOrd="0" presId="urn:microsoft.com/office/officeart/2018/2/layout/IconVerticalSolidList"/>
    <dgm:cxn modelId="{F057C3EC-98FA-48DC-8B8C-D56777A69E4A}" type="presParOf" srcId="{233C827A-4DE9-471B-BD41-ADAEF1CC69DF}" destId="{D2F82A57-A770-43D8-85F3-7948EE9549B5}" srcOrd="9" destOrd="0" presId="urn:microsoft.com/office/officeart/2018/2/layout/IconVerticalSolidList"/>
    <dgm:cxn modelId="{AC43BC16-9BC8-4F4C-BDC3-8C129A135613}" type="presParOf" srcId="{233C827A-4DE9-471B-BD41-ADAEF1CC69DF}" destId="{8F74CC1B-6062-482F-90D2-461A791875D9}" srcOrd="10" destOrd="0" presId="urn:microsoft.com/office/officeart/2018/2/layout/IconVerticalSolidList"/>
    <dgm:cxn modelId="{6CFDD54A-17B3-4943-BE45-90411732C1AE}" type="presParOf" srcId="{8F74CC1B-6062-482F-90D2-461A791875D9}" destId="{FA66406F-F517-4669-9D8C-018A8AFD0CD6}" srcOrd="0" destOrd="0" presId="urn:microsoft.com/office/officeart/2018/2/layout/IconVerticalSolidList"/>
    <dgm:cxn modelId="{B7051DBD-82D6-4F53-8402-4F7B2FEAF36A}" type="presParOf" srcId="{8F74CC1B-6062-482F-90D2-461A791875D9}" destId="{FADEBCE8-822B-4591-8657-64A3A8DBFBBB}" srcOrd="1" destOrd="0" presId="urn:microsoft.com/office/officeart/2018/2/layout/IconVerticalSolidList"/>
    <dgm:cxn modelId="{76CACFE1-A26C-403A-8976-D83CAF5EA4CC}" type="presParOf" srcId="{8F74CC1B-6062-482F-90D2-461A791875D9}" destId="{6E6C0D00-206D-41FF-871D-C0AA0E6161C1}" srcOrd="2" destOrd="0" presId="urn:microsoft.com/office/officeart/2018/2/layout/IconVerticalSolidList"/>
    <dgm:cxn modelId="{E7A02570-7416-425F-B12E-A04FAADDEAB2}" type="presParOf" srcId="{8F74CC1B-6062-482F-90D2-461A791875D9}" destId="{3F86AC7D-D57D-42B5-8370-3737E8B2273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A1244-5191-40CC-B837-0A24CD9F2CEC}">
      <dsp:nvSpPr>
        <dsp:cNvPr id="0" name=""/>
        <dsp:cNvSpPr/>
      </dsp:nvSpPr>
      <dsp:spPr>
        <a:xfrm rot="5400000">
          <a:off x="304667" y="2799863"/>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FE162D-D54A-44BD-A3C0-0C9F86EAEAB7}">
      <dsp:nvSpPr>
        <dsp:cNvPr id="0" name=""/>
        <dsp:cNvSpPr/>
      </dsp:nvSpPr>
      <dsp:spPr>
        <a:xfrm>
          <a:off x="153033" y="3129158"/>
          <a:ext cx="1364642" cy="1440857"/>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t>Previous modules: Ethical Approval, Mixed Methods, Quantitative Methods, Time Management, Literature Searching, Referencing, Reference Management</a:t>
          </a:r>
        </a:p>
      </dsp:txBody>
      <dsp:txXfrm>
        <a:off x="153033" y="3129158"/>
        <a:ext cx="1364642" cy="1440857"/>
      </dsp:txXfrm>
    </dsp:sp>
    <dsp:sp modelId="{7B389EB8-325A-488D-BA75-E81A90F2EC53}">
      <dsp:nvSpPr>
        <dsp:cNvPr id="0" name=""/>
        <dsp:cNvSpPr/>
      </dsp:nvSpPr>
      <dsp:spPr>
        <a:xfrm>
          <a:off x="1260196" y="2688580"/>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04085F-F99D-43E6-8695-D59C08B2E304}">
      <dsp:nvSpPr>
        <dsp:cNvPr id="0" name=""/>
        <dsp:cNvSpPr/>
      </dsp:nvSpPr>
      <dsp:spPr>
        <a:xfrm rot="5400000">
          <a:off x="1975256" y="2386474"/>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3E15AC-6386-49C5-BD09-834CA9DAB13E}">
      <dsp:nvSpPr>
        <dsp:cNvPr id="0" name=""/>
        <dsp:cNvSpPr/>
      </dsp:nvSpPr>
      <dsp:spPr>
        <a:xfrm>
          <a:off x="1823622" y="2838104"/>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Week 1: Academic Skills and Mental Health </a:t>
          </a:r>
        </a:p>
      </dsp:txBody>
      <dsp:txXfrm>
        <a:off x="1823622" y="2838104"/>
        <a:ext cx="1364642" cy="1196189"/>
      </dsp:txXfrm>
    </dsp:sp>
    <dsp:sp modelId="{C4612C9C-4CE6-435F-9FE8-581A5B698619}">
      <dsp:nvSpPr>
        <dsp:cNvPr id="0" name=""/>
        <dsp:cNvSpPr/>
      </dsp:nvSpPr>
      <dsp:spPr>
        <a:xfrm>
          <a:off x="2930785" y="2275191"/>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44D9B-AC65-43E7-9A15-C79F331A90E6}">
      <dsp:nvSpPr>
        <dsp:cNvPr id="0" name=""/>
        <dsp:cNvSpPr/>
      </dsp:nvSpPr>
      <dsp:spPr>
        <a:xfrm rot="5400000">
          <a:off x="3645846" y="1973085"/>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C095FF-3C58-4BC6-91C9-F09E5BAA08F7}">
      <dsp:nvSpPr>
        <dsp:cNvPr id="0" name=""/>
        <dsp:cNvSpPr/>
      </dsp:nvSpPr>
      <dsp:spPr>
        <a:xfrm>
          <a:off x="3494211" y="2424715"/>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Week 2: Literature Searching &amp; Reference Management Troubleshooting</a:t>
          </a:r>
        </a:p>
      </dsp:txBody>
      <dsp:txXfrm>
        <a:off x="3494211" y="2424715"/>
        <a:ext cx="1364642" cy="1196189"/>
      </dsp:txXfrm>
    </dsp:sp>
    <dsp:sp modelId="{11DD6AEA-FB5A-4F5F-B361-5D43AE760A0D}">
      <dsp:nvSpPr>
        <dsp:cNvPr id="0" name=""/>
        <dsp:cNvSpPr/>
      </dsp:nvSpPr>
      <dsp:spPr>
        <a:xfrm>
          <a:off x="4601374" y="1861802"/>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68350-3386-4B12-A9F4-B5EAF59D2CB8}">
      <dsp:nvSpPr>
        <dsp:cNvPr id="0" name=""/>
        <dsp:cNvSpPr/>
      </dsp:nvSpPr>
      <dsp:spPr>
        <a:xfrm rot="5400000">
          <a:off x="5316435" y="1559696"/>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8AD137-CC3D-47A0-940A-11BCD1B32BBF}">
      <dsp:nvSpPr>
        <dsp:cNvPr id="0" name=""/>
        <dsp:cNvSpPr/>
      </dsp:nvSpPr>
      <dsp:spPr>
        <a:xfrm>
          <a:off x="5164800" y="2011326"/>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Week 5:</a:t>
          </a:r>
        </a:p>
        <a:p>
          <a:pPr marL="0" lvl="0" indent="0" algn="l" defTabSz="622300">
            <a:lnSpc>
              <a:spcPct val="90000"/>
            </a:lnSpc>
            <a:spcBef>
              <a:spcPct val="0"/>
            </a:spcBef>
            <a:spcAft>
              <a:spcPct val="35000"/>
            </a:spcAft>
            <a:buNone/>
          </a:pPr>
          <a:r>
            <a:rPr lang="en-GB" sz="1400" b="1" kern="1200" dirty="0"/>
            <a:t>Lab Maths</a:t>
          </a:r>
        </a:p>
      </dsp:txBody>
      <dsp:txXfrm>
        <a:off x="5164800" y="2011326"/>
        <a:ext cx="1364642" cy="1196189"/>
      </dsp:txXfrm>
    </dsp:sp>
    <dsp:sp modelId="{F7387CCB-72FA-467A-ADB5-44519CCBC545}">
      <dsp:nvSpPr>
        <dsp:cNvPr id="0" name=""/>
        <dsp:cNvSpPr/>
      </dsp:nvSpPr>
      <dsp:spPr>
        <a:xfrm>
          <a:off x="6271963" y="1448413"/>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048F86-DAA8-4F25-9DA0-B61657B5D5B8}">
      <dsp:nvSpPr>
        <dsp:cNvPr id="0" name=""/>
        <dsp:cNvSpPr/>
      </dsp:nvSpPr>
      <dsp:spPr>
        <a:xfrm rot="5400000">
          <a:off x="6987024" y="1146307"/>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F0B693-0632-48F0-9619-6E9588496FA7}">
      <dsp:nvSpPr>
        <dsp:cNvPr id="0" name=""/>
        <dsp:cNvSpPr/>
      </dsp:nvSpPr>
      <dsp:spPr>
        <a:xfrm>
          <a:off x="6835389" y="1597937"/>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Week 10: </a:t>
          </a:r>
        </a:p>
        <a:p>
          <a:pPr marL="0" lvl="0" indent="0" algn="l" defTabSz="622300">
            <a:lnSpc>
              <a:spcPct val="90000"/>
            </a:lnSpc>
            <a:spcBef>
              <a:spcPct val="0"/>
            </a:spcBef>
            <a:spcAft>
              <a:spcPct val="35000"/>
            </a:spcAft>
            <a:buNone/>
          </a:pPr>
          <a:r>
            <a:rPr lang="en-GB" sz="1400" b="1" kern="1200" dirty="0"/>
            <a:t>Figure Preparation</a:t>
          </a:r>
        </a:p>
      </dsp:txBody>
      <dsp:txXfrm>
        <a:off x="6835389" y="1597937"/>
        <a:ext cx="1364642" cy="1196189"/>
      </dsp:txXfrm>
    </dsp:sp>
    <dsp:sp modelId="{5E160EC4-51BB-44A9-B12F-199D9D6E76D0}">
      <dsp:nvSpPr>
        <dsp:cNvPr id="0" name=""/>
        <dsp:cNvSpPr/>
      </dsp:nvSpPr>
      <dsp:spPr>
        <a:xfrm>
          <a:off x="7942552" y="1035024"/>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B3D15C-B48E-4EB9-959D-C1A23AE17601}">
      <dsp:nvSpPr>
        <dsp:cNvPr id="0" name=""/>
        <dsp:cNvSpPr/>
      </dsp:nvSpPr>
      <dsp:spPr>
        <a:xfrm rot="5400000">
          <a:off x="8657613" y="732918"/>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240B91-6566-475F-8865-EBA62AC3D967}">
      <dsp:nvSpPr>
        <dsp:cNvPr id="0" name=""/>
        <dsp:cNvSpPr/>
      </dsp:nvSpPr>
      <dsp:spPr>
        <a:xfrm>
          <a:off x="8505979" y="1184548"/>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Week 12: </a:t>
          </a:r>
        </a:p>
        <a:p>
          <a:pPr marL="0" lvl="0" indent="0" algn="l" defTabSz="622300">
            <a:lnSpc>
              <a:spcPct val="90000"/>
            </a:lnSpc>
            <a:spcBef>
              <a:spcPct val="0"/>
            </a:spcBef>
            <a:spcAft>
              <a:spcPct val="35000"/>
            </a:spcAft>
            <a:buNone/>
          </a:pPr>
          <a:r>
            <a:rPr lang="en-GB" sz="1400" b="1" kern="1200" dirty="0"/>
            <a:t>Poster Preparation</a:t>
          </a:r>
        </a:p>
      </dsp:txBody>
      <dsp:txXfrm>
        <a:off x="8505979" y="1184548"/>
        <a:ext cx="1364642" cy="1196189"/>
      </dsp:txXfrm>
    </dsp:sp>
    <dsp:sp modelId="{8DBD63F1-9B97-42E2-9F80-D631031A97D8}">
      <dsp:nvSpPr>
        <dsp:cNvPr id="0" name=""/>
        <dsp:cNvSpPr/>
      </dsp:nvSpPr>
      <dsp:spPr>
        <a:xfrm>
          <a:off x="9613142" y="621635"/>
          <a:ext cx="257479" cy="25747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D15DEB-96B8-4E71-A33A-1B7E8CD1B6AC}">
      <dsp:nvSpPr>
        <dsp:cNvPr id="0" name=""/>
        <dsp:cNvSpPr/>
      </dsp:nvSpPr>
      <dsp:spPr>
        <a:xfrm rot="5400000">
          <a:off x="10328202" y="319529"/>
          <a:ext cx="908400" cy="151155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6E1B33-1F2A-4014-81B6-5FDC1947F09D}">
      <dsp:nvSpPr>
        <dsp:cNvPr id="0" name=""/>
        <dsp:cNvSpPr/>
      </dsp:nvSpPr>
      <dsp:spPr>
        <a:xfrm>
          <a:off x="10176568" y="771159"/>
          <a:ext cx="1364642" cy="1196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t>Plans to add: Writing for Publication, Collating and Responding to Feedback</a:t>
          </a:r>
        </a:p>
      </dsp:txBody>
      <dsp:txXfrm>
        <a:off x="10176568" y="771159"/>
        <a:ext cx="1364642" cy="11961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E97C5-5CCE-4465-9815-C5FB6D89229D}">
      <dsp:nvSpPr>
        <dsp:cNvPr id="0" name=""/>
        <dsp:cNvSpPr/>
      </dsp:nvSpPr>
      <dsp:spPr>
        <a:xfrm>
          <a:off x="0" y="1907"/>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ADA4B-1530-4165-8DA0-FED8E73476FF}">
      <dsp:nvSpPr>
        <dsp:cNvPr id="0" name=""/>
        <dsp:cNvSpPr/>
      </dsp:nvSpPr>
      <dsp:spPr>
        <a:xfrm>
          <a:off x="245877" y="184791"/>
          <a:ext cx="447049" cy="447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82BD6E-4E6B-4984-90EE-9D206760D7BD}">
      <dsp:nvSpPr>
        <dsp:cNvPr id="0" name=""/>
        <dsp:cNvSpPr/>
      </dsp:nvSpPr>
      <dsp:spPr>
        <a:xfrm>
          <a:off x="938804" y="190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Weekly group supervisions online via Teams (6-20 students/ group and 1-3 supervisors). </a:t>
          </a:r>
          <a:r>
            <a:rPr lang="en-GB" sz="1400" i="1" kern="1200" dirty="0"/>
            <a:t>Same time, same place, helps with anxiety and time management.</a:t>
          </a:r>
          <a:endParaRPr lang="en-US" sz="1400" kern="1200" dirty="0"/>
        </a:p>
      </dsp:txBody>
      <dsp:txXfrm>
        <a:off x="938804" y="1907"/>
        <a:ext cx="5649886" cy="812817"/>
      </dsp:txXfrm>
    </dsp:sp>
    <dsp:sp modelId="{14911209-7CF4-4041-934D-7AB49F56DC57}">
      <dsp:nvSpPr>
        <dsp:cNvPr id="0" name=""/>
        <dsp:cNvSpPr/>
      </dsp:nvSpPr>
      <dsp:spPr>
        <a:xfrm>
          <a:off x="0" y="1017929"/>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2AE99B-DD4B-4D7C-8477-EA6E41B94CB5}">
      <dsp:nvSpPr>
        <dsp:cNvPr id="0" name=""/>
        <dsp:cNvSpPr/>
      </dsp:nvSpPr>
      <dsp:spPr>
        <a:xfrm>
          <a:off x="245877" y="1200813"/>
          <a:ext cx="447049" cy="447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30DBE5-F876-409E-917E-CCB85BEAF622}">
      <dsp:nvSpPr>
        <dsp:cNvPr id="0" name=""/>
        <dsp:cNvSpPr/>
      </dsp:nvSpPr>
      <dsp:spPr>
        <a:xfrm>
          <a:off x="938804" y="1017929"/>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Wellbeing check in with chat/ socialise at end. </a:t>
          </a:r>
          <a:r>
            <a:rPr lang="en-GB" sz="1400" i="1" kern="1200" dirty="0"/>
            <a:t>Improve sense of belonging and reduce feelings of isolation. Staff didn’t always stay.</a:t>
          </a:r>
          <a:r>
            <a:rPr lang="en-GB" sz="1400" kern="1200" dirty="0"/>
            <a:t> </a:t>
          </a:r>
          <a:endParaRPr lang="en-US" sz="1400" kern="1200" dirty="0"/>
        </a:p>
      </dsp:txBody>
      <dsp:txXfrm>
        <a:off x="938804" y="1017929"/>
        <a:ext cx="5649886" cy="812817"/>
      </dsp:txXfrm>
    </dsp:sp>
    <dsp:sp modelId="{9C1E0165-78AE-4DCE-93FA-D11B66C50543}">
      <dsp:nvSpPr>
        <dsp:cNvPr id="0" name=""/>
        <dsp:cNvSpPr/>
      </dsp:nvSpPr>
      <dsp:spPr>
        <a:xfrm>
          <a:off x="0" y="2033951"/>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019E30-1B5B-402A-B816-48C71728E8FF}">
      <dsp:nvSpPr>
        <dsp:cNvPr id="0" name=""/>
        <dsp:cNvSpPr/>
      </dsp:nvSpPr>
      <dsp:spPr>
        <a:xfrm>
          <a:off x="245877" y="2216835"/>
          <a:ext cx="447049" cy="447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2A9057-4D75-4D57-800F-D90C14C280C8}">
      <dsp:nvSpPr>
        <dsp:cNvPr id="0" name=""/>
        <dsp:cNvSpPr/>
      </dsp:nvSpPr>
      <dsp:spPr>
        <a:xfrm>
          <a:off x="938804" y="2033951"/>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Set weekly progress expectations. </a:t>
          </a:r>
          <a:r>
            <a:rPr lang="en-GB" sz="1400" i="1" kern="1200" dirty="0"/>
            <a:t>Supports time management and allows students to manage anxiety and stress for this high-stakes activity</a:t>
          </a:r>
          <a:endParaRPr lang="en-US" sz="1400" kern="1200" dirty="0"/>
        </a:p>
      </dsp:txBody>
      <dsp:txXfrm>
        <a:off x="938804" y="2033951"/>
        <a:ext cx="5649886" cy="812817"/>
      </dsp:txXfrm>
    </dsp:sp>
    <dsp:sp modelId="{6C5B5849-C6E6-4296-BD1C-6D1E92DFD59D}">
      <dsp:nvSpPr>
        <dsp:cNvPr id="0" name=""/>
        <dsp:cNvSpPr/>
      </dsp:nvSpPr>
      <dsp:spPr>
        <a:xfrm>
          <a:off x="0" y="3049973"/>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D85102-9258-433E-ABFF-8D4D853639CF}">
      <dsp:nvSpPr>
        <dsp:cNvPr id="0" name=""/>
        <dsp:cNvSpPr/>
      </dsp:nvSpPr>
      <dsp:spPr>
        <a:xfrm>
          <a:off x="245877" y="3232857"/>
          <a:ext cx="447049" cy="4470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A2D232-0F95-4404-8F01-944BE60953CD}">
      <dsp:nvSpPr>
        <dsp:cNvPr id="0" name=""/>
        <dsp:cNvSpPr/>
      </dsp:nvSpPr>
      <dsp:spPr>
        <a:xfrm>
          <a:off x="938804" y="3049973"/>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Round the group progress update. </a:t>
          </a:r>
          <a:r>
            <a:rPr lang="en-GB" sz="1400" i="1" kern="1200" dirty="0"/>
            <a:t>Encourages peer learning and support. </a:t>
          </a:r>
          <a:endParaRPr lang="en-US" sz="1400" kern="1200" dirty="0"/>
        </a:p>
      </dsp:txBody>
      <dsp:txXfrm>
        <a:off x="938804" y="3049973"/>
        <a:ext cx="5649886" cy="812817"/>
      </dsp:txXfrm>
    </dsp:sp>
    <dsp:sp modelId="{CD6E83DF-FB44-4B9A-A733-AEA83C87AFEA}">
      <dsp:nvSpPr>
        <dsp:cNvPr id="0" name=""/>
        <dsp:cNvSpPr/>
      </dsp:nvSpPr>
      <dsp:spPr>
        <a:xfrm>
          <a:off x="0" y="4065995"/>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1ABABB-23FB-474C-9A7B-91760A16D8A4}">
      <dsp:nvSpPr>
        <dsp:cNvPr id="0" name=""/>
        <dsp:cNvSpPr/>
      </dsp:nvSpPr>
      <dsp:spPr>
        <a:xfrm>
          <a:off x="245877" y="4248879"/>
          <a:ext cx="447049" cy="4470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4FA6C1-0F89-4B5F-9FFB-A23B05B8D75A}">
      <dsp:nvSpPr>
        <dsp:cNvPr id="0" name=""/>
        <dsp:cNvSpPr/>
      </dsp:nvSpPr>
      <dsp:spPr>
        <a:xfrm>
          <a:off x="938804" y="4065995"/>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Focussed supervisor input around current tasks. </a:t>
          </a:r>
          <a:r>
            <a:rPr lang="en-GB" sz="1400" i="1" kern="1200" dirty="0"/>
            <a:t>After progress update to promote peer learning. Help with project management and skills development.</a:t>
          </a:r>
          <a:endParaRPr lang="en-US" sz="1400" i="1" kern="1200" dirty="0"/>
        </a:p>
      </dsp:txBody>
      <dsp:txXfrm>
        <a:off x="938804" y="4065995"/>
        <a:ext cx="5649886" cy="812817"/>
      </dsp:txXfrm>
    </dsp:sp>
    <dsp:sp modelId="{FA66406F-F517-4669-9D8C-018A8AFD0CD6}">
      <dsp:nvSpPr>
        <dsp:cNvPr id="0" name=""/>
        <dsp:cNvSpPr/>
      </dsp:nvSpPr>
      <dsp:spPr>
        <a:xfrm>
          <a:off x="0" y="5082017"/>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EBCE8-822B-4591-8657-64A3A8DBFBBB}">
      <dsp:nvSpPr>
        <dsp:cNvPr id="0" name=""/>
        <dsp:cNvSpPr/>
      </dsp:nvSpPr>
      <dsp:spPr>
        <a:xfrm>
          <a:off x="245877" y="5264901"/>
          <a:ext cx="447049" cy="44704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6AC7D-D57D-42B5-8370-3737E8B22732}">
      <dsp:nvSpPr>
        <dsp:cNvPr id="0" name=""/>
        <dsp:cNvSpPr/>
      </dsp:nvSpPr>
      <dsp:spPr>
        <a:xfrm>
          <a:off x="938804" y="508201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622300">
            <a:lnSpc>
              <a:spcPct val="100000"/>
            </a:lnSpc>
            <a:spcBef>
              <a:spcPct val="0"/>
            </a:spcBef>
            <a:spcAft>
              <a:spcPct val="35000"/>
            </a:spcAft>
            <a:buNone/>
          </a:pPr>
          <a:r>
            <a:rPr lang="en-GB" sz="1400" kern="1200" dirty="0"/>
            <a:t>Asynchronous chat. </a:t>
          </a:r>
          <a:r>
            <a:rPr lang="en-GB" sz="1400" i="1" kern="1200" dirty="0"/>
            <a:t>Popular with staff and students! Contributed to community feeling and timely peer/ supervisor support. Reduced supervisor email traffic. We will continue this next year!</a:t>
          </a:r>
          <a:endParaRPr lang="en-US" sz="1400" kern="1200" dirty="0"/>
        </a:p>
      </dsp:txBody>
      <dsp:txXfrm>
        <a:off x="938804" y="5082017"/>
        <a:ext cx="5649886" cy="81281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0238F6-4B31-8D47-AF4C-C55DDA54338F}"/>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b="1" dirty="0">
              <a:latin typeface="+mj-lt"/>
            </a:endParaRPr>
          </a:p>
        </p:txBody>
      </p:sp>
      <p:sp>
        <p:nvSpPr>
          <p:cNvPr id="3" name="Date Placeholder 2">
            <a:extLst>
              <a:ext uri="{FF2B5EF4-FFF2-40B4-BE49-F238E27FC236}">
                <a16:creationId xmlns:a16="http://schemas.microsoft.com/office/drawing/2014/main" id="{3F1A1317-B945-6343-A72C-5C8D0AFB9F14}"/>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464483AF-EE19-D740-B85B-ECC3273A2FC4}" type="datetimeFigureOut">
              <a:rPr lang="en-US" smtClean="0"/>
              <a:t>6/24/2021</a:t>
            </a:fld>
            <a:endParaRPr lang="en-US"/>
          </a:p>
        </p:txBody>
      </p:sp>
      <p:sp>
        <p:nvSpPr>
          <p:cNvPr id="4" name="Footer Placeholder 3">
            <a:extLst>
              <a:ext uri="{FF2B5EF4-FFF2-40B4-BE49-F238E27FC236}">
                <a16:creationId xmlns:a16="http://schemas.microsoft.com/office/drawing/2014/main" id="{3873068F-4DE7-6742-A803-784BD186FD64}"/>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D61C3D8-F2BE-C449-84E6-362E3C7153F7}"/>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77D42DB6-2B11-D643-A517-4332A5155458}" type="slidenum">
              <a:rPr lang="en-US" smtClean="0"/>
              <a:t>‹#›</a:t>
            </a:fld>
            <a:endParaRPr lang="en-US"/>
          </a:p>
        </p:txBody>
      </p:sp>
    </p:spTree>
    <p:extLst>
      <p:ext uri="{BB962C8B-B14F-4D97-AF65-F5344CB8AC3E}">
        <p14:creationId xmlns:p14="http://schemas.microsoft.com/office/powerpoint/2010/main" val="7298261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b="0" i="0">
                <a:latin typeface="Arial Regular"/>
              </a:defRPr>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b="0" i="0">
                <a:latin typeface="Arial Regular"/>
              </a:defRPr>
            </a:lvl1pPr>
          </a:lstStyle>
          <a:p>
            <a:fld id="{2A85EF60-C73A-944A-B61E-7CEC8FBBB1E3}" type="datetimeFigureOut">
              <a:rPr lang="en-US" smtClean="0"/>
              <a:pPr/>
              <a:t>6/24/2021</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b="0" i="0">
                <a:latin typeface="Arial Regular"/>
              </a:defRPr>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b="0" i="0">
                <a:latin typeface="Arial Regular"/>
              </a:defRPr>
            </a:lvl1pPr>
          </a:lstStyle>
          <a:p>
            <a:fld id="{27D59322-A0F9-C34C-96A5-6A4FB0854131}" type="slidenum">
              <a:rPr lang="en-US" smtClean="0"/>
              <a:pPr/>
              <a:t>‹#›</a:t>
            </a:fld>
            <a:endParaRPr lang="en-US" dirty="0"/>
          </a:p>
        </p:txBody>
      </p:sp>
    </p:spTree>
    <p:extLst>
      <p:ext uri="{BB962C8B-B14F-4D97-AF65-F5344CB8AC3E}">
        <p14:creationId xmlns:p14="http://schemas.microsoft.com/office/powerpoint/2010/main" val="1091359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Regular"/>
        <a:ea typeface="+mn-ea"/>
        <a:cs typeface="+mn-cs"/>
      </a:defRPr>
    </a:lvl1pPr>
    <a:lvl2pPr marL="457200" algn="l" defTabSz="914400" rtl="0" eaLnBrk="1" latinLnBrk="0" hangingPunct="1">
      <a:defRPr sz="1200" b="0" i="0" kern="1200">
        <a:solidFill>
          <a:schemeClr val="tx1"/>
        </a:solidFill>
        <a:latin typeface="Arial Regular"/>
        <a:ea typeface="+mn-ea"/>
        <a:cs typeface="+mn-cs"/>
      </a:defRPr>
    </a:lvl2pPr>
    <a:lvl3pPr marL="914400" algn="l" defTabSz="914400" rtl="0" eaLnBrk="1" latinLnBrk="0" hangingPunct="1">
      <a:defRPr sz="1200" b="0" i="0" kern="1200">
        <a:solidFill>
          <a:schemeClr val="tx1"/>
        </a:solidFill>
        <a:latin typeface="Arial Regular"/>
        <a:ea typeface="+mn-ea"/>
        <a:cs typeface="+mn-cs"/>
      </a:defRPr>
    </a:lvl3pPr>
    <a:lvl4pPr marL="1371600" algn="l" defTabSz="914400" rtl="0" eaLnBrk="1" latinLnBrk="0" hangingPunct="1">
      <a:defRPr sz="1200" b="0" i="0" kern="1200">
        <a:solidFill>
          <a:schemeClr val="tx1"/>
        </a:solidFill>
        <a:latin typeface="Arial Regular"/>
        <a:ea typeface="+mn-ea"/>
        <a:cs typeface="+mn-cs"/>
      </a:defRPr>
    </a:lvl4pPr>
    <a:lvl5pPr marL="1828800" algn="l" defTabSz="914400" rtl="0" eaLnBrk="1" latinLnBrk="0" hangingPunct="1">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RSB accredited since 2016</a:t>
            </a:r>
          </a:p>
        </p:txBody>
      </p:sp>
      <p:sp>
        <p:nvSpPr>
          <p:cNvPr id="4" name="Slide Number Placeholder 3"/>
          <p:cNvSpPr>
            <a:spLocks noGrp="1"/>
          </p:cNvSpPr>
          <p:nvPr>
            <p:ph type="sldNum" sz="quarter" idx="5"/>
          </p:nvPr>
        </p:nvSpPr>
        <p:spPr/>
        <p:txBody>
          <a:bodyPr/>
          <a:lstStyle/>
          <a:p>
            <a:fld id="{27D59322-A0F9-C34C-96A5-6A4FB0854131}" type="slidenum">
              <a:rPr lang="en-US" smtClean="0"/>
              <a:pPr/>
              <a:t>2</a:t>
            </a:fld>
            <a:endParaRPr lang="en-US" dirty="0"/>
          </a:p>
        </p:txBody>
      </p:sp>
    </p:spTree>
    <p:extLst>
      <p:ext uri="{BB962C8B-B14F-4D97-AF65-F5344CB8AC3E}">
        <p14:creationId xmlns:p14="http://schemas.microsoft.com/office/powerpoint/2010/main" val="1029378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work has fed into the Skills Investment Plan for Chemical and Life Sciences in Scotland and RSB accreditation. Led to us seeking RSB accreditation in 2016 and redeveloping our curriculum the</a:t>
            </a:r>
          </a:p>
        </p:txBody>
      </p:sp>
      <p:sp>
        <p:nvSpPr>
          <p:cNvPr id="4" name="Slide Number Placeholder 3"/>
          <p:cNvSpPr>
            <a:spLocks noGrp="1"/>
          </p:cNvSpPr>
          <p:nvPr>
            <p:ph type="sldNum" sz="quarter" idx="5"/>
          </p:nvPr>
        </p:nvSpPr>
        <p:spPr/>
        <p:txBody>
          <a:bodyPr/>
          <a:lstStyle/>
          <a:p>
            <a:fld id="{27D59322-A0F9-C34C-96A5-6A4FB0854131}" type="slidenum">
              <a:rPr lang="en-US" smtClean="0"/>
              <a:pPr/>
              <a:t>3</a:t>
            </a:fld>
            <a:endParaRPr lang="en-US" dirty="0"/>
          </a:p>
        </p:txBody>
      </p:sp>
    </p:spTree>
    <p:extLst>
      <p:ext uri="{BB962C8B-B14F-4D97-AF65-F5344CB8AC3E}">
        <p14:creationId xmlns:p14="http://schemas.microsoft.com/office/powerpoint/2010/main" val="134753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4</a:t>
            </a:fld>
            <a:endParaRPr lang="en-US" dirty="0"/>
          </a:p>
        </p:txBody>
      </p:sp>
    </p:spTree>
    <p:extLst>
      <p:ext uri="{BB962C8B-B14F-4D97-AF65-F5344CB8AC3E}">
        <p14:creationId xmlns:p14="http://schemas.microsoft.com/office/powerpoint/2010/main" val="2168574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5</a:t>
            </a:fld>
            <a:endParaRPr lang="en-US" dirty="0"/>
          </a:p>
        </p:txBody>
      </p:sp>
    </p:spTree>
    <p:extLst>
      <p:ext uri="{BB962C8B-B14F-4D97-AF65-F5344CB8AC3E}">
        <p14:creationId xmlns:p14="http://schemas.microsoft.com/office/powerpoint/2010/main" val="4069822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Resilient means resource-sensitive, effective</a:t>
            </a:r>
          </a:p>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6</a:t>
            </a:fld>
            <a:endParaRPr lang="en-US" dirty="0"/>
          </a:p>
        </p:txBody>
      </p:sp>
    </p:spTree>
    <p:extLst>
      <p:ext uri="{BB962C8B-B14F-4D97-AF65-F5344CB8AC3E}">
        <p14:creationId xmlns:p14="http://schemas.microsoft.com/office/powerpoint/2010/main" val="220382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Point out this means we can do more expensive techniques and be on hand so better training, and how improved confidence in pandemic.</a:t>
            </a:r>
          </a:p>
        </p:txBody>
      </p:sp>
      <p:sp>
        <p:nvSpPr>
          <p:cNvPr id="4" name="Slide Number Placeholder 3"/>
          <p:cNvSpPr>
            <a:spLocks noGrp="1"/>
          </p:cNvSpPr>
          <p:nvPr>
            <p:ph type="sldNum" sz="quarter" idx="5"/>
          </p:nvPr>
        </p:nvSpPr>
        <p:spPr/>
        <p:txBody>
          <a:bodyPr/>
          <a:lstStyle/>
          <a:p>
            <a:fld id="{27D59322-A0F9-C34C-96A5-6A4FB0854131}" type="slidenum">
              <a:rPr lang="en-US" smtClean="0"/>
              <a:pPr/>
              <a:t>8</a:t>
            </a:fld>
            <a:endParaRPr lang="en-US" dirty="0"/>
          </a:p>
        </p:txBody>
      </p:sp>
    </p:spTree>
    <p:extLst>
      <p:ext uri="{BB962C8B-B14F-4D97-AF65-F5344CB8AC3E}">
        <p14:creationId xmlns:p14="http://schemas.microsoft.com/office/powerpoint/2010/main" val="3278459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mn-lt"/>
              </a:rPr>
              <a:t>remained in line with previous years as measured by mean mark and range of marks, and feedback has been positive. In the past year, this structured approach has enabled these projects to go ahead in the context of the COVID-19 pandemic. </a:t>
            </a:r>
          </a:p>
          <a:p>
            <a:r>
              <a:rPr lang="en-GB" sz="1200" dirty="0">
                <a:latin typeface="+mn-lt"/>
              </a:rPr>
              <a:t>The pandemic has created opportunities for Life Sciences graduates in the Central Belt of Scotland, however this cohort of final year students have had a disrupted learning experience over the past year and there is anecdotal evidence of decreased confidence amongst this group of students. 2/3 students chose to attend the ‘Immunology’ and ‘Physiology’ RT-PCR in-person lab sessions and online alternatives were provided to students who chose not to. The impact of the in-person laboratories on student experience and preparedness for the world of work was evaluated via a survey and informal verbal feedback. Data were analysed through the lens of transitions based on the ‘Five Senses for Student Success’ model proposed by </a:t>
            </a:r>
            <a:r>
              <a:rPr lang="en-GB" sz="1200" dirty="0" err="1">
                <a:latin typeface="+mn-lt"/>
              </a:rPr>
              <a:t>Lizzio</a:t>
            </a:r>
            <a:r>
              <a:rPr lang="en-GB" sz="1200" dirty="0">
                <a:latin typeface="+mn-lt"/>
              </a:rPr>
              <a:t> of ‘capability’, ‘connectedness’, ‘purpose’, ‘resourcefulness’ and ‘cultural competence’, and recommendations are made on how student success in the transition to the world of work might be improved through continued changes to the approach to honours projects and the wider curriculum in the biomedical sciences.</a:t>
            </a: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12</a:t>
            </a:fld>
            <a:endParaRPr lang="en-US" dirty="0"/>
          </a:p>
        </p:txBody>
      </p:sp>
    </p:spTree>
    <p:extLst>
      <p:ext uri="{BB962C8B-B14F-4D97-AF65-F5344CB8AC3E}">
        <p14:creationId xmlns:p14="http://schemas.microsoft.com/office/powerpoint/2010/main" val="380385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Senses developed through each of these things </a:t>
            </a:r>
          </a:p>
          <a:p>
            <a:r>
              <a:rPr lang="en-GB" dirty="0"/>
              <a:t>Here I define success as students prepared for the world of work or </a:t>
            </a:r>
            <a:r>
              <a:rPr lang="en-GB"/>
              <a:t>future study</a:t>
            </a:r>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13</a:t>
            </a:fld>
            <a:endParaRPr lang="en-US" dirty="0"/>
          </a:p>
        </p:txBody>
      </p:sp>
    </p:spTree>
    <p:extLst>
      <p:ext uri="{BB962C8B-B14F-4D97-AF65-F5344CB8AC3E}">
        <p14:creationId xmlns:p14="http://schemas.microsoft.com/office/powerpoint/2010/main" val="3121154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14</a:t>
            </a:fld>
            <a:endParaRPr lang="en-US" dirty="0"/>
          </a:p>
        </p:txBody>
      </p:sp>
    </p:spTree>
    <p:extLst>
      <p:ext uri="{BB962C8B-B14F-4D97-AF65-F5344CB8AC3E}">
        <p14:creationId xmlns:p14="http://schemas.microsoft.com/office/powerpoint/2010/main" val="2822802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15</a:t>
            </a:fld>
            <a:endParaRPr lang="en-US" dirty="0"/>
          </a:p>
        </p:txBody>
      </p:sp>
    </p:spTree>
    <p:extLst>
      <p:ext uri="{BB962C8B-B14F-4D97-AF65-F5344CB8AC3E}">
        <p14:creationId xmlns:p14="http://schemas.microsoft.com/office/powerpoint/2010/main" val="3119453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D59322-A0F9-C34C-96A5-6A4FB0854131}" type="slidenum">
              <a:rPr lang="en-US" smtClean="0"/>
              <a:pPr/>
              <a:t>16</a:t>
            </a:fld>
            <a:endParaRPr lang="en-US" dirty="0"/>
          </a:p>
        </p:txBody>
      </p:sp>
    </p:spTree>
    <p:extLst>
      <p:ext uri="{BB962C8B-B14F-4D97-AF65-F5344CB8AC3E}">
        <p14:creationId xmlns:p14="http://schemas.microsoft.com/office/powerpoint/2010/main" val="2526980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770487-7651-4336-841D-D8B00CE54197}" type="slidenum">
              <a:rPr lang="en-GB" smtClean="0"/>
              <a:t>17</a:t>
            </a:fld>
            <a:endParaRPr lang="en-GB"/>
          </a:p>
        </p:txBody>
      </p:sp>
    </p:spTree>
    <p:extLst>
      <p:ext uri="{BB962C8B-B14F-4D97-AF65-F5344CB8AC3E}">
        <p14:creationId xmlns:p14="http://schemas.microsoft.com/office/powerpoint/2010/main" val="4212129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F697-14F6-7047-9F08-B022F7433D59}"/>
              </a:ext>
            </a:extLst>
          </p:cNvPr>
          <p:cNvSpPr>
            <a:spLocks noGrp="1"/>
          </p:cNvSpPr>
          <p:nvPr>
            <p:ph type="ctrTitle"/>
          </p:nvPr>
        </p:nvSpPr>
        <p:spPr>
          <a:xfrm>
            <a:off x="1671782" y="1122363"/>
            <a:ext cx="8996218"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986B83-8E92-A247-BEE4-05B8A7033FC0}"/>
              </a:ext>
            </a:extLst>
          </p:cNvPr>
          <p:cNvSpPr>
            <a:spLocks noGrp="1"/>
          </p:cNvSpPr>
          <p:nvPr>
            <p:ph type="subTitle" idx="1"/>
          </p:nvPr>
        </p:nvSpPr>
        <p:spPr>
          <a:xfrm>
            <a:off x="1671782" y="3602038"/>
            <a:ext cx="89962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43979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0895-2E44-4746-96AE-8E97AD5D2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6E5C7-4E6F-E746-A92C-EC3BB4BAEB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2ECE3-D448-8846-AA70-BFB28946EFF8}"/>
              </a:ext>
            </a:extLst>
          </p:cNvPr>
          <p:cNvSpPr>
            <a:spLocks noGrp="1"/>
          </p:cNvSpPr>
          <p:nvPr>
            <p:ph type="dt" sz="half" idx="10"/>
          </p:nvPr>
        </p:nvSpPr>
        <p:spPr>
          <a:xfrm>
            <a:off x="838200" y="6356350"/>
            <a:ext cx="2743200" cy="365125"/>
          </a:xfrm>
          <a:prstGeom prst="rect">
            <a:avLst/>
          </a:prstGeom>
        </p:spPr>
        <p:txBody>
          <a:bodyPr/>
          <a:lstStyle/>
          <a:p>
            <a:fld id="{E733F547-3E62-DC4A-A97F-376384D3274D}" type="datetimeFigureOut">
              <a:rPr lang="en-US" smtClean="0"/>
              <a:t>6/24/2021</a:t>
            </a:fld>
            <a:endParaRPr lang="en-US"/>
          </a:p>
        </p:txBody>
      </p:sp>
      <p:sp>
        <p:nvSpPr>
          <p:cNvPr id="5" name="Footer Placeholder 4">
            <a:extLst>
              <a:ext uri="{FF2B5EF4-FFF2-40B4-BE49-F238E27FC236}">
                <a16:creationId xmlns:a16="http://schemas.microsoft.com/office/drawing/2014/main" id="{5ADFC972-5BAA-7B4B-8467-7F83F11D31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EB2820B-B64B-C34B-A3F7-412F5EDFE12D}"/>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292916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8EE3-7D45-1545-A500-952EA8A4AC5B}"/>
              </a:ext>
            </a:extLst>
          </p:cNvPr>
          <p:cNvSpPr>
            <a:spLocks noGrp="1"/>
          </p:cNvSpPr>
          <p:nvPr>
            <p:ph type="title"/>
          </p:nvPr>
        </p:nvSpPr>
        <p:spPr>
          <a:xfrm>
            <a:off x="1671782" y="1930585"/>
            <a:ext cx="9675668" cy="553998"/>
          </a:xfrm>
        </p:spPr>
        <p:txBody>
          <a:bodyPr anchor="b"/>
          <a:lstStyle>
            <a:lvl1pPr>
              <a:defRPr sz="40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9C7224-9324-2046-B2AA-B0ED645653EB}"/>
              </a:ext>
            </a:extLst>
          </p:cNvPr>
          <p:cNvSpPr>
            <a:spLocks noGrp="1"/>
          </p:cNvSpPr>
          <p:nvPr>
            <p:ph type="body" idx="1"/>
          </p:nvPr>
        </p:nvSpPr>
        <p:spPr>
          <a:xfrm>
            <a:off x="1671782" y="2632365"/>
            <a:ext cx="9675668" cy="345728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51543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68A8-36FB-AF42-8C9A-B238D09E4268}"/>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F2535B3-D077-9541-A161-DA8894929424}"/>
              </a:ext>
            </a:extLst>
          </p:cNvPr>
          <p:cNvSpPr>
            <a:spLocks noGrp="1"/>
          </p:cNvSpPr>
          <p:nvPr>
            <p:ph sz="half" idx="1"/>
          </p:nvPr>
        </p:nvSpPr>
        <p:spPr>
          <a:xfrm>
            <a:off x="1736436" y="1825625"/>
            <a:ext cx="428336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D4FAC2-332C-E44A-A587-47224E0937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7877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0772-47F3-574F-94F7-43C417ABBDC5}"/>
              </a:ext>
            </a:extLst>
          </p:cNvPr>
          <p:cNvSpPr>
            <a:spLocks noGrp="1"/>
          </p:cNvSpPr>
          <p:nvPr>
            <p:ph type="title"/>
          </p:nvPr>
        </p:nvSpPr>
        <p:spPr>
          <a:xfrm>
            <a:off x="1671782" y="365125"/>
            <a:ext cx="9683606"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E78963-2EA3-CB41-A650-898092C0198A}"/>
              </a:ext>
            </a:extLst>
          </p:cNvPr>
          <p:cNvSpPr>
            <a:spLocks noGrp="1"/>
          </p:cNvSpPr>
          <p:nvPr>
            <p:ph type="body" idx="1"/>
          </p:nvPr>
        </p:nvSpPr>
        <p:spPr>
          <a:xfrm>
            <a:off x="1671782" y="1681163"/>
            <a:ext cx="43257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8D009-4475-C84D-AFFE-F0B4CF6A14DF}"/>
              </a:ext>
            </a:extLst>
          </p:cNvPr>
          <p:cNvSpPr>
            <a:spLocks noGrp="1"/>
          </p:cNvSpPr>
          <p:nvPr>
            <p:ph sz="half" idx="2"/>
          </p:nvPr>
        </p:nvSpPr>
        <p:spPr>
          <a:xfrm>
            <a:off x="1671782" y="2505075"/>
            <a:ext cx="432579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5062FB-B868-6345-AE5D-77DF01C9C2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4214B9-0B24-3541-8F2D-D6D6DD0917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464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564D-BC8D-A743-B993-BC141B170B9D}"/>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69C7682A-DDAB-304B-AB58-30CB00DAE3F7}"/>
              </a:ext>
            </a:extLst>
          </p:cNvPr>
          <p:cNvSpPr>
            <a:spLocks noGrp="1"/>
          </p:cNvSpPr>
          <p:nvPr>
            <p:ph type="ftr" sz="quarter" idx="11"/>
          </p:nvPr>
        </p:nvSpPr>
        <p:spPr>
          <a:xfrm>
            <a:off x="1736436" y="6356350"/>
            <a:ext cx="6416964" cy="365125"/>
          </a:xfrm>
          <a:prstGeom prst="rect">
            <a:avLst/>
          </a:prstGeom>
        </p:spPr>
        <p:txBody>
          <a:bodyPr/>
          <a:lstStyle/>
          <a:p>
            <a:endParaRPr lang="en-US" dirty="0"/>
          </a:p>
        </p:txBody>
      </p:sp>
    </p:spTree>
    <p:extLst>
      <p:ext uri="{BB962C8B-B14F-4D97-AF65-F5344CB8AC3E}">
        <p14:creationId xmlns:p14="http://schemas.microsoft.com/office/powerpoint/2010/main" val="1548106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6D8FE64-EB4F-3E4A-8F97-1BBCCB70FEFC}"/>
              </a:ext>
            </a:extLst>
          </p:cNvPr>
          <p:cNvSpPr>
            <a:spLocks noGrp="1"/>
          </p:cNvSpPr>
          <p:nvPr>
            <p:ph type="ftr" sz="quarter" idx="11"/>
          </p:nvPr>
        </p:nvSpPr>
        <p:spPr>
          <a:xfrm>
            <a:off x="1671782" y="6356350"/>
            <a:ext cx="6481618" cy="365125"/>
          </a:xfrm>
          <a:prstGeom prst="rect">
            <a:avLst/>
          </a:prstGeom>
        </p:spPr>
        <p:txBody>
          <a:bodyPr/>
          <a:lstStyle/>
          <a:p>
            <a:endParaRPr lang="en-US" dirty="0"/>
          </a:p>
        </p:txBody>
      </p:sp>
    </p:spTree>
    <p:extLst>
      <p:ext uri="{BB962C8B-B14F-4D97-AF65-F5344CB8AC3E}">
        <p14:creationId xmlns:p14="http://schemas.microsoft.com/office/powerpoint/2010/main" val="3132550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3376-5F3B-194A-9D14-307C8157E32A}"/>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D6A365-AA04-4F48-B41F-2184B0C1B9C7}"/>
              </a:ext>
            </a:extLst>
          </p:cNvPr>
          <p:cNvSpPr>
            <a:spLocks noGrp="1"/>
          </p:cNvSpPr>
          <p:nvPr>
            <p:ph idx="1"/>
          </p:nvPr>
        </p:nvSpPr>
        <p:spPr>
          <a:xfrm>
            <a:off x="5183188" y="1256145"/>
            <a:ext cx="6172200" cy="46049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ED4943-183A-3A4A-92A1-EAF5C6BBC55C}"/>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5067EF9-E848-0648-BA85-2084BE80055D}"/>
              </a:ext>
            </a:extLst>
          </p:cNvPr>
          <p:cNvSpPr>
            <a:spLocks noGrp="1"/>
          </p:cNvSpPr>
          <p:nvPr>
            <p:ph type="ftr" sz="quarter" idx="11"/>
          </p:nvPr>
        </p:nvSpPr>
        <p:spPr>
          <a:xfrm>
            <a:off x="1579418" y="6356350"/>
            <a:ext cx="6573982" cy="365125"/>
          </a:xfrm>
          <a:prstGeom prst="rect">
            <a:avLst/>
          </a:prstGeom>
        </p:spPr>
        <p:txBody>
          <a:bodyPr/>
          <a:lstStyle/>
          <a:p>
            <a:endParaRPr lang="en-US"/>
          </a:p>
        </p:txBody>
      </p:sp>
    </p:spTree>
    <p:extLst>
      <p:ext uri="{BB962C8B-B14F-4D97-AF65-F5344CB8AC3E}">
        <p14:creationId xmlns:p14="http://schemas.microsoft.com/office/powerpoint/2010/main" val="77573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EA7F-6297-5848-BD38-4575782E2301}"/>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6CDDD9-0BA2-9B43-BEE0-886756375B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B1A4B49-1511-ED42-8FB7-9898F75BAC26}"/>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BE39295-3B4E-1847-A5BF-9EDDA3063911}"/>
              </a:ext>
            </a:extLst>
          </p:cNvPr>
          <p:cNvSpPr>
            <a:spLocks noGrp="1"/>
          </p:cNvSpPr>
          <p:nvPr>
            <p:ph type="ftr" sz="quarter" idx="11"/>
          </p:nvPr>
        </p:nvSpPr>
        <p:spPr>
          <a:xfrm>
            <a:off x="1579418" y="6356350"/>
            <a:ext cx="6573982"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19ED4E5-857B-1040-9017-0BC2F08EA40F}"/>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1185504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702A-16AB-6349-B343-36D26B101D26}"/>
              </a:ext>
            </a:extLst>
          </p:cNvPr>
          <p:cNvSpPr>
            <a:spLocks noGrp="1"/>
          </p:cNvSpPr>
          <p:nvPr>
            <p:ph type="title"/>
          </p:nvPr>
        </p:nvSpPr>
        <p:spPr>
          <a:xfrm>
            <a:off x="1736436" y="1154545"/>
            <a:ext cx="9617363" cy="53614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A89B78-4E50-E245-ABE2-21CC99507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ADCDCD-8683-9F45-9E26-B73447DFF8AE}"/>
              </a:ext>
            </a:extLst>
          </p:cNvPr>
          <p:cNvSpPr>
            <a:spLocks noGrp="1"/>
          </p:cNvSpPr>
          <p:nvPr>
            <p:ph type="dt" sz="half" idx="10"/>
          </p:nvPr>
        </p:nvSpPr>
        <p:spPr>
          <a:xfrm>
            <a:off x="10512056" y="6311900"/>
            <a:ext cx="841744" cy="365125"/>
          </a:xfrm>
          <a:prstGeom prst="rect">
            <a:avLst/>
          </a:prstGeom>
        </p:spPr>
        <p:txBody>
          <a:bodyPr/>
          <a:lstStyle/>
          <a:p>
            <a:fld id="{E733F547-3E62-DC4A-A97F-376384D3274D}" type="datetimeFigureOut">
              <a:rPr lang="en-US" smtClean="0"/>
              <a:t>6/24/2021</a:t>
            </a:fld>
            <a:endParaRPr lang="en-US"/>
          </a:p>
        </p:txBody>
      </p:sp>
    </p:spTree>
    <p:extLst>
      <p:ext uri="{BB962C8B-B14F-4D97-AF65-F5344CB8AC3E}">
        <p14:creationId xmlns:p14="http://schemas.microsoft.com/office/powerpoint/2010/main" val="293189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A9609-F002-D449-8190-0AAA89251B76}"/>
              </a:ext>
            </a:extLst>
          </p:cNvPr>
          <p:cNvSpPr>
            <a:spLocks noGrp="1"/>
          </p:cNvSpPr>
          <p:nvPr>
            <p:ph type="title" orient="vert"/>
          </p:nvPr>
        </p:nvSpPr>
        <p:spPr>
          <a:xfrm>
            <a:off x="8724900" y="1690255"/>
            <a:ext cx="2628900" cy="448670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42DE4F-626B-C34C-B5B7-55BEEC55C765}"/>
              </a:ext>
            </a:extLst>
          </p:cNvPr>
          <p:cNvSpPr>
            <a:spLocks noGrp="1"/>
          </p:cNvSpPr>
          <p:nvPr>
            <p:ph type="body" orient="vert" idx="1"/>
          </p:nvPr>
        </p:nvSpPr>
        <p:spPr>
          <a:xfrm>
            <a:off x="1671782" y="365125"/>
            <a:ext cx="690071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AD5E006-1C48-C44F-908B-F13859C13AEE}"/>
              </a:ext>
            </a:extLst>
          </p:cNvPr>
          <p:cNvSpPr>
            <a:spLocks noGrp="1"/>
          </p:cNvSpPr>
          <p:nvPr>
            <p:ph type="ftr" sz="quarter" idx="11"/>
          </p:nvPr>
        </p:nvSpPr>
        <p:spPr>
          <a:xfrm>
            <a:off x="1671782" y="6356350"/>
            <a:ext cx="6481618"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AD8A38D-EABB-BB40-B770-6998566E36D0}"/>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1280089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B43-14F3-204E-943C-1A43AD3C5963}"/>
              </a:ext>
            </a:extLst>
          </p:cNvPr>
          <p:cNvSpPr>
            <a:spLocks noGrp="1"/>
          </p:cNvSpPr>
          <p:nvPr>
            <p:ph type="title"/>
          </p:nvPr>
        </p:nvSpPr>
        <p:spPr>
          <a:xfrm>
            <a:off x="1671782" y="790429"/>
            <a:ext cx="7054004" cy="492568"/>
          </a:xfrm>
          <a:solidFill>
            <a:schemeClr val="bg1"/>
          </a:solidFill>
        </p:spPr>
        <p:txBody>
          <a:bodyPr lIns="288000" tIns="0" rIns="288000" bIns="0">
            <a:normAutofit/>
          </a:bodyPr>
          <a:lstStyle>
            <a:lvl1pPr>
              <a:defRPr sz="3200" b="1" i="0">
                <a:latin typeface="Arial Bold"/>
              </a:defRPr>
            </a:lvl1pPr>
          </a:lstStyle>
          <a:p>
            <a:r>
              <a:rPr lang="en-US"/>
              <a:t>Click to edit Master title style</a:t>
            </a:r>
            <a:endParaRPr lang="en-US" dirty="0"/>
          </a:p>
        </p:txBody>
      </p:sp>
    </p:spTree>
    <p:extLst>
      <p:ext uri="{BB962C8B-B14F-4D97-AF65-F5344CB8AC3E}">
        <p14:creationId xmlns:p14="http://schemas.microsoft.com/office/powerpoint/2010/main" val="381438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7727CE-E577-C34B-8AC6-2E17E1CE7456}"/>
              </a:ext>
            </a:extLst>
          </p:cNvPr>
          <p:cNvSpPr>
            <a:spLocks noGrp="1"/>
          </p:cNvSpPr>
          <p:nvPr>
            <p:ph type="title"/>
          </p:nvPr>
        </p:nvSpPr>
        <p:spPr>
          <a:xfrm>
            <a:off x="1736436" y="1108456"/>
            <a:ext cx="9617364" cy="553998"/>
          </a:xfrm>
          <a:prstGeom prst="rect">
            <a:avLst/>
          </a:prstGeom>
        </p:spPr>
        <p:txBody>
          <a:bodyPr vert="horz" wrap="square" lIns="144000" tIns="0" rIns="144000" bIns="0" rtlCol="0" anchor="ctr">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18AB3E8-B0D5-404A-A375-02744103FB8B}"/>
              </a:ext>
            </a:extLst>
          </p:cNvPr>
          <p:cNvSpPr>
            <a:spLocks noGrp="1"/>
          </p:cNvSpPr>
          <p:nvPr>
            <p:ph type="body" idx="1"/>
          </p:nvPr>
        </p:nvSpPr>
        <p:spPr>
          <a:xfrm>
            <a:off x="1736436" y="1825625"/>
            <a:ext cx="9617364" cy="41410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925647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000" b="1" i="0" kern="1200" baseline="0">
          <a:solidFill>
            <a:schemeClr val="tx1"/>
          </a:solidFill>
          <a:latin typeface="Arial Bold"/>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598A4D-344C-2B48-A026-FA8D7066B74E}"/>
              </a:ext>
            </a:extLst>
          </p:cNvPr>
          <p:cNvPicPr>
            <a:picLocks noChangeAspect="1"/>
          </p:cNvPicPr>
          <p:nvPr/>
        </p:nvPicPr>
        <p:blipFill>
          <a:blip r:embed="rId2"/>
          <a:stretch>
            <a:fillRect/>
          </a:stretch>
        </p:blipFill>
        <p:spPr>
          <a:xfrm>
            <a:off x="0" y="-6626"/>
            <a:ext cx="12192000" cy="6864626"/>
          </a:xfrm>
          <a:prstGeom prst="rect">
            <a:avLst/>
          </a:prstGeom>
        </p:spPr>
      </p:pic>
      <p:sp>
        <p:nvSpPr>
          <p:cNvPr id="2" name="Title 1">
            <a:extLst>
              <a:ext uri="{FF2B5EF4-FFF2-40B4-BE49-F238E27FC236}">
                <a16:creationId xmlns:a16="http://schemas.microsoft.com/office/drawing/2014/main" id="{4622373F-DBCB-954F-8A90-053B95003515}"/>
              </a:ext>
            </a:extLst>
          </p:cNvPr>
          <p:cNvSpPr>
            <a:spLocks noGrp="1"/>
          </p:cNvSpPr>
          <p:nvPr>
            <p:ph type="ctrTitle"/>
          </p:nvPr>
        </p:nvSpPr>
        <p:spPr>
          <a:xfrm>
            <a:off x="1784077" y="2029076"/>
            <a:ext cx="7074697" cy="1994392"/>
          </a:xfrm>
        </p:spPr>
        <p:txBody>
          <a:bodyPr lIns="288000" rIns="288000"/>
          <a:lstStyle/>
          <a:p>
            <a:pPr algn="l"/>
            <a:r>
              <a:rPr lang="en-GB" sz="4800" b="1" dirty="0">
                <a:solidFill>
                  <a:schemeClr val="bg1"/>
                </a:solidFill>
                <a:latin typeface="+mn-lt"/>
              </a:rPr>
              <a:t>Structured Biomedical Sciences Honours Projects:</a:t>
            </a:r>
            <a:endParaRPr lang="en-US" sz="4800" b="1" dirty="0">
              <a:solidFill>
                <a:schemeClr val="bg1"/>
              </a:solidFill>
              <a:latin typeface="+mn-lt"/>
            </a:endParaRPr>
          </a:p>
        </p:txBody>
      </p:sp>
      <p:sp>
        <p:nvSpPr>
          <p:cNvPr id="3" name="Subtitle 2">
            <a:extLst>
              <a:ext uri="{FF2B5EF4-FFF2-40B4-BE49-F238E27FC236}">
                <a16:creationId xmlns:a16="http://schemas.microsoft.com/office/drawing/2014/main" id="{4AE14F3F-C451-8C4C-8EA4-B4F0F927B2FA}"/>
              </a:ext>
            </a:extLst>
          </p:cNvPr>
          <p:cNvSpPr>
            <a:spLocks noGrp="1"/>
          </p:cNvSpPr>
          <p:nvPr>
            <p:ph type="subTitle" idx="1"/>
          </p:nvPr>
        </p:nvSpPr>
        <p:spPr>
          <a:xfrm>
            <a:off x="1784077" y="4296213"/>
            <a:ext cx="6974029" cy="712015"/>
          </a:xfrm>
          <a:solidFill>
            <a:schemeClr val="tx1"/>
          </a:solidFill>
        </p:spPr>
        <p:txBody>
          <a:bodyPr lIns="288000" tIns="72000" rIns="288000">
            <a:noAutofit/>
          </a:bodyPr>
          <a:lstStyle/>
          <a:p>
            <a:pPr algn="l"/>
            <a:r>
              <a:rPr lang="en-GB" sz="2000" dirty="0">
                <a:solidFill>
                  <a:schemeClr val="bg1"/>
                </a:solidFill>
                <a:latin typeface="+mn-lt"/>
              </a:rPr>
              <a:t>A Protocol for Resilience and Preparedness for the World of Work During the Pandemic?</a:t>
            </a:r>
          </a:p>
          <a:p>
            <a:pPr algn="l"/>
            <a:r>
              <a:rPr lang="en-GB" sz="2000" dirty="0">
                <a:solidFill>
                  <a:schemeClr val="bg1"/>
                </a:solidFill>
                <a:latin typeface="+mn-lt"/>
              </a:rPr>
              <a:t>Dr Claire Garden </a:t>
            </a:r>
            <a:endParaRPr lang="en-US" sz="2000" dirty="0">
              <a:solidFill>
                <a:schemeClr val="bg1"/>
              </a:solidFill>
              <a:latin typeface="+mn-lt"/>
            </a:endParaRPr>
          </a:p>
        </p:txBody>
      </p:sp>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784077" y="1556084"/>
            <a:ext cx="1876927"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261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373F-DBCB-954F-8A90-053B95003515}"/>
              </a:ext>
            </a:extLst>
          </p:cNvPr>
          <p:cNvSpPr>
            <a:spLocks noGrp="1"/>
          </p:cNvSpPr>
          <p:nvPr>
            <p:ph type="ctrTitle"/>
          </p:nvPr>
        </p:nvSpPr>
        <p:spPr>
          <a:xfrm>
            <a:off x="1577131" y="730627"/>
            <a:ext cx="10125512" cy="1661993"/>
          </a:xfrm>
        </p:spPr>
        <p:txBody>
          <a:bodyPr lIns="288000" rIns="288000"/>
          <a:lstStyle/>
          <a:p>
            <a:pPr algn="l"/>
            <a:r>
              <a:rPr lang="en-GB" b="1" dirty="0">
                <a:latin typeface="+mn-lt"/>
              </a:rPr>
              <a:t>Biological Sciences Suite</a:t>
            </a:r>
            <a:endParaRPr lang="en-US" b="1" dirty="0">
              <a:latin typeface="+mn-lt"/>
            </a:endParaRPr>
          </a:p>
        </p:txBody>
      </p:sp>
      <p:sp>
        <p:nvSpPr>
          <p:cNvPr id="3" name="Subtitle 2">
            <a:extLst>
              <a:ext uri="{FF2B5EF4-FFF2-40B4-BE49-F238E27FC236}">
                <a16:creationId xmlns:a16="http://schemas.microsoft.com/office/drawing/2014/main" id="{4AE14F3F-C451-8C4C-8EA4-B4F0F927B2FA}"/>
              </a:ext>
            </a:extLst>
          </p:cNvPr>
          <p:cNvSpPr>
            <a:spLocks noGrp="1"/>
          </p:cNvSpPr>
          <p:nvPr>
            <p:ph type="subTitle" idx="1"/>
          </p:nvPr>
        </p:nvSpPr>
        <p:spPr>
          <a:xfrm>
            <a:off x="2855471" y="3526193"/>
            <a:ext cx="2796863" cy="1928981"/>
          </a:xfrm>
        </p:spPr>
        <p:txBody>
          <a:bodyPr lIns="288000" tIns="72000" rIns="288000">
            <a:normAutofit/>
          </a:bodyPr>
          <a:lstStyle/>
          <a:p>
            <a:pPr algn="l"/>
            <a:r>
              <a:rPr lang="en-GB" sz="2000" dirty="0">
                <a:latin typeface="+mn-lt"/>
              </a:rPr>
              <a:t>Degrees:</a:t>
            </a:r>
            <a:endParaRPr lang="en-US" sz="2000" dirty="0">
              <a:latin typeface="+mn-lt"/>
            </a:endParaRPr>
          </a:p>
        </p:txBody>
      </p:sp>
      <p:sp>
        <p:nvSpPr>
          <p:cNvPr id="4" name="Text Placeholder 3">
            <a:extLst>
              <a:ext uri="{FF2B5EF4-FFF2-40B4-BE49-F238E27FC236}">
                <a16:creationId xmlns:a16="http://schemas.microsoft.com/office/drawing/2014/main" id="{C60EE69B-7169-2943-AD3B-60CD4BC44B4C}"/>
              </a:ext>
            </a:extLst>
          </p:cNvPr>
          <p:cNvSpPr txBox="1">
            <a:spLocks/>
          </p:cNvSpPr>
          <p:nvPr/>
        </p:nvSpPr>
        <p:spPr>
          <a:xfrm>
            <a:off x="5652335" y="3526194"/>
            <a:ext cx="3273949" cy="419162"/>
          </a:xfrm>
          <a:prstGeom prst="rect">
            <a:avLst/>
          </a:prstGeom>
          <a:solidFill>
            <a:schemeClr val="tx1"/>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a:solidFill>
                  <a:schemeClr val="bg1"/>
                </a:solidFill>
              </a:rPr>
              <a:t>Biomedical Sciences</a:t>
            </a:r>
            <a:endParaRPr lang="en-US" sz="2400" b="1" dirty="0">
              <a:solidFill>
                <a:schemeClr val="bg1"/>
              </a:solidFill>
            </a:endParaRPr>
          </a:p>
        </p:txBody>
      </p:sp>
      <p:sp>
        <p:nvSpPr>
          <p:cNvPr id="7" name="Text Placeholder 3">
            <a:extLst>
              <a:ext uri="{FF2B5EF4-FFF2-40B4-BE49-F238E27FC236}">
                <a16:creationId xmlns:a16="http://schemas.microsoft.com/office/drawing/2014/main" id="{D3394C2F-CDFF-1740-AA90-266D41008E78}"/>
              </a:ext>
            </a:extLst>
          </p:cNvPr>
          <p:cNvSpPr txBox="1">
            <a:spLocks/>
          </p:cNvSpPr>
          <p:nvPr/>
        </p:nvSpPr>
        <p:spPr>
          <a:xfrm>
            <a:off x="5652334" y="4029467"/>
            <a:ext cx="3273951" cy="419162"/>
          </a:xfrm>
          <a:prstGeom prst="rect">
            <a:avLst/>
          </a:prstGeom>
          <a:solidFill>
            <a:schemeClr val="accent1"/>
          </a:solidFill>
          <a:ln>
            <a:no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solidFill>
                  <a:schemeClr val="bg1"/>
                </a:solidFill>
              </a:rPr>
              <a:t>Applied Microbiology</a:t>
            </a:r>
            <a:endParaRPr lang="en-US" sz="2000" b="1" dirty="0">
              <a:solidFill>
                <a:schemeClr val="bg1"/>
              </a:solidFill>
            </a:endParaRPr>
          </a:p>
        </p:txBody>
      </p:sp>
      <p:sp>
        <p:nvSpPr>
          <p:cNvPr id="8" name="Text Placeholder 3">
            <a:extLst>
              <a:ext uri="{FF2B5EF4-FFF2-40B4-BE49-F238E27FC236}">
                <a16:creationId xmlns:a16="http://schemas.microsoft.com/office/drawing/2014/main" id="{DB3243B2-1A2C-2848-884A-CBBC61E2CFFF}"/>
              </a:ext>
            </a:extLst>
          </p:cNvPr>
          <p:cNvSpPr txBox="1">
            <a:spLocks/>
          </p:cNvSpPr>
          <p:nvPr/>
        </p:nvSpPr>
        <p:spPr>
          <a:xfrm>
            <a:off x="5652335" y="4532740"/>
            <a:ext cx="3273949" cy="419162"/>
          </a:xfrm>
          <a:prstGeom prst="rect">
            <a:avLst/>
          </a:prstGeom>
          <a:solidFill>
            <a:schemeClr val="accent1"/>
          </a:solidFill>
          <a:ln>
            <a:no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rPr>
              <a:t>Biological Sciences</a:t>
            </a:r>
          </a:p>
        </p:txBody>
      </p:sp>
      <p:sp>
        <p:nvSpPr>
          <p:cNvPr id="9" name="Text Placeholder 3">
            <a:extLst>
              <a:ext uri="{FF2B5EF4-FFF2-40B4-BE49-F238E27FC236}">
                <a16:creationId xmlns:a16="http://schemas.microsoft.com/office/drawing/2014/main" id="{33C870DA-1934-F84C-8608-2F85B18597A2}"/>
              </a:ext>
            </a:extLst>
          </p:cNvPr>
          <p:cNvSpPr txBox="1">
            <a:spLocks/>
          </p:cNvSpPr>
          <p:nvPr/>
        </p:nvSpPr>
        <p:spPr>
          <a:xfrm>
            <a:off x="5652335" y="5036012"/>
            <a:ext cx="3273949" cy="419162"/>
          </a:xfrm>
          <a:prstGeom prst="rect">
            <a:avLst/>
          </a:prstGeom>
          <a:solidFill>
            <a:schemeClr val="accent1"/>
          </a:solidFill>
          <a:ln>
            <a:no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600" b="1" dirty="0">
                <a:solidFill>
                  <a:schemeClr val="bg1"/>
                </a:solidFill>
              </a:rPr>
              <a:t>Animal Conservation Biology</a:t>
            </a:r>
          </a:p>
        </p:txBody>
      </p:sp>
      <p:pic>
        <p:nvPicPr>
          <p:cNvPr id="5" name="Picture 4">
            <a:extLst>
              <a:ext uri="{FF2B5EF4-FFF2-40B4-BE49-F238E27FC236}">
                <a16:creationId xmlns:a16="http://schemas.microsoft.com/office/drawing/2014/main" id="{033D9487-C249-4DC3-ABE0-8FB2ECF6D068}"/>
              </a:ext>
            </a:extLst>
          </p:cNvPr>
          <p:cNvPicPr>
            <a:picLocks noChangeAspect="1"/>
          </p:cNvPicPr>
          <p:nvPr/>
        </p:nvPicPr>
        <p:blipFill>
          <a:blip r:embed="rId3"/>
          <a:stretch>
            <a:fillRect/>
          </a:stretch>
        </p:blipFill>
        <p:spPr>
          <a:xfrm>
            <a:off x="5652334" y="5537804"/>
            <a:ext cx="3273836" cy="646232"/>
          </a:xfrm>
          <a:prstGeom prst="rect">
            <a:avLst/>
          </a:prstGeom>
        </p:spPr>
      </p:pic>
    </p:spTree>
    <p:extLst>
      <p:ext uri="{BB962C8B-B14F-4D97-AF65-F5344CB8AC3E}">
        <p14:creationId xmlns:p14="http://schemas.microsoft.com/office/powerpoint/2010/main" val="1031503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671782" y="740945"/>
            <a:ext cx="9675668" cy="553998"/>
          </a:xfrm>
        </p:spPr>
        <p:txBody>
          <a:bodyPr/>
          <a:lstStyle/>
          <a:p>
            <a:r>
              <a:rPr lang="en-GB" dirty="0"/>
              <a:t>Skills Passport Project</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671782" y="1927690"/>
            <a:ext cx="7969523" cy="3961382"/>
          </a:xfrm>
        </p:spPr>
        <p:txBody>
          <a:bodyPr>
            <a:normAutofit fontScale="25000" lnSpcReduction="20000"/>
          </a:bodyPr>
          <a:lstStyle/>
          <a:p>
            <a:r>
              <a:rPr lang="en-US" sz="7200" dirty="0"/>
              <a:t>For over a decade we have been working to meaningfully embed skills development into Biomedical Sciences Programme</a:t>
            </a:r>
          </a:p>
          <a:p>
            <a:endParaRPr lang="en-US" sz="7200" dirty="0"/>
          </a:p>
          <a:p>
            <a:r>
              <a:rPr lang="en-US" sz="7200" dirty="0"/>
              <a:t>Self evaluation coupled to workshops, </a:t>
            </a:r>
            <a:r>
              <a:rPr lang="en-US" sz="7200" dirty="0" err="1"/>
              <a:t>practicals</a:t>
            </a:r>
            <a:r>
              <a:rPr lang="en-US" sz="7200" dirty="0"/>
              <a:t> etc. via the Skills Evidence Evaluation Record</a:t>
            </a:r>
          </a:p>
          <a:p>
            <a:endParaRPr lang="en-US" sz="7200" dirty="0"/>
          </a:p>
          <a:p>
            <a:r>
              <a:rPr lang="en-US" sz="7200" dirty="0"/>
              <a:t>Varied engagement from staff and students </a:t>
            </a:r>
          </a:p>
          <a:p>
            <a:endParaRPr lang="en-GB" sz="7200" dirty="0"/>
          </a:p>
          <a:p>
            <a:r>
              <a:rPr lang="en-GB" sz="7200" dirty="0"/>
              <a:t>Campbell Casey, S et al 2018: “students are aware of and are willing to invest extra time in their skills development, but that they require further support from the institution in order to be more confident about future employment prospects.” </a:t>
            </a:r>
          </a:p>
          <a:p>
            <a:endParaRPr lang="en-GB" sz="5500" dirty="0"/>
          </a:p>
          <a:p>
            <a:r>
              <a:rPr lang="en-GB" sz="5500" dirty="0"/>
              <a:t>New Directions in the Teaching of Physical Sciences, Volume 13, Issue 1 </a:t>
            </a:r>
            <a:endParaRPr lang="en-GB" sz="6400" dirty="0"/>
          </a:p>
          <a:p>
            <a:endParaRPr lang="en-US"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836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671782" y="865183"/>
            <a:ext cx="9675668" cy="553998"/>
          </a:xfrm>
        </p:spPr>
        <p:txBody>
          <a:bodyPr/>
          <a:lstStyle/>
          <a:p>
            <a:r>
              <a:rPr lang="en-GB" dirty="0"/>
              <a:t>Curriculum Redesign</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671782" y="1860578"/>
            <a:ext cx="7969523" cy="3961382"/>
          </a:xfrm>
        </p:spPr>
        <p:txBody>
          <a:bodyPr>
            <a:normAutofit fontScale="25000" lnSpcReduction="20000"/>
          </a:bodyPr>
          <a:lstStyle/>
          <a:p>
            <a:r>
              <a:rPr lang="en-US" sz="7200" dirty="0"/>
              <a:t>RSB Accreditation in 2016</a:t>
            </a:r>
          </a:p>
          <a:p>
            <a:endParaRPr lang="en-US" sz="7200" dirty="0"/>
          </a:p>
          <a:p>
            <a:r>
              <a:rPr lang="en-US" sz="7200" dirty="0"/>
              <a:t>Continued emphasis on practical elements of course</a:t>
            </a:r>
          </a:p>
          <a:p>
            <a:endParaRPr lang="en-US" sz="7200" dirty="0"/>
          </a:p>
          <a:p>
            <a:r>
              <a:rPr lang="en-GB" sz="7200" dirty="0"/>
              <a:t>Focus on sustainable, resilient teaching approaches that support student skills development and confidence</a:t>
            </a:r>
            <a:endParaRPr lang="en-GB" sz="6400" dirty="0"/>
          </a:p>
          <a:p>
            <a:r>
              <a:rPr lang="en-US" sz="7200" dirty="0"/>
              <a:t>	Skills and assessment mapping</a:t>
            </a:r>
          </a:p>
          <a:p>
            <a:r>
              <a:rPr lang="en-US" sz="7200" dirty="0"/>
              <a:t>	Authentic assessment</a:t>
            </a:r>
          </a:p>
          <a:p>
            <a:r>
              <a:rPr lang="en-US" sz="7200" dirty="0"/>
              <a:t>	Introduction of reflection* </a:t>
            </a:r>
          </a:p>
          <a:p>
            <a:r>
              <a:rPr lang="en-US" sz="7200" dirty="0"/>
              <a:t>	Professional Practice module</a:t>
            </a:r>
          </a:p>
          <a:p>
            <a:r>
              <a:rPr lang="en-US" sz="7200" dirty="0"/>
              <a:t>	</a:t>
            </a:r>
            <a:r>
              <a:rPr lang="en-US" sz="7200" dirty="0" err="1"/>
              <a:t>Honours</a:t>
            </a:r>
            <a:r>
              <a:rPr lang="en-US" sz="7200" dirty="0"/>
              <a:t> Project Module</a:t>
            </a:r>
          </a:p>
          <a:p>
            <a:endParaRPr lang="en-US" sz="7200" dirty="0"/>
          </a:p>
          <a:p>
            <a:r>
              <a:rPr lang="en-GB" sz="7200" dirty="0"/>
              <a:t>* </a:t>
            </a:r>
            <a:r>
              <a:rPr lang="en-GB" sz="4400" dirty="0"/>
              <a:t>MacCallum, J. &amp; Campbell Casey, S. (2017). Enhancing skills development and reflective practise in students during their programme of study. New Directions In The Teaching Of Researching skills development: students as partners in this process</a:t>
            </a:r>
          </a:p>
          <a:p>
            <a:r>
              <a:rPr lang="en-GB" sz="4400" dirty="0"/>
              <a:t>New Directions in the Teaching of Physical Sciences, Volume 12, Issue 1 (2018)</a:t>
            </a:r>
          </a:p>
          <a:p>
            <a:endParaRPr lang="en-US" sz="7200" dirty="0"/>
          </a:p>
          <a:p>
            <a:endParaRPr lang="en-US" sz="7200" dirty="0"/>
          </a:p>
          <a:p>
            <a:endParaRPr lang="en-US" sz="7200" dirty="0"/>
          </a:p>
          <a:p>
            <a:endParaRPr lang="en-US" sz="7200" dirty="0"/>
          </a:p>
          <a:p>
            <a:endParaRPr lang="en-US"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37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671782" y="672236"/>
            <a:ext cx="9675668" cy="553998"/>
          </a:xfrm>
        </p:spPr>
        <p:txBody>
          <a:bodyPr/>
          <a:lstStyle/>
          <a:p>
            <a:r>
              <a:rPr lang="en-GB" dirty="0"/>
              <a:t>Capstone (Honours) Projects</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671782" y="1875768"/>
            <a:ext cx="7969523" cy="3961382"/>
          </a:xfrm>
        </p:spPr>
        <p:txBody>
          <a:bodyPr>
            <a:normAutofit fontScale="25000" lnSpcReduction="20000"/>
          </a:bodyPr>
          <a:lstStyle/>
          <a:p>
            <a:r>
              <a:rPr lang="en-US" sz="7200" dirty="0"/>
              <a:t>Final trimester, 60 credits</a:t>
            </a:r>
          </a:p>
          <a:p>
            <a:endParaRPr lang="en-US" sz="7200" dirty="0"/>
          </a:p>
          <a:p>
            <a:r>
              <a:rPr lang="en-US" sz="7200" dirty="0"/>
              <a:t>Accredited </a:t>
            </a:r>
            <a:r>
              <a:rPr lang="en-US" sz="7200" dirty="0" err="1"/>
              <a:t>programme</a:t>
            </a:r>
            <a:r>
              <a:rPr lang="en-US" sz="7200" dirty="0"/>
              <a:t> – project must contain elements of data analysis, presentation and relevant to degree</a:t>
            </a:r>
          </a:p>
          <a:p>
            <a:endParaRPr lang="en-GB" dirty="0"/>
          </a:p>
          <a:p>
            <a:r>
              <a:rPr lang="en-GB" sz="6400" dirty="0"/>
              <a:t>Learning Outcomes:</a:t>
            </a:r>
          </a:p>
          <a:p>
            <a:r>
              <a:rPr lang="en-GB" sz="6400" dirty="0"/>
              <a:t>LO1: Derive a project proposal, based on identification and review of relevant literature, consideration of experimental design and statistical analysis, and safety considerations.</a:t>
            </a:r>
          </a:p>
          <a:p>
            <a:r>
              <a:rPr lang="en-GB" sz="6400" dirty="0"/>
              <a:t>LO2: Develop a programme of independent research, using appropriate investigative techniques and research tools.</a:t>
            </a:r>
          </a:p>
          <a:p>
            <a:r>
              <a:rPr lang="en-GB" sz="6400" dirty="0"/>
              <a:t>LO3: Organise and analyse data derived from research in order to test appropriate hypotheses; archive and collate information collected in a way that facilitates data sharing and reproduction of results obtained.</a:t>
            </a:r>
          </a:p>
          <a:p>
            <a:r>
              <a:rPr lang="en-GB" sz="6400" dirty="0"/>
              <a:t>LO4: Synthesise results and evaluate them in the context of previously published information; present summary of work as a written report and poster.</a:t>
            </a:r>
          </a:p>
          <a:p>
            <a:endParaRPr lang="en-US"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01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8E26-AF32-AC42-9CE4-C9CAA5097B5C}"/>
              </a:ext>
            </a:extLst>
          </p:cNvPr>
          <p:cNvSpPr>
            <a:spLocks noGrp="1"/>
          </p:cNvSpPr>
          <p:nvPr>
            <p:ph type="title"/>
          </p:nvPr>
        </p:nvSpPr>
        <p:spPr>
          <a:xfrm>
            <a:off x="2417136" y="1288214"/>
            <a:ext cx="3114089" cy="830997"/>
          </a:xfrm>
        </p:spPr>
        <p:txBody>
          <a:bodyPr lIns="288000" rIns="288000"/>
          <a:lstStyle/>
          <a:p>
            <a:r>
              <a:rPr lang="en-US" sz="2000" b="1" dirty="0">
                <a:latin typeface="+mn-lt"/>
              </a:rPr>
              <a:t>Traditional, Research Focused Projects</a:t>
            </a:r>
          </a:p>
        </p:txBody>
      </p:sp>
      <p:sp>
        <p:nvSpPr>
          <p:cNvPr id="4" name="Text Placeholder 3">
            <a:extLst>
              <a:ext uri="{FF2B5EF4-FFF2-40B4-BE49-F238E27FC236}">
                <a16:creationId xmlns:a16="http://schemas.microsoft.com/office/drawing/2014/main" id="{BACBD6AA-42DB-7D43-9D08-05D73B10443E}"/>
              </a:ext>
            </a:extLst>
          </p:cNvPr>
          <p:cNvSpPr>
            <a:spLocks noGrp="1"/>
          </p:cNvSpPr>
          <p:nvPr>
            <p:ph type="body" sz="half" idx="2"/>
          </p:nvPr>
        </p:nvSpPr>
        <p:spPr>
          <a:xfrm>
            <a:off x="2417136" y="2334685"/>
            <a:ext cx="3114089" cy="2808413"/>
          </a:xfrm>
          <a:noFill/>
          <a:ln w="38100">
            <a:solidFill>
              <a:schemeClr val="accent3"/>
            </a:solidFill>
          </a:ln>
        </p:spPr>
        <p:txBody>
          <a:bodyPr lIns="288000" tIns="288000" rIns="288000" bIns="288000">
            <a:normAutofit fontScale="92500" lnSpcReduction="20000"/>
          </a:bodyPr>
          <a:lstStyle/>
          <a:p>
            <a:r>
              <a:rPr lang="en-US" sz="2000" dirty="0">
                <a:latin typeface="+mn-lt"/>
              </a:rPr>
              <a:t>1:1 staff: student supervision</a:t>
            </a:r>
          </a:p>
          <a:p>
            <a:r>
              <a:rPr lang="en-US" sz="2000" dirty="0">
                <a:latin typeface="+mn-lt"/>
              </a:rPr>
              <a:t>Intensive training, followed by independent lab</a:t>
            </a:r>
          </a:p>
          <a:p>
            <a:r>
              <a:rPr lang="en-US" sz="2000" dirty="0">
                <a:latin typeface="+mn-lt"/>
              </a:rPr>
              <a:t>Bespoke project</a:t>
            </a:r>
          </a:p>
          <a:p>
            <a:r>
              <a:rPr lang="en-US" sz="2000" dirty="0">
                <a:latin typeface="+mn-lt"/>
              </a:rPr>
              <a:t>Inconsistent skills development support</a:t>
            </a:r>
          </a:p>
        </p:txBody>
      </p:sp>
      <p:sp>
        <p:nvSpPr>
          <p:cNvPr id="8" name="L-Shape 7">
            <a:extLst>
              <a:ext uri="{FF2B5EF4-FFF2-40B4-BE49-F238E27FC236}">
                <a16:creationId xmlns:a16="http://schemas.microsoft.com/office/drawing/2014/main" id="{5A2A310F-D10C-0749-97BB-60C3802F690D}"/>
              </a:ext>
            </a:extLst>
          </p:cNvPr>
          <p:cNvSpPr/>
          <p:nvPr/>
        </p:nvSpPr>
        <p:spPr>
          <a:xfrm rot="13500000">
            <a:off x="5928292" y="3269203"/>
            <a:ext cx="473975" cy="473975"/>
          </a:xfrm>
          <a:prstGeom prst="corner">
            <a:avLst>
              <a:gd name="adj1" fmla="val 33453"/>
              <a:gd name="adj2" fmla="val 33454"/>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44350A4-BBDE-A641-9D81-625483E77A69}"/>
              </a:ext>
            </a:extLst>
          </p:cNvPr>
          <p:cNvSpPr txBox="1">
            <a:spLocks/>
          </p:cNvSpPr>
          <p:nvPr/>
        </p:nvSpPr>
        <p:spPr>
          <a:xfrm>
            <a:off x="7038754" y="1676014"/>
            <a:ext cx="3114089" cy="443198"/>
          </a:xfrm>
          <a:prstGeom prst="rect">
            <a:avLst/>
          </a:prstGeom>
        </p:spPr>
        <p:txBody>
          <a:bodyPr vert="horz" lIns="288000" tIns="45720" rIns="28800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000" b="1" dirty="0">
                <a:latin typeface="+mn-lt"/>
              </a:rPr>
              <a:t>Resilient, Employment Focused Projects</a:t>
            </a:r>
          </a:p>
        </p:txBody>
      </p:sp>
      <p:sp>
        <p:nvSpPr>
          <p:cNvPr id="10" name="Text Placeholder 3">
            <a:extLst>
              <a:ext uri="{FF2B5EF4-FFF2-40B4-BE49-F238E27FC236}">
                <a16:creationId xmlns:a16="http://schemas.microsoft.com/office/drawing/2014/main" id="{2AA63DFA-1522-4742-9807-E134D8DE934F}"/>
              </a:ext>
            </a:extLst>
          </p:cNvPr>
          <p:cNvSpPr txBox="1">
            <a:spLocks/>
          </p:cNvSpPr>
          <p:nvPr/>
        </p:nvSpPr>
        <p:spPr>
          <a:xfrm>
            <a:off x="7038754" y="2334686"/>
            <a:ext cx="3114089" cy="2808412"/>
          </a:xfrm>
          <a:prstGeom prst="rect">
            <a:avLst/>
          </a:prstGeom>
          <a:solidFill>
            <a:schemeClr val="accent1"/>
          </a:solidFill>
        </p:spPr>
        <p:txBody>
          <a:bodyPr vert="horz" lIns="288000" tIns="288000" rIns="288000" bIns="28800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Titillium Regula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Titillium Regula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Titillium Regula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Titillium Regula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Titillium Regular"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000" dirty="0">
                <a:solidFill>
                  <a:schemeClr val="bg1"/>
                </a:solidFill>
                <a:latin typeface="+mn-lt"/>
              </a:rPr>
              <a:t>Group supervision</a:t>
            </a:r>
          </a:p>
          <a:p>
            <a:r>
              <a:rPr lang="en-US" sz="2000" dirty="0">
                <a:solidFill>
                  <a:schemeClr val="bg1"/>
                </a:solidFill>
                <a:latin typeface="+mn-lt"/>
              </a:rPr>
              <a:t>Timetabled lab training followed by independent lab</a:t>
            </a:r>
          </a:p>
          <a:p>
            <a:r>
              <a:rPr lang="en-US" sz="2000" dirty="0">
                <a:solidFill>
                  <a:schemeClr val="bg1"/>
                </a:solidFill>
                <a:latin typeface="+mn-lt"/>
              </a:rPr>
              <a:t>Off the shelf project</a:t>
            </a:r>
          </a:p>
          <a:p>
            <a:r>
              <a:rPr lang="en-US" sz="2000" dirty="0">
                <a:solidFill>
                  <a:schemeClr val="bg1"/>
                </a:solidFill>
                <a:latin typeface="+mn-lt"/>
              </a:rPr>
              <a:t>Embedded, timetabled skills workshops</a:t>
            </a:r>
          </a:p>
        </p:txBody>
      </p:sp>
    </p:spTree>
    <p:extLst>
      <p:ext uri="{BB962C8B-B14F-4D97-AF65-F5344CB8AC3E}">
        <p14:creationId xmlns:p14="http://schemas.microsoft.com/office/powerpoint/2010/main" val="57235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5F1D8ED6-9774-9642-8C41-CCA1D958A6B1}"/>
              </a:ext>
            </a:extLst>
          </p:cNvPr>
          <p:cNvSpPr txBox="1">
            <a:spLocks/>
          </p:cNvSpPr>
          <p:nvPr/>
        </p:nvSpPr>
        <p:spPr>
          <a:xfrm>
            <a:off x="1898238" y="5243151"/>
            <a:ext cx="8966497" cy="620993"/>
          </a:xfrm>
          <a:prstGeom prst="rect">
            <a:avLst/>
          </a:prstGeom>
          <a:solidFill>
            <a:schemeClr val="accent4"/>
          </a:solidFill>
        </p:spPr>
        <p:txBody>
          <a:bodyPr vert="horz" lIns="288000" tIns="0" rIns="288000" bIns="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mn-lt"/>
              </a:rPr>
              <a:t>Pandemic Resilient Projects!</a:t>
            </a:r>
          </a:p>
        </p:txBody>
      </p:sp>
      <p:sp>
        <p:nvSpPr>
          <p:cNvPr id="11" name="Snip Single Corner Rectangle 10">
            <a:extLst>
              <a:ext uri="{FF2B5EF4-FFF2-40B4-BE49-F238E27FC236}">
                <a16:creationId xmlns:a16="http://schemas.microsoft.com/office/drawing/2014/main" id="{B0AFC19F-6F31-3946-9209-FD3BF89704CB}"/>
              </a:ext>
            </a:extLst>
          </p:cNvPr>
          <p:cNvSpPr/>
          <p:nvPr/>
        </p:nvSpPr>
        <p:spPr>
          <a:xfrm>
            <a:off x="8095349" y="1433709"/>
            <a:ext cx="2661486" cy="3480990"/>
          </a:xfrm>
          <a:prstGeom prst="snip1Rect">
            <a:avLst/>
          </a:prstGeom>
          <a:solidFill>
            <a:schemeClr val="tx1"/>
          </a:solidFill>
          <a:ln w="635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A3A3A"/>
              </a:solidFill>
              <a:latin typeface="Arial Regular"/>
            </a:endParaRPr>
          </a:p>
        </p:txBody>
      </p:sp>
      <p:sp>
        <p:nvSpPr>
          <p:cNvPr id="12" name="Content Placeholder 2">
            <a:extLst>
              <a:ext uri="{FF2B5EF4-FFF2-40B4-BE49-F238E27FC236}">
                <a16:creationId xmlns:a16="http://schemas.microsoft.com/office/drawing/2014/main" id="{566FF272-B76B-B64E-8F04-76C6B61F05B7}"/>
              </a:ext>
            </a:extLst>
          </p:cNvPr>
          <p:cNvSpPr>
            <a:spLocks noGrp="1"/>
          </p:cNvSpPr>
          <p:nvPr>
            <p:ph idx="1"/>
          </p:nvPr>
        </p:nvSpPr>
        <p:spPr>
          <a:xfrm>
            <a:off x="8114725" y="1433710"/>
            <a:ext cx="2642109" cy="1321450"/>
          </a:xfrm>
        </p:spPr>
        <p:txBody>
          <a:bodyPr lIns="288000" tIns="360000" rIns="288000">
            <a:normAutofit/>
          </a:bodyPr>
          <a:lstStyle/>
          <a:p>
            <a:pPr marL="0" indent="0">
              <a:buNone/>
            </a:pPr>
            <a:r>
              <a:rPr lang="en-US" sz="2800" b="1" dirty="0">
                <a:solidFill>
                  <a:schemeClr val="bg1"/>
                </a:solidFill>
                <a:latin typeface="+mn-lt"/>
              </a:rPr>
              <a:t>Group Supervision</a:t>
            </a:r>
          </a:p>
        </p:txBody>
      </p:sp>
      <p:grpSp>
        <p:nvGrpSpPr>
          <p:cNvPr id="2" name="Group 1">
            <a:extLst>
              <a:ext uri="{FF2B5EF4-FFF2-40B4-BE49-F238E27FC236}">
                <a16:creationId xmlns:a16="http://schemas.microsoft.com/office/drawing/2014/main" id="{95A17E01-8B8E-4D03-8449-326ECA2A5120}"/>
              </a:ext>
            </a:extLst>
          </p:cNvPr>
          <p:cNvGrpSpPr/>
          <p:nvPr/>
        </p:nvGrpSpPr>
        <p:grpSpPr>
          <a:xfrm>
            <a:off x="1890972" y="1433710"/>
            <a:ext cx="2661486" cy="3480990"/>
            <a:chOff x="8107460" y="1421750"/>
            <a:chExt cx="2661486" cy="3480990"/>
          </a:xfrm>
        </p:grpSpPr>
        <p:sp>
          <p:nvSpPr>
            <p:cNvPr id="22" name="Snip Single Corner Rectangle 21">
              <a:extLst>
                <a:ext uri="{FF2B5EF4-FFF2-40B4-BE49-F238E27FC236}">
                  <a16:creationId xmlns:a16="http://schemas.microsoft.com/office/drawing/2014/main" id="{4FEA4A1C-6401-8D46-BB95-3E7AA4048AAB}"/>
                </a:ext>
              </a:extLst>
            </p:cNvPr>
            <p:cNvSpPr/>
            <p:nvPr/>
          </p:nvSpPr>
          <p:spPr>
            <a:xfrm>
              <a:off x="8107460" y="1421750"/>
              <a:ext cx="2661486" cy="3480990"/>
            </a:xfrm>
            <a:prstGeom prst="snip1Rect">
              <a:avLst/>
            </a:prstGeom>
            <a:solidFill>
              <a:schemeClr val="accent1"/>
            </a:solidFill>
            <a:ln w="635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A3A3A"/>
                </a:solidFill>
                <a:latin typeface="Arial Regular"/>
              </a:endParaRPr>
            </a:p>
          </p:txBody>
        </p:sp>
        <p:sp>
          <p:nvSpPr>
            <p:cNvPr id="23" name="Content Placeholder 2">
              <a:extLst>
                <a:ext uri="{FF2B5EF4-FFF2-40B4-BE49-F238E27FC236}">
                  <a16:creationId xmlns:a16="http://schemas.microsoft.com/office/drawing/2014/main" id="{1EE90B73-A5BD-C84C-BDF2-F47A7CDD389B}"/>
                </a:ext>
              </a:extLst>
            </p:cNvPr>
            <p:cNvSpPr txBox="1">
              <a:spLocks/>
            </p:cNvSpPr>
            <p:nvPr/>
          </p:nvSpPr>
          <p:spPr>
            <a:xfrm>
              <a:off x="8107460" y="1421750"/>
              <a:ext cx="2642109" cy="1615065"/>
            </a:xfrm>
            <a:prstGeom prst="rect">
              <a:avLst/>
            </a:prstGeom>
          </p:spPr>
          <p:txBody>
            <a:bodyPr vert="horz" lIns="288000" tIns="360000" rIns="28800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solidFill>
                  <a:latin typeface="Titillium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Titillium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itillium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itillium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itillium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schemeClr val="bg1"/>
                  </a:solidFill>
                  <a:latin typeface="+mn-lt"/>
                </a:rPr>
                <a:t>Off the Shelf Projects</a:t>
              </a:r>
            </a:p>
          </p:txBody>
        </p:sp>
      </p:grpSp>
      <p:sp>
        <p:nvSpPr>
          <p:cNvPr id="24" name="TextBox 23">
            <a:extLst>
              <a:ext uri="{FF2B5EF4-FFF2-40B4-BE49-F238E27FC236}">
                <a16:creationId xmlns:a16="http://schemas.microsoft.com/office/drawing/2014/main" id="{BA62899D-B877-7649-91FE-4F1A1068461E}"/>
              </a:ext>
            </a:extLst>
          </p:cNvPr>
          <p:cNvSpPr txBox="1"/>
          <p:nvPr/>
        </p:nvSpPr>
        <p:spPr>
          <a:xfrm>
            <a:off x="8107460" y="2894778"/>
            <a:ext cx="2651798" cy="1830437"/>
          </a:xfrm>
          <a:prstGeom prst="rect">
            <a:avLst/>
          </a:prstGeom>
          <a:noFill/>
        </p:spPr>
        <p:txBody>
          <a:bodyPr wrap="square" lIns="288000" tIns="0" rIns="288000" bIns="0" rtlCol="0">
            <a:spAutoFit/>
          </a:bodyPr>
          <a:lstStyle/>
          <a:p>
            <a:pPr>
              <a:lnSpc>
                <a:spcPts val="1600"/>
              </a:lnSpc>
            </a:pPr>
            <a:r>
              <a:rPr lang="en-GB" sz="1200" dirty="0">
                <a:solidFill>
                  <a:schemeClr val="bg1"/>
                </a:solidFill>
              </a:rPr>
              <a:t>Growing cohort sizes</a:t>
            </a:r>
          </a:p>
          <a:p>
            <a:pPr>
              <a:lnSpc>
                <a:spcPts val="1600"/>
              </a:lnSpc>
            </a:pPr>
            <a:r>
              <a:rPr lang="en-GB" sz="1200" dirty="0">
                <a:solidFill>
                  <a:schemeClr val="bg1"/>
                </a:solidFill>
              </a:rPr>
              <a:t>Pool supervisor expertise</a:t>
            </a:r>
          </a:p>
          <a:p>
            <a:pPr>
              <a:lnSpc>
                <a:spcPts val="1600"/>
              </a:lnSpc>
            </a:pPr>
            <a:r>
              <a:rPr lang="en-GB" sz="1200" dirty="0">
                <a:solidFill>
                  <a:schemeClr val="bg1"/>
                </a:solidFill>
              </a:rPr>
              <a:t>Offer students access to more than one supervisor </a:t>
            </a:r>
          </a:p>
          <a:p>
            <a:pPr>
              <a:lnSpc>
                <a:spcPts val="1600"/>
              </a:lnSpc>
            </a:pPr>
            <a:r>
              <a:rPr lang="en-GB" sz="1200" dirty="0">
                <a:solidFill>
                  <a:schemeClr val="bg1"/>
                </a:solidFill>
              </a:rPr>
              <a:t>Flexible</a:t>
            </a:r>
          </a:p>
          <a:p>
            <a:pPr>
              <a:lnSpc>
                <a:spcPts val="1600"/>
              </a:lnSpc>
            </a:pPr>
            <a:endParaRPr lang="en-GB" sz="1200" dirty="0">
              <a:solidFill>
                <a:schemeClr val="bg1"/>
              </a:solidFill>
            </a:endParaRPr>
          </a:p>
          <a:p>
            <a:pPr>
              <a:lnSpc>
                <a:spcPts val="1600"/>
              </a:lnSpc>
            </a:pPr>
            <a:endParaRPr lang="en-GB" sz="1200" dirty="0">
              <a:solidFill>
                <a:schemeClr val="bg1"/>
              </a:solidFill>
            </a:endParaRPr>
          </a:p>
          <a:p>
            <a:pPr>
              <a:lnSpc>
                <a:spcPts val="1600"/>
              </a:lnSpc>
            </a:pPr>
            <a:endParaRPr lang="en-GB" sz="1200" dirty="0">
              <a:solidFill>
                <a:schemeClr val="bg1"/>
              </a:solidFill>
            </a:endParaRPr>
          </a:p>
          <a:p>
            <a:pPr>
              <a:lnSpc>
                <a:spcPts val="1600"/>
              </a:lnSpc>
            </a:pPr>
            <a:r>
              <a:rPr lang="en-GB" sz="1200" b="1" dirty="0">
                <a:solidFill>
                  <a:schemeClr val="bg1"/>
                </a:solidFill>
              </a:rPr>
              <a:t>Online Community!</a:t>
            </a:r>
          </a:p>
        </p:txBody>
      </p:sp>
      <p:grpSp>
        <p:nvGrpSpPr>
          <p:cNvPr id="3" name="Group 2">
            <a:extLst>
              <a:ext uri="{FF2B5EF4-FFF2-40B4-BE49-F238E27FC236}">
                <a16:creationId xmlns:a16="http://schemas.microsoft.com/office/drawing/2014/main" id="{69BBFFB6-D902-42D2-B734-4E4F432068F4}"/>
              </a:ext>
            </a:extLst>
          </p:cNvPr>
          <p:cNvGrpSpPr/>
          <p:nvPr/>
        </p:nvGrpSpPr>
        <p:grpSpPr>
          <a:xfrm>
            <a:off x="4988316" y="1421750"/>
            <a:ext cx="2671175" cy="3480990"/>
            <a:chOff x="4988316" y="1421750"/>
            <a:chExt cx="2671175" cy="3480990"/>
          </a:xfrm>
        </p:grpSpPr>
        <p:sp>
          <p:nvSpPr>
            <p:cNvPr id="20" name="Snip Single Corner Rectangle 19">
              <a:extLst>
                <a:ext uri="{FF2B5EF4-FFF2-40B4-BE49-F238E27FC236}">
                  <a16:creationId xmlns:a16="http://schemas.microsoft.com/office/drawing/2014/main" id="{20470636-E4A9-8D40-9357-201380CEE8A1}"/>
                </a:ext>
              </a:extLst>
            </p:cNvPr>
            <p:cNvSpPr/>
            <p:nvPr/>
          </p:nvSpPr>
          <p:spPr>
            <a:xfrm>
              <a:off x="4988316" y="1421750"/>
              <a:ext cx="2661486" cy="3480990"/>
            </a:xfrm>
            <a:prstGeom prst="snip1Rect">
              <a:avLst/>
            </a:prstGeom>
            <a:solidFill>
              <a:schemeClr val="accent6"/>
            </a:solidFill>
            <a:ln w="635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A3A3A"/>
                </a:solidFill>
                <a:latin typeface="Arial Regular"/>
              </a:endParaRPr>
            </a:p>
          </p:txBody>
        </p:sp>
        <p:sp>
          <p:nvSpPr>
            <p:cNvPr id="21" name="Content Placeholder 2">
              <a:extLst>
                <a:ext uri="{FF2B5EF4-FFF2-40B4-BE49-F238E27FC236}">
                  <a16:creationId xmlns:a16="http://schemas.microsoft.com/office/drawing/2014/main" id="{3DA85F20-533F-1A45-A649-E30F1E55BE0F}"/>
                </a:ext>
              </a:extLst>
            </p:cNvPr>
            <p:cNvSpPr txBox="1">
              <a:spLocks/>
            </p:cNvSpPr>
            <p:nvPr/>
          </p:nvSpPr>
          <p:spPr>
            <a:xfrm>
              <a:off x="4998004" y="1421750"/>
              <a:ext cx="2642109" cy="1245949"/>
            </a:xfrm>
            <a:prstGeom prst="rect">
              <a:avLst/>
            </a:prstGeom>
          </p:spPr>
          <p:txBody>
            <a:bodyPr vert="horz" lIns="288000" tIns="360000" rIns="28800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solidFill>
                  <a:latin typeface="Titillium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Titillium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itillium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itillium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itillium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srgbClr val="3A3A3A"/>
                  </a:solidFill>
                  <a:latin typeface="+mn-lt"/>
                </a:rPr>
                <a:t>Timetabled Labs</a:t>
              </a:r>
            </a:p>
          </p:txBody>
        </p:sp>
        <p:sp>
          <p:nvSpPr>
            <p:cNvPr id="25" name="TextBox 24">
              <a:extLst>
                <a:ext uri="{FF2B5EF4-FFF2-40B4-BE49-F238E27FC236}">
                  <a16:creationId xmlns:a16="http://schemas.microsoft.com/office/drawing/2014/main" id="{24A7354D-E23B-2A44-8879-248A0A2EAEB0}"/>
                </a:ext>
              </a:extLst>
            </p:cNvPr>
            <p:cNvSpPr txBox="1"/>
            <p:nvPr/>
          </p:nvSpPr>
          <p:spPr>
            <a:xfrm>
              <a:off x="5007693" y="2887198"/>
              <a:ext cx="2651798" cy="1830437"/>
            </a:xfrm>
            <a:prstGeom prst="rect">
              <a:avLst/>
            </a:prstGeom>
            <a:noFill/>
          </p:spPr>
          <p:txBody>
            <a:bodyPr wrap="square" lIns="288000" tIns="0" rIns="288000" bIns="0" rtlCol="0">
              <a:spAutoFit/>
            </a:bodyPr>
            <a:lstStyle/>
            <a:p>
              <a:pPr>
                <a:lnSpc>
                  <a:spcPts val="1600"/>
                </a:lnSpc>
              </a:pPr>
              <a:r>
                <a:rPr lang="en-GB" sz="1200" dirty="0">
                  <a:solidFill>
                    <a:srgbClr val="3A3A3A"/>
                  </a:solidFill>
                </a:rPr>
                <a:t>Resource effective opportunities for training in new techniques</a:t>
              </a:r>
            </a:p>
            <a:p>
              <a:pPr>
                <a:lnSpc>
                  <a:spcPts val="1600"/>
                </a:lnSpc>
              </a:pPr>
              <a:endParaRPr lang="en-GB" sz="1200" dirty="0">
                <a:solidFill>
                  <a:srgbClr val="3A3A3A"/>
                </a:solidFill>
              </a:endParaRPr>
            </a:p>
            <a:p>
              <a:pPr>
                <a:lnSpc>
                  <a:spcPts val="1600"/>
                </a:lnSpc>
              </a:pPr>
              <a:r>
                <a:rPr lang="en-GB" sz="1200" dirty="0">
                  <a:solidFill>
                    <a:srgbClr val="3A3A3A"/>
                  </a:solidFill>
                </a:rPr>
                <a:t>Fit in Workshops</a:t>
              </a:r>
            </a:p>
            <a:p>
              <a:pPr>
                <a:lnSpc>
                  <a:spcPts val="1600"/>
                </a:lnSpc>
              </a:pPr>
              <a:endParaRPr lang="en-GB" sz="1200" dirty="0">
                <a:solidFill>
                  <a:srgbClr val="3A3A3A"/>
                </a:solidFill>
              </a:endParaRPr>
            </a:p>
            <a:p>
              <a:pPr>
                <a:lnSpc>
                  <a:spcPts val="1600"/>
                </a:lnSpc>
              </a:pPr>
              <a:r>
                <a:rPr lang="en-GB" sz="1200" dirty="0">
                  <a:solidFill>
                    <a:srgbClr val="3A3A3A"/>
                  </a:solidFill>
                </a:rPr>
                <a:t>Data gathering </a:t>
              </a:r>
            </a:p>
            <a:p>
              <a:pPr>
                <a:lnSpc>
                  <a:spcPts val="1600"/>
                </a:lnSpc>
              </a:pPr>
              <a:endParaRPr lang="en-GB" sz="1200" dirty="0">
                <a:solidFill>
                  <a:srgbClr val="3A3A3A"/>
                </a:solidFill>
              </a:endParaRPr>
            </a:p>
            <a:p>
              <a:pPr>
                <a:lnSpc>
                  <a:spcPts val="1600"/>
                </a:lnSpc>
              </a:pPr>
              <a:r>
                <a:rPr lang="en-GB" sz="1200" b="1" dirty="0">
                  <a:solidFill>
                    <a:srgbClr val="3A3A3A"/>
                  </a:solidFill>
                </a:rPr>
                <a:t>Pandemic planning</a:t>
              </a:r>
            </a:p>
          </p:txBody>
        </p:sp>
      </p:grpSp>
      <p:sp>
        <p:nvSpPr>
          <p:cNvPr id="26" name="TextBox 25">
            <a:extLst>
              <a:ext uri="{FF2B5EF4-FFF2-40B4-BE49-F238E27FC236}">
                <a16:creationId xmlns:a16="http://schemas.microsoft.com/office/drawing/2014/main" id="{2E188509-6CB4-7F4C-9797-7D02FD5FE8AC}"/>
              </a:ext>
            </a:extLst>
          </p:cNvPr>
          <p:cNvSpPr txBox="1"/>
          <p:nvPr/>
        </p:nvSpPr>
        <p:spPr>
          <a:xfrm>
            <a:off x="1871595" y="2908180"/>
            <a:ext cx="2651798" cy="1827488"/>
          </a:xfrm>
          <a:prstGeom prst="rect">
            <a:avLst/>
          </a:prstGeom>
          <a:noFill/>
        </p:spPr>
        <p:txBody>
          <a:bodyPr wrap="square" lIns="288000" tIns="0" rIns="288000" bIns="0" rtlCol="0">
            <a:spAutoFit/>
          </a:bodyPr>
          <a:lstStyle/>
          <a:p>
            <a:pPr>
              <a:lnSpc>
                <a:spcPts val="1600"/>
              </a:lnSpc>
            </a:pPr>
            <a:r>
              <a:rPr lang="en-GB" sz="1200" dirty="0">
                <a:solidFill>
                  <a:schemeClr val="bg1"/>
                </a:solidFill>
              </a:rPr>
              <a:t>Hands on practical element</a:t>
            </a:r>
          </a:p>
          <a:p>
            <a:pPr>
              <a:lnSpc>
                <a:spcPts val="1600"/>
              </a:lnSpc>
            </a:pPr>
            <a:r>
              <a:rPr lang="en-GB" sz="1200" dirty="0">
                <a:solidFill>
                  <a:schemeClr val="bg1"/>
                </a:solidFill>
              </a:rPr>
              <a:t>Experimental design element</a:t>
            </a:r>
          </a:p>
          <a:p>
            <a:pPr>
              <a:lnSpc>
                <a:spcPts val="1600"/>
              </a:lnSpc>
            </a:pPr>
            <a:endParaRPr lang="en-GB" sz="1200" dirty="0">
              <a:solidFill>
                <a:schemeClr val="bg1"/>
              </a:solidFill>
            </a:endParaRPr>
          </a:p>
          <a:p>
            <a:pPr>
              <a:lnSpc>
                <a:spcPts val="1600"/>
              </a:lnSpc>
            </a:pPr>
            <a:r>
              <a:rPr lang="en-GB" sz="1200" dirty="0">
                <a:solidFill>
                  <a:schemeClr val="bg1"/>
                </a:solidFill>
              </a:rPr>
              <a:t>Theme choice</a:t>
            </a:r>
          </a:p>
          <a:p>
            <a:pPr>
              <a:lnSpc>
                <a:spcPts val="1600"/>
              </a:lnSpc>
            </a:pPr>
            <a:endParaRPr lang="en-GB" sz="1200" dirty="0">
              <a:solidFill>
                <a:schemeClr val="bg1"/>
              </a:solidFill>
            </a:endParaRPr>
          </a:p>
          <a:p>
            <a:pPr>
              <a:lnSpc>
                <a:spcPts val="1600"/>
              </a:lnSpc>
            </a:pPr>
            <a:endParaRPr lang="en-GB" sz="1200" dirty="0">
              <a:solidFill>
                <a:schemeClr val="bg1"/>
              </a:solidFill>
            </a:endParaRPr>
          </a:p>
          <a:p>
            <a:pPr>
              <a:lnSpc>
                <a:spcPts val="1600"/>
              </a:lnSpc>
            </a:pPr>
            <a:endParaRPr lang="en-GB" sz="1200" dirty="0">
              <a:solidFill>
                <a:schemeClr val="bg1"/>
              </a:solidFill>
            </a:endParaRPr>
          </a:p>
          <a:p>
            <a:pPr>
              <a:lnSpc>
                <a:spcPts val="1600"/>
              </a:lnSpc>
            </a:pPr>
            <a:endParaRPr lang="en-GB" sz="1200" dirty="0">
              <a:solidFill>
                <a:schemeClr val="bg1"/>
              </a:solidFill>
            </a:endParaRPr>
          </a:p>
          <a:p>
            <a:pPr>
              <a:lnSpc>
                <a:spcPts val="1600"/>
              </a:lnSpc>
            </a:pPr>
            <a:r>
              <a:rPr lang="en-GB" sz="1100" b="1" dirty="0">
                <a:solidFill>
                  <a:schemeClr val="bg1"/>
                </a:solidFill>
              </a:rPr>
              <a:t>Confidence and Employability</a:t>
            </a:r>
          </a:p>
        </p:txBody>
      </p:sp>
    </p:spTree>
    <p:extLst>
      <p:ext uri="{BB962C8B-B14F-4D97-AF65-F5344CB8AC3E}">
        <p14:creationId xmlns:p14="http://schemas.microsoft.com/office/powerpoint/2010/main" val="2950639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176E-BC29-4FD1-B041-4E4138A1BD0B}"/>
              </a:ext>
            </a:extLst>
          </p:cNvPr>
          <p:cNvSpPr>
            <a:spLocks noGrp="1"/>
          </p:cNvSpPr>
          <p:nvPr>
            <p:ph type="title"/>
          </p:nvPr>
        </p:nvSpPr>
        <p:spPr>
          <a:xfrm>
            <a:off x="752475" y="646132"/>
            <a:ext cx="11429999" cy="553998"/>
          </a:xfrm>
        </p:spPr>
        <p:txBody>
          <a:bodyPr/>
          <a:lstStyle/>
          <a:p>
            <a:r>
              <a:rPr lang="en-GB" dirty="0"/>
              <a:t>Structured, Off the Shelf Projects</a:t>
            </a:r>
          </a:p>
        </p:txBody>
      </p:sp>
      <p:grpSp>
        <p:nvGrpSpPr>
          <p:cNvPr id="27" name="Group 26">
            <a:extLst>
              <a:ext uri="{FF2B5EF4-FFF2-40B4-BE49-F238E27FC236}">
                <a16:creationId xmlns:a16="http://schemas.microsoft.com/office/drawing/2014/main" id="{614BB91C-25FD-412B-B4F4-0D16DFBB2167}"/>
              </a:ext>
            </a:extLst>
          </p:cNvPr>
          <p:cNvGrpSpPr/>
          <p:nvPr/>
        </p:nvGrpSpPr>
        <p:grpSpPr>
          <a:xfrm>
            <a:off x="842473" y="1385323"/>
            <a:ext cx="10515600" cy="2047324"/>
            <a:chOff x="838200" y="1677597"/>
            <a:chExt cx="10515600" cy="2047324"/>
          </a:xfrm>
        </p:grpSpPr>
        <p:sp>
          <p:nvSpPr>
            <p:cNvPr id="17" name="Rectangle: Rounded Corners 16">
              <a:extLst>
                <a:ext uri="{FF2B5EF4-FFF2-40B4-BE49-F238E27FC236}">
                  <a16:creationId xmlns:a16="http://schemas.microsoft.com/office/drawing/2014/main" id="{4D818ECE-A456-4757-BA49-68890F5C9CEF}"/>
                </a:ext>
              </a:extLst>
            </p:cNvPr>
            <p:cNvSpPr/>
            <p:nvPr/>
          </p:nvSpPr>
          <p:spPr>
            <a:xfrm>
              <a:off x="838200" y="1687122"/>
              <a:ext cx="10515600" cy="957785"/>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8" name="Rectangle 17" descr="Finger Print">
              <a:extLst>
                <a:ext uri="{FF2B5EF4-FFF2-40B4-BE49-F238E27FC236}">
                  <a16:creationId xmlns:a16="http://schemas.microsoft.com/office/drawing/2014/main" id="{34E8DCBC-1672-4F0D-B3E9-7BF84095F87F}"/>
                </a:ext>
              </a:extLst>
            </p:cNvPr>
            <p:cNvSpPr/>
            <p:nvPr/>
          </p:nvSpPr>
          <p:spPr>
            <a:xfrm>
              <a:off x="1127930" y="1893099"/>
              <a:ext cx="526782" cy="52678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Freeform: Shape 18">
              <a:extLst>
                <a:ext uri="{FF2B5EF4-FFF2-40B4-BE49-F238E27FC236}">
                  <a16:creationId xmlns:a16="http://schemas.microsoft.com/office/drawing/2014/main" id="{7A3E7F19-AA01-404D-A321-D5BBDE460EB6}"/>
                </a:ext>
              </a:extLst>
            </p:cNvPr>
            <p:cNvSpPr/>
            <p:nvPr/>
          </p:nvSpPr>
          <p:spPr>
            <a:xfrm>
              <a:off x="1944442" y="1677597"/>
              <a:ext cx="4732020" cy="957785"/>
            </a:xfrm>
            <a:custGeom>
              <a:avLst/>
              <a:gdLst>
                <a:gd name="connsiteX0" fmla="*/ 0 w 4732020"/>
                <a:gd name="connsiteY0" fmla="*/ 0 h 957785"/>
                <a:gd name="connsiteX1" fmla="*/ 4732020 w 4732020"/>
                <a:gd name="connsiteY1" fmla="*/ 0 h 957785"/>
                <a:gd name="connsiteX2" fmla="*/ 4732020 w 4732020"/>
                <a:gd name="connsiteY2" fmla="*/ 957785 h 957785"/>
                <a:gd name="connsiteX3" fmla="*/ 0 w 4732020"/>
                <a:gd name="connsiteY3" fmla="*/ 957785 h 957785"/>
                <a:gd name="connsiteX4" fmla="*/ 0 w 4732020"/>
                <a:gd name="connsiteY4" fmla="*/ 0 h 9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957785">
                  <a:moveTo>
                    <a:pt x="0" y="0"/>
                  </a:moveTo>
                  <a:lnTo>
                    <a:pt x="4732020" y="0"/>
                  </a:lnTo>
                  <a:lnTo>
                    <a:pt x="4732020" y="957785"/>
                  </a:lnTo>
                  <a:lnTo>
                    <a:pt x="0" y="9577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366" tIns="101366" rIns="101366" bIns="101366" numCol="1" spcCol="1270" anchor="ctr" anchorCtr="0">
              <a:noAutofit/>
            </a:bodyPr>
            <a:lstStyle/>
            <a:p>
              <a:pPr marL="0" lvl="0" indent="0" algn="l" defTabSz="977900">
                <a:lnSpc>
                  <a:spcPct val="100000"/>
                </a:lnSpc>
                <a:spcBef>
                  <a:spcPct val="0"/>
                </a:spcBef>
                <a:spcAft>
                  <a:spcPct val="35000"/>
                </a:spcAft>
                <a:buNone/>
              </a:pPr>
              <a:r>
                <a:rPr lang="en-GB" sz="2200" kern="1200" dirty="0"/>
                <a:t>Students choose theme</a:t>
              </a:r>
              <a:endParaRPr lang="en-US" sz="2200" kern="1200" dirty="0"/>
            </a:p>
          </p:txBody>
        </p:sp>
        <p:sp>
          <p:nvSpPr>
            <p:cNvPr id="20" name="Freeform: Shape 19">
              <a:extLst>
                <a:ext uri="{FF2B5EF4-FFF2-40B4-BE49-F238E27FC236}">
                  <a16:creationId xmlns:a16="http://schemas.microsoft.com/office/drawing/2014/main" id="{080B693B-5245-4ED3-A7EC-9D2074B0CC80}"/>
                </a:ext>
              </a:extLst>
            </p:cNvPr>
            <p:cNvSpPr/>
            <p:nvPr/>
          </p:nvSpPr>
          <p:spPr>
            <a:xfrm>
              <a:off x="6676462" y="1696647"/>
              <a:ext cx="4676256" cy="957785"/>
            </a:xfrm>
            <a:custGeom>
              <a:avLst/>
              <a:gdLst>
                <a:gd name="connsiteX0" fmla="*/ 0 w 4676256"/>
                <a:gd name="connsiteY0" fmla="*/ 0 h 957785"/>
                <a:gd name="connsiteX1" fmla="*/ 4676256 w 4676256"/>
                <a:gd name="connsiteY1" fmla="*/ 0 h 957785"/>
                <a:gd name="connsiteX2" fmla="*/ 4676256 w 4676256"/>
                <a:gd name="connsiteY2" fmla="*/ 957785 h 957785"/>
                <a:gd name="connsiteX3" fmla="*/ 0 w 4676256"/>
                <a:gd name="connsiteY3" fmla="*/ 957785 h 957785"/>
                <a:gd name="connsiteX4" fmla="*/ 0 w 4676256"/>
                <a:gd name="connsiteY4" fmla="*/ 0 h 9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6256" h="957785">
                  <a:moveTo>
                    <a:pt x="0" y="0"/>
                  </a:moveTo>
                  <a:lnTo>
                    <a:pt x="4676256" y="0"/>
                  </a:lnTo>
                  <a:lnTo>
                    <a:pt x="4676256" y="957785"/>
                  </a:lnTo>
                  <a:lnTo>
                    <a:pt x="0" y="9577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366" tIns="101366" rIns="101366" bIns="101366" numCol="1" spcCol="1270" anchor="ctr" anchorCtr="0">
              <a:noAutofit/>
            </a:bodyPr>
            <a:lstStyle/>
            <a:p>
              <a:pPr marL="0" lvl="0" indent="0" algn="l" defTabSz="488950">
                <a:lnSpc>
                  <a:spcPct val="100000"/>
                </a:lnSpc>
                <a:spcBef>
                  <a:spcPct val="0"/>
                </a:spcBef>
                <a:spcAft>
                  <a:spcPct val="35000"/>
                </a:spcAft>
                <a:buNone/>
              </a:pPr>
              <a:r>
                <a:rPr lang="en-US" sz="1100" kern="1200" dirty="0"/>
                <a:t>M</a:t>
              </a:r>
              <a:r>
                <a:rPr lang="en-US" sz="1100" b="0" kern="1200" dirty="0"/>
                <a:t>icrobiology, Immunology, Toxicology, Molecular Pathology</a:t>
              </a:r>
            </a:p>
            <a:p>
              <a:pPr marL="0" lvl="0" indent="0" algn="l" defTabSz="488950">
                <a:lnSpc>
                  <a:spcPct val="100000"/>
                </a:lnSpc>
                <a:spcBef>
                  <a:spcPct val="0"/>
                </a:spcBef>
                <a:spcAft>
                  <a:spcPct val="35000"/>
                </a:spcAft>
                <a:buNone/>
              </a:pPr>
              <a:r>
                <a:rPr lang="en-US" sz="1100" b="0" kern="1200" dirty="0"/>
                <a:t>Biological Chemistry, Education, Survey-based</a:t>
              </a:r>
            </a:p>
          </p:txBody>
        </p:sp>
        <p:sp>
          <p:nvSpPr>
            <p:cNvPr id="24" name="Rectangle: Rounded Corners 23">
              <a:extLst>
                <a:ext uri="{FF2B5EF4-FFF2-40B4-BE49-F238E27FC236}">
                  <a16:creationId xmlns:a16="http://schemas.microsoft.com/office/drawing/2014/main" id="{1EB02101-2FE7-437E-BAA5-FFFD6EE19C64}"/>
                </a:ext>
              </a:extLst>
            </p:cNvPr>
            <p:cNvSpPr/>
            <p:nvPr/>
          </p:nvSpPr>
          <p:spPr>
            <a:xfrm>
              <a:off x="838200" y="2742677"/>
              <a:ext cx="10515600" cy="957785"/>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5" name="Rectangle 24" descr="Meeting">
              <a:extLst>
                <a:ext uri="{FF2B5EF4-FFF2-40B4-BE49-F238E27FC236}">
                  <a16:creationId xmlns:a16="http://schemas.microsoft.com/office/drawing/2014/main" id="{2E8207A6-DEBA-40DA-BB35-816ECA274570}"/>
                </a:ext>
              </a:extLst>
            </p:cNvPr>
            <p:cNvSpPr/>
            <p:nvPr/>
          </p:nvSpPr>
          <p:spPr>
            <a:xfrm>
              <a:off x="1127930" y="2944538"/>
              <a:ext cx="526782" cy="526782"/>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6" name="Freeform: Shape 25">
              <a:extLst>
                <a:ext uri="{FF2B5EF4-FFF2-40B4-BE49-F238E27FC236}">
                  <a16:creationId xmlns:a16="http://schemas.microsoft.com/office/drawing/2014/main" id="{6B0250E3-6293-4E32-88D0-DD97506CC656}"/>
                </a:ext>
              </a:extLst>
            </p:cNvPr>
            <p:cNvSpPr/>
            <p:nvPr/>
          </p:nvSpPr>
          <p:spPr>
            <a:xfrm>
              <a:off x="1944442" y="2767136"/>
              <a:ext cx="9408276" cy="957785"/>
            </a:xfrm>
            <a:custGeom>
              <a:avLst/>
              <a:gdLst>
                <a:gd name="connsiteX0" fmla="*/ 0 w 9408276"/>
                <a:gd name="connsiteY0" fmla="*/ 0 h 957785"/>
                <a:gd name="connsiteX1" fmla="*/ 9408276 w 9408276"/>
                <a:gd name="connsiteY1" fmla="*/ 0 h 957785"/>
                <a:gd name="connsiteX2" fmla="*/ 9408276 w 9408276"/>
                <a:gd name="connsiteY2" fmla="*/ 957785 h 957785"/>
                <a:gd name="connsiteX3" fmla="*/ 0 w 9408276"/>
                <a:gd name="connsiteY3" fmla="*/ 957785 h 957785"/>
                <a:gd name="connsiteX4" fmla="*/ 0 w 9408276"/>
                <a:gd name="connsiteY4" fmla="*/ 0 h 9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08276" h="957785">
                  <a:moveTo>
                    <a:pt x="0" y="0"/>
                  </a:moveTo>
                  <a:lnTo>
                    <a:pt x="9408276" y="0"/>
                  </a:lnTo>
                  <a:lnTo>
                    <a:pt x="9408276" y="957785"/>
                  </a:lnTo>
                  <a:lnTo>
                    <a:pt x="0" y="9577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366" tIns="101366" rIns="101366" bIns="101366" numCol="1" spcCol="1270" anchor="ctr" anchorCtr="0">
              <a:noAutofit/>
            </a:bodyPr>
            <a:lstStyle/>
            <a:p>
              <a:pPr marL="0" lvl="0" indent="0" algn="l" defTabSz="977900">
                <a:lnSpc>
                  <a:spcPct val="100000"/>
                </a:lnSpc>
                <a:spcBef>
                  <a:spcPct val="0"/>
                </a:spcBef>
                <a:spcAft>
                  <a:spcPct val="35000"/>
                </a:spcAft>
                <a:buNone/>
              </a:pPr>
              <a:r>
                <a:rPr lang="en-GB" sz="2200" kern="1200" dirty="0"/>
                <a:t>Introductory information supplied</a:t>
              </a:r>
              <a:endParaRPr lang="en-US" sz="2200" kern="1200" dirty="0"/>
            </a:p>
          </p:txBody>
        </p:sp>
      </p:grpSp>
      <p:grpSp>
        <p:nvGrpSpPr>
          <p:cNvPr id="7" name="Group 6">
            <a:extLst>
              <a:ext uri="{FF2B5EF4-FFF2-40B4-BE49-F238E27FC236}">
                <a16:creationId xmlns:a16="http://schemas.microsoft.com/office/drawing/2014/main" id="{EDB96FF4-D392-4E56-8513-FE83A0F4653B}"/>
              </a:ext>
            </a:extLst>
          </p:cNvPr>
          <p:cNvGrpSpPr/>
          <p:nvPr/>
        </p:nvGrpSpPr>
        <p:grpSpPr>
          <a:xfrm>
            <a:off x="3757872" y="987957"/>
            <a:ext cx="7514706" cy="2510360"/>
            <a:chOff x="5839338" y="71437"/>
            <a:chExt cx="7514706" cy="2510360"/>
          </a:xfrm>
        </p:grpSpPr>
        <p:sp>
          <p:nvSpPr>
            <p:cNvPr id="8" name="Rectangle 7">
              <a:extLst>
                <a:ext uri="{FF2B5EF4-FFF2-40B4-BE49-F238E27FC236}">
                  <a16:creationId xmlns:a16="http://schemas.microsoft.com/office/drawing/2014/main" id="{5815F039-9DE8-49DA-8AB1-3AA9B449F64F}"/>
                </a:ext>
              </a:extLst>
            </p:cNvPr>
            <p:cNvSpPr/>
            <p:nvPr/>
          </p:nvSpPr>
          <p:spPr>
            <a:xfrm>
              <a:off x="5839338" y="71437"/>
              <a:ext cx="4676256" cy="95778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TextBox 9">
              <a:extLst>
                <a:ext uri="{FF2B5EF4-FFF2-40B4-BE49-F238E27FC236}">
                  <a16:creationId xmlns:a16="http://schemas.microsoft.com/office/drawing/2014/main" id="{189862A9-C48C-4032-9D92-F637E8A71010}"/>
                </a:ext>
              </a:extLst>
            </p:cNvPr>
            <p:cNvSpPr txBox="1"/>
            <p:nvPr/>
          </p:nvSpPr>
          <p:spPr>
            <a:xfrm>
              <a:off x="8677788" y="1624012"/>
              <a:ext cx="4676256" cy="9577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1366" tIns="101366" rIns="101366" bIns="101366" numCol="1" spcCol="1270" anchor="ctr" anchorCtr="0">
              <a:noAutofit/>
            </a:bodyPr>
            <a:lstStyle/>
            <a:p>
              <a:pPr lvl="0"/>
              <a:r>
                <a:rPr lang="en-GB" sz="1100" dirty="0"/>
                <a:t>E.g. scenario = model system, techniques available, one or two suggested readings</a:t>
              </a:r>
              <a:endParaRPr lang="en-US" sz="1100" dirty="0"/>
            </a:p>
            <a:p>
              <a:pPr lvl="0"/>
              <a:r>
                <a:rPr lang="en-GB" sz="1100" dirty="0"/>
                <a:t>Molecular Pathology: A549 cells treated with IL1a = model system for epithelial inflammation. Choose gene of interest to evaluate via RT-PCR after designing appropriate primers</a:t>
              </a:r>
              <a:endParaRPr lang="en-US" sz="1100" dirty="0"/>
            </a:p>
            <a:p>
              <a:pPr marL="0" lvl="0" indent="0" algn="l" defTabSz="488950">
                <a:lnSpc>
                  <a:spcPct val="100000"/>
                </a:lnSpc>
                <a:spcBef>
                  <a:spcPct val="0"/>
                </a:spcBef>
                <a:spcAft>
                  <a:spcPct val="35000"/>
                </a:spcAft>
                <a:buNone/>
              </a:pPr>
              <a:endParaRPr lang="en-GB" sz="1100" kern="1200" dirty="0"/>
            </a:p>
          </p:txBody>
        </p:sp>
      </p:grpSp>
      <p:grpSp>
        <p:nvGrpSpPr>
          <p:cNvPr id="31" name="Group 30">
            <a:extLst>
              <a:ext uri="{FF2B5EF4-FFF2-40B4-BE49-F238E27FC236}">
                <a16:creationId xmlns:a16="http://schemas.microsoft.com/office/drawing/2014/main" id="{4B300551-A54F-4691-91BC-8FF3EC4CF98A}"/>
              </a:ext>
            </a:extLst>
          </p:cNvPr>
          <p:cNvGrpSpPr/>
          <p:nvPr/>
        </p:nvGrpSpPr>
        <p:grpSpPr>
          <a:xfrm>
            <a:off x="838200" y="3522880"/>
            <a:ext cx="10515600" cy="3203587"/>
            <a:chOff x="838200" y="3684805"/>
            <a:chExt cx="10515600" cy="3203587"/>
          </a:xfrm>
        </p:grpSpPr>
        <p:sp>
          <p:nvSpPr>
            <p:cNvPr id="32" name="Rectangle: Rounded Corners 31">
              <a:extLst>
                <a:ext uri="{FF2B5EF4-FFF2-40B4-BE49-F238E27FC236}">
                  <a16:creationId xmlns:a16="http://schemas.microsoft.com/office/drawing/2014/main" id="{E70340F6-4ED2-4028-A2CE-5860ADACA279}"/>
                </a:ext>
              </a:extLst>
            </p:cNvPr>
            <p:cNvSpPr/>
            <p:nvPr/>
          </p:nvSpPr>
          <p:spPr>
            <a:xfrm>
              <a:off x="838200" y="3684805"/>
              <a:ext cx="10515600" cy="91531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3" name="Rectangle 32" descr="DNA">
              <a:extLst>
                <a:ext uri="{FF2B5EF4-FFF2-40B4-BE49-F238E27FC236}">
                  <a16:creationId xmlns:a16="http://schemas.microsoft.com/office/drawing/2014/main" id="{1DF9200C-72ED-4D03-A11C-1D70F298824D}"/>
                </a:ext>
              </a:extLst>
            </p:cNvPr>
            <p:cNvSpPr/>
            <p:nvPr/>
          </p:nvSpPr>
          <p:spPr>
            <a:xfrm>
              <a:off x="1115081" y="3890750"/>
              <a:ext cx="503420" cy="503420"/>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Freeform: Shape 33">
              <a:extLst>
                <a:ext uri="{FF2B5EF4-FFF2-40B4-BE49-F238E27FC236}">
                  <a16:creationId xmlns:a16="http://schemas.microsoft.com/office/drawing/2014/main" id="{FE2DD33D-EBD8-4632-BB16-7B6B3FBE213B}"/>
                </a:ext>
              </a:extLst>
            </p:cNvPr>
            <p:cNvSpPr/>
            <p:nvPr/>
          </p:nvSpPr>
          <p:spPr>
            <a:xfrm>
              <a:off x="1895383" y="3684805"/>
              <a:ext cx="4732020" cy="915310"/>
            </a:xfrm>
            <a:custGeom>
              <a:avLst/>
              <a:gdLst>
                <a:gd name="connsiteX0" fmla="*/ 0 w 4732020"/>
                <a:gd name="connsiteY0" fmla="*/ 0 h 915310"/>
                <a:gd name="connsiteX1" fmla="*/ 4732020 w 4732020"/>
                <a:gd name="connsiteY1" fmla="*/ 0 h 915310"/>
                <a:gd name="connsiteX2" fmla="*/ 4732020 w 4732020"/>
                <a:gd name="connsiteY2" fmla="*/ 915310 h 915310"/>
                <a:gd name="connsiteX3" fmla="*/ 0 w 4732020"/>
                <a:gd name="connsiteY3" fmla="*/ 915310 h 915310"/>
                <a:gd name="connsiteX4" fmla="*/ 0 w 4732020"/>
                <a:gd name="connsiteY4" fmla="*/ 0 h 91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915310">
                  <a:moveTo>
                    <a:pt x="0" y="0"/>
                  </a:moveTo>
                  <a:lnTo>
                    <a:pt x="4732020" y="0"/>
                  </a:lnTo>
                  <a:lnTo>
                    <a:pt x="4732020" y="915310"/>
                  </a:lnTo>
                  <a:lnTo>
                    <a:pt x="0" y="9153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Write proposal (weeks 1-3)</a:t>
              </a:r>
              <a:endParaRPr lang="en-US" sz="2200" kern="1200" dirty="0"/>
            </a:p>
          </p:txBody>
        </p:sp>
        <p:sp>
          <p:nvSpPr>
            <p:cNvPr id="35" name="Freeform: Shape 34">
              <a:extLst>
                <a:ext uri="{FF2B5EF4-FFF2-40B4-BE49-F238E27FC236}">
                  <a16:creationId xmlns:a16="http://schemas.microsoft.com/office/drawing/2014/main" id="{F9C8F1F3-C640-4634-AB8D-EEBA9207EDA0}"/>
                </a:ext>
              </a:extLst>
            </p:cNvPr>
            <p:cNvSpPr/>
            <p:nvPr/>
          </p:nvSpPr>
          <p:spPr>
            <a:xfrm>
              <a:off x="6627403" y="3684805"/>
              <a:ext cx="4726396" cy="915310"/>
            </a:xfrm>
            <a:custGeom>
              <a:avLst/>
              <a:gdLst>
                <a:gd name="connsiteX0" fmla="*/ 0 w 4726396"/>
                <a:gd name="connsiteY0" fmla="*/ 0 h 915310"/>
                <a:gd name="connsiteX1" fmla="*/ 4726396 w 4726396"/>
                <a:gd name="connsiteY1" fmla="*/ 0 h 915310"/>
                <a:gd name="connsiteX2" fmla="*/ 4726396 w 4726396"/>
                <a:gd name="connsiteY2" fmla="*/ 915310 h 915310"/>
                <a:gd name="connsiteX3" fmla="*/ 0 w 4726396"/>
                <a:gd name="connsiteY3" fmla="*/ 915310 h 915310"/>
                <a:gd name="connsiteX4" fmla="*/ 0 w 4726396"/>
                <a:gd name="connsiteY4" fmla="*/ 0 h 91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396" h="915310">
                  <a:moveTo>
                    <a:pt x="0" y="0"/>
                  </a:moveTo>
                  <a:lnTo>
                    <a:pt x="4726396" y="0"/>
                  </a:lnTo>
                  <a:lnTo>
                    <a:pt x="4726396" y="915310"/>
                  </a:lnTo>
                  <a:lnTo>
                    <a:pt x="0" y="9153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870" tIns="96870" rIns="96870" bIns="96870" numCol="1" spcCol="1270" anchor="ctr" anchorCtr="0">
              <a:noAutofit/>
            </a:bodyPr>
            <a:lstStyle/>
            <a:p>
              <a:pPr marL="0" lvl="0" indent="0" algn="l" defTabSz="577850">
                <a:lnSpc>
                  <a:spcPct val="100000"/>
                </a:lnSpc>
                <a:spcBef>
                  <a:spcPct val="0"/>
                </a:spcBef>
                <a:spcAft>
                  <a:spcPct val="35000"/>
                </a:spcAft>
                <a:buNone/>
              </a:pPr>
              <a:r>
                <a:rPr lang="en-GB" sz="1300" kern="1200"/>
                <a:t>E.g. justifying choice of gene of interest, linking with inflammatory disease pathology. Include: brief summary of literature, aims, research questions, risk assessments, timeline and costing</a:t>
              </a:r>
              <a:endParaRPr lang="en-US" sz="1300" kern="1200"/>
            </a:p>
          </p:txBody>
        </p:sp>
        <p:sp>
          <p:nvSpPr>
            <p:cNvPr id="36" name="Rectangle: Rounded Corners 35">
              <a:extLst>
                <a:ext uri="{FF2B5EF4-FFF2-40B4-BE49-F238E27FC236}">
                  <a16:creationId xmlns:a16="http://schemas.microsoft.com/office/drawing/2014/main" id="{5B6F3DD5-6351-4F5F-A44A-A72AA3C18604}"/>
                </a:ext>
              </a:extLst>
            </p:cNvPr>
            <p:cNvSpPr/>
            <p:nvPr/>
          </p:nvSpPr>
          <p:spPr>
            <a:xfrm>
              <a:off x="838200" y="4828944"/>
              <a:ext cx="10515600" cy="91531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7" name="Rectangle 36" descr="Finger Print">
              <a:extLst>
                <a:ext uri="{FF2B5EF4-FFF2-40B4-BE49-F238E27FC236}">
                  <a16:creationId xmlns:a16="http://schemas.microsoft.com/office/drawing/2014/main" id="{42F3042E-8634-453C-A8D8-AF1474D942C0}"/>
                </a:ext>
              </a:extLst>
            </p:cNvPr>
            <p:cNvSpPr/>
            <p:nvPr/>
          </p:nvSpPr>
          <p:spPr>
            <a:xfrm>
              <a:off x="1115081" y="5034889"/>
              <a:ext cx="503420" cy="50342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 name="Freeform: Shape 37">
              <a:extLst>
                <a:ext uri="{FF2B5EF4-FFF2-40B4-BE49-F238E27FC236}">
                  <a16:creationId xmlns:a16="http://schemas.microsoft.com/office/drawing/2014/main" id="{20901BFB-20CA-4EA9-8C6F-25AA1D346799}"/>
                </a:ext>
              </a:extLst>
            </p:cNvPr>
            <p:cNvSpPr/>
            <p:nvPr/>
          </p:nvSpPr>
          <p:spPr>
            <a:xfrm>
              <a:off x="1895383" y="4828944"/>
              <a:ext cx="4732020" cy="915310"/>
            </a:xfrm>
            <a:custGeom>
              <a:avLst/>
              <a:gdLst>
                <a:gd name="connsiteX0" fmla="*/ 0 w 4732020"/>
                <a:gd name="connsiteY0" fmla="*/ 0 h 915310"/>
                <a:gd name="connsiteX1" fmla="*/ 4732020 w 4732020"/>
                <a:gd name="connsiteY1" fmla="*/ 0 h 915310"/>
                <a:gd name="connsiteX2" fmla="*/ 4732020 w 4732020"/>
                <a:gd name="connsiteY2" fmla="*/ 915310 h 915310"/>
                <a:gd name="connsiteX3" fmla="*/ 0 w 4732020"/>
                <a:gd name="connsiteY3" fmla="*/ 915310 h 915310"/>
                <a:gd name="connsiteX4" fmla="*/ 0 w 4732020"/>
                <a:gd name="connsiteY4" fmla="*/ 0 h 91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915310">
                  <a:moveTo>
                    <a:pt x="0" y="0"/>
                  </a:moveTo>
                  <a:lnTo>
                    <a:pt x="4732020" y="0"/>
                  </a:lnTo>
                  <a:lnTo>
                    <a:pt x="4732020" y="915310"/>
                  </a:lnTo>
                  <a:lnTo>
                    <a:pt x="0" y="9153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t>Data collection (weeks 4-9)</a:t>
              </a:r>
              <a:endParaRPr lang="en-US" sz="2200" kern="1200" dirty="0"/>
            </a:p>
          </p:txBody>
        </p:sp>
        <p:sp>
          <p:nvSpPr>
            <p:cNvPr id="39" name="Freeform: Shape 38">
              <a:extLst>
                <a:ext uri="{FF2B5EF4-FFF2-40B4-BE49-F238E27FC236}">
                  <a16:creationId xmlns:a16="http://schemas.microsoft.com/office/drawing/2014/main" id="{312072A6-2B19-426A-99F3-86731181FCEF}"/>
                </a:ext>
              </a:extLst>
            </p:cNvPr>
            <p:cNvSpPr/>
            <p:nvPr/>
          </p:nvSpPr>
          <p:spPr>
            <a:xfrm>
              <a:off x="6627403" y="4828944"/>
              <a:ext cx="4726396" cy="915310"/>
            </a:xfrm>
            <a:custGeom>
              <a:avLst/>
              <a:gdLst>
                <a:gd name="connsiteX0" fmla="*/ 0 w 4726396"/>
                <a:gd name="connsiteY0" fmla="*/ 0 h 915310"/>
                <a:gd name="connsiteX1" fmla="*/ 4726396 w 4726396"/>
                <a:gd name="connsiteY1" fmla="*/ 0 h 915310"/>
                <a:gd name="connsiteX2" fmla="*/ 4726396 w 4726396"/>
                <a:gd name="connsiteY2" fmla="*/ 915310 h 915310"/>
                <a:gd name="connsiteX3" fmla="*/ 0 w 4726396"/>
                <a:gd name="connsiteY3" fmla="*/ 915310 h 915310"/>
                <a:gd name="connsiteX4" fmla="*/ 0 w 4726396"/>
                <a:gd name="connsiteY4" fmla="*/ 0 h 91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396" h="915310">
                  <a:moveTo>
                    <a:pt x="0" y="0"/>
                  </a:moveTo>
                  <a:lnTo>
                    <a:pt x="4726396" y="0"/>
                  </a:lnTo>
                  <a:lnTo>
                    <a:pt x="4726396" y="915310"/>
                  </a:lnTo>
                  <a:lnTo>
                    <a:pt x="0" y="9153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870" tIns="96870" rIns="96870" bIns="96870" numCol="1" spcCol="1270" anchor="ctr" anchorCtr="0">
              <a:noAutofit/>
            </a:bodyPr>
            <a:lstStyle/>
            <a:p>
              <a:pPr marL="0" lvl="0" indent="0" algn="l" defTabSz="577850">
                <a:lnSpc>
                  <a:spcPct val="100000"/>
                </a:lnSpc>
                <a:spcBef>
                  <a:spcPct val="0"/>
                </a:spcBef>
                <a:spcAft>
                  <a:spcPct val="35000"/>
                </a:spcAft>
                <a:buNone/>
              </a:pPr>
              <a:r>
                <a:rPr lang="en-GB" sz="1300" kern="1200"/>
                <a:t>Primer design and PCR workshops online</a:t>
              </a:r>
              <a:endParaRPr lang="en-US" sz="1300" kern="1200"/>
            </a:p>
            <a:p>
              <a:pPr marL="0" lvl="0" indent="0" algn="l" defTabSz="577850">
                <a:lnSpc>
                  <a:spcPct val="100000"/>
                </a:lnSpc>
                <a:spcBef>
                  <a:spcPct val="0"/>
                </a:spcBef>
                <a:spcAft>
                  <a:spcPct val="35000"/>
                </a:spcAft>
                <a:buNone/>
              </a:pPr>
              <a:r>
                <a:rPr lang="en-GB" sz="1300" kern="1200" dirty="0"/>
                <a:t>RNA extraction, RT, PCR and gel labs (timetabled)</a:t>
              </a:r>
              <a:endParaRPr lang="en-US" sz="1300" kern="1200" dirty="0"/>
            </a:p>
          </p:txBody>
        </p:sp>
        <p:sp>
          <p:nvSpPr>
            <p:cNvPr id="40" name="Rectangle: Rounded Corners 39">
              <a:extLst>
                <a:ext uri="{FF2B5EF4-FFF2-40B4-BE49-F238E27FC236}">
                  <a16:creationId xmlns:a16="http://schemas.microsoft.com/office/drawing/2014/main" id="{1C2DC955-E00F-4B30-9A36-45CE55023689}"/>
                </a:ext>
              </a:extLst>
            </p:cNvPr>
            <p:cNvSpPr/>
            <p:nvPr/>
          </p:nvSpPr>
          <p:spPr>
            <a:xfrm>
              <a:off x="838200" y="5973082"/>
              <a:ext cx="10515600" cy="91531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1" name="Rectangle 40" descr="Paper">
              <a:extLst>
                <a:ext uri="{FF2B5EF4-FFF2-40B4-BE49-F238E27FC236}">
                  <a16:creationId xmlns:a16="http://schemas.microsoft.com/office/drawing/2014/main" id="{4BDF7B9F-6C52-4180-943E-985E86DF03E3}"/>
                </a:ext>
              </a:extLst>
            </p:cNvPr>
            <p:cNvSpPr/>
            <p:nvPr/>
          </p:nvSpPr>
          <p:spPr>
            <a:xfrm>
              <a:off x="1115081" y="6179027"/>
              <a:ext cx="503420" cy="503420"/>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Freeform: Shape 41">
              <a:extLst>
                <a:ext uri="{FF2B5EF4-FFF2-40B4-BE49-F238E27FC236}">
                  <a16:creationId xmlns:a16="http://schemas.microsoft.com/office/drawing/2014/main" id="{E3579CFF-F524-47AE-B346-B26E0E955F3D}"/>
                </a:ext>
              </a:extLst>
            </p:cNvPr>
            <p:cNvSpPr/>
            <p:nvPr/>
          </p:nvSpPr>
          <p:spPr>
            <a:xfrm>
              <a:off x="1895383" y="5973082"/>
              <a:ext cx="9458416" cy="915310"/>
            </a:xfrm>
            <a:custGeom>
              <a:avLst/>
              <a:gdLst>
                <a:gd name="connsiteX0" fmla="*/ 0 w 9458416"/>
                <a:gd name="connsiteY0" fmla="*/ 0 h 915310"/>
                <a:gd name="connsiteX1" fmla="*/ 9458416 w 9458416"/>
                <a:gd name="connsiteY1" fmla="*/ 0 h 915310"/>
                <a:gd name="connsiteX2" fmla="*/ 9458416 w 9458416"/>
                <a:gd name="connsiteY2" fmla="*/ 915310 h 915310"/>
                <a:gd name="connsiteX3" fmla="*/ 0 w 9458416"/>
                <a:gd name="connsiteY3" fmla="*/ 915310 h 915310"/>
                <a:gd name="connsiteX4" fmla="*/ 0 w 9458416"/>
                <a:gd name="connsiteY4" fmla="*/ 0 h 91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58416" h="915310">
                  <a:moveTo>
                    <a:pt x="0" y="0"/>
                  </a:moveTo>
                  <a:lnTo>
                    <a:pt x="9458416" y="0"/>
                  </a:lnTo>
                  <a:lnTo>
                    <a:pt x="9458416" y="915310"/>
                  </a:lnTo>
                  <a:lnTo>
                    <a:pt x="0" y="9153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t>Writing up report, poster presentation (weeks 10-13, submit week 14, 15)</a:t>
              </a:r>
              <a:endParaRPr lang="en-US" sz="2200" kern="1200" dirty="0"/>
            </a:p>
          </p:txBody>
        </p:sp>
      </p:grpSp>
    </p:spTree>
    <p:extLst>
      <p:ext uri="{BB962C8B-B14F-4D97-AF65-F5344CB8AC3E}">
        <p14:creationId xmlns:p14="http://schemas.microsoft.com/office/powerpoint/2010/main" val="2713381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6490-1130-445C-8B96-8545C92ABD4F}"/>
              </a:ext>
            </a:extLst>
          </p:cNvPr>
          <p:cNvSpPr>
            <a:spLocks noGrp="1"/>
          </p:cNvSpPr>
          <p:nvPr>
            <p:ph type="title"/>
          </p:nvPr>
        </p:nvSpPr>
        <p:spPr/>
        <p:txBody>
          <a:bodyPr/>
          <a:lstStyle/>
          <a:p>
            <a:r>
              <a:rPr lang="en-GB" dirty="0"/>
              <a:t>Online Workshops (Timetabled)</a:t>
            </a:r>
          </a:p>
        </p:txBody>
      </p:sp>
      <p:graphicFrame>
        <p:nvGraphicFramePr>
          <p:cNvPr id="4" name="Content Placeholder 3">
            <a:extLst>
              <a:ext uri="{FF2B5EF4-FFF2-40B4-BE49-F238E27FC236}">
                <a16:creationId xmlns:a16="http://schemas.microsoft.com/office/drawing/2014/main" id="{9F47762D-18CE-4896-827F-0EBAB7C7CEA6}"/>
              </a:ext>
            </a:extLst>
          </p:cNvPr>
          <p:cNvGraphicFramePr>
            <a:graphicFrameLocks noGrp="1"/>
          </p:cNvGraphicFramePr>
          <p:nvPr>
            <p:ph idx="1"/>
            <p:extLst>
              <p:ext uri="{D42A27DB-BD31-4B8C-83A1-F6EECF244321}">
                <p14:modId xmlns:p14="http://schemas.microsoft.com/office/powerpoint/2010/main" val="2046008862"/>
              </p:ext>
            </p:extLst>
          </p:nvPr>
        </p:nvGraphicFramePr>
        <p:xfrm>
          <a:off x="180975" y="1476374"/>
          <a:ext cx="11544300" cy="5191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4166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825A8-5819-4973-B95F-8ECAB4428E25}"/>
              </a:ext>
            </a:extLst>
          </p:cNvPr>
          <p:cNvSpPr>
            <a:spLocks noGrp="1"/>
          </p:cNvSpPr>
          <p:nvPr>
            <p:ph type="title"/>
          </p:nvPr>
        </p:nvSpPr>
        <p:spPr>
          <a:xfrm>
            <a:off x="1240312" y="-1812022"/>
            <a:ext cx="3802276" cy="7869207"/>
          </a:xfrm>
        </p:spPr>
        <p:txBody>
          <a:bodyPr>
            <a:normAutofit/>
          </a:bodyPr>
          <a:lstStyle/>
          <a:p>
            <a:r>
              <a:rPr lang="en-GB" sz="4400" dirty="0"/>
              <a:t>Online Group Supervision</a:t>
            </a:r>
          </a:p>
        </p:txBody>
      </p:sp>
      <p:graphicFrame>
        <p:nvGraphicFramePr>
          <p:cNvPr id="5" name="Content Placeholder 2">
            <a:extLst>
              <a:ext uri="{FF2B5EF4-FFF2-40B4-BE49-F238E27FC236}">
                <a16:creationId xmlns:a16="http://schemas.microsoft.com/office/drawing/2014/main" id="{A81D988B-C5CE-4766-BCED-5BAE77D8B01F}"/>
              </a:ext>
            </a:extLst>
          </p:cNvPr>
          <p:cNvGraphicFramePr>
            <a:graphicFrameLocks noGrp="1"/>
          </p:cNvGraphicFramePr>
          <p:nvPr>
            <p:ph idx="1"/>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C182738B-458D-46F7-9355-F3E6A075CA7A}"/>
              </a:ext>
            </a:extLst>
          </p:cNvPr>
          <p:cNvSpPr txBox="1"/>
          <p:nvPr/>
        </p:nvSpPr>
        <p:spPr>
          <a:xfrm>
            <a:off x="1435587" y="4553260"/>
            <a:ext cx="3109722" cy="1200329"/>
          </a:xfrm>
          <a:prstGeom prst="rect">
            <a:avLst/>
          </a:prstGeom>
          <a:noFill/>
        </p:spPr>
        <p:txBody>
          <a:bodyPr wrap="square">
            <a:spAutoFit/>
          </a:bodyPr>
          <a:lstStyle/>
          <a:p>
            <a:r>
              <a:rPr lang="en-GB" dirty="0"/>
              <a:t>"I think that the Teams group chat is really useful for asking questions and the responses are usually really quick.”</a:t>
            </a:r>
          </a:p>
        </p:txBody>
      </p:sp>
    </p:spTree>
    <p:extLst>
      <p:ext uri="{BB962C8B-B14F-4D97-AF65-F5344CB8AC3E}">
        <p14:creationId xmlns:p14="http://schemas.microsoft.com/office/powerpoint/2010/main" val="714215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A323BA9-B0EF-D140-BE7C-0C7B76EDF791}"/>
              </a:ext>
            </a:extLst>
          </p:cNvPr>
          <p:cNvSpPr txBox="1">
            <a:spLocks/>
          </p:cNvSpPr>
          <p:nvPr/>
        </p:nvSpPr>
        <p:spPr>
          <a:xfrm>
            <a:off x="1819565" y="2319147"/>
            <a:ext cx="4882574" cy="801558"/>
          </a:xfrm>
          <a:prstGeom prst="rect">
            <a:avLst/>
          </a:prstGeom>
          <a:solidFill>
            <a:schemeClr val="accent1"/>
          </a:solidFill>
        </p:spPr>
        <p:txBody>
          <a:bodyPr vert="horz" lIns="288000" tIns="45720" rIns="28800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latin typeface="+mn-lt"/>
              </a:rPr>
              <a:t>Reassurance around skills also important for employers</a:t>
            </a:r>
          </a:p>
        </p:txBody>
      </p:sp>
      <p:sp>
        <p:nvSpPr>
          <p:cNvPr id="6" name="Text Placeholder 3">
            <a:extLst>
              <a:ext uri="{FF2B5EF4-FFF2-40B4-BE49-F238E27FC236}">
                <a16:creationId xmlns:a16="http://schemas.microsoft.com/office/drawing/2014/main" id="{8045A73B-C8FD-664F-9354-FCB5E209C12C}"/>
              </a:ext>
            </a:extLst>
          </p:cNvPr>
          <p:cNvSpPr txBox="1">
            <a:spLocks/>
          </p:cNvSpPr>
          <p:nvPr/>
        </p:nvSpPr>
        <p:spPr>
          <a:xfrm>
            <a:off x="7472656" y="3558974"/>
            <a:ext cx="3918437" cy="342974"/>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400" dirty="0">
                <a:solidFill>
                  <a:schemeClr val="tx1">
                    <a:lumMod val="85000"/>
                    <a:lumOff val="15000"/>
                  </a:schemeClr>
                </a:solidFill>
              </a:rPr>
              <a:t>“Really well organised, felt fully supported by the supervising staff. Definitely improved my confidence in my scientific ability.”</a:t>
            </a:r>
          </a:p>
        </p:txBody>
      </p:sp>
      <p:sp>
        <p:nvSpPr>
          <p:cNvPr id="11" name="Title 3">
            <a:extLst>
              <a:ext uri="{FF2B5EF4-FFF2-40B4-BE49-F238E27FC236}">
                <a16:creationId xmlns:a16="http://schemas.microsoft.com/office/drawing/2014/main" id="{0FE3E4E4-C735-F144-96A0-C24B4B42FD19}"/>
              </a:ext>
            </a:extLst>
          </p:cNvPr>
          <p:cNvSpPr txBox="1">
            <a:spLocks/>
          </p:cNvSpPr>
          <p:nvPr/>
        </p:nvSpPr>
        <p:spPr>
          <a:xfrm>
            <a:off x="1773729" y="1010701"/>
            <a:ext cx="9617364" cy="1107996"/>
          </a:xfrm>
          <a:prstGeom prst="rect">
            <a:avLst/>
          </a:prstGeom>
        </p:spPr>
        <p:txBody>
          <a:bodyPr vert="horz" wrap="square" lIns="144000" tIns="0" rIns="144000" bIns="0" rtlCol="0" anchor="ctr">
            <a:spAutoFit/>
          </a:bodyPr>
          <a:lstStyle>
            <a:lvl1pPr algn="l" defTabSz="914400" rtl="0" eaLnBrk="1" latinLnBrk="0" hangingPunct="1">
              <a:lnSpc>
                <a:spcPct val="90000"/>
              </a:lnSpc>
              <a:spcBef>
                <a:spcPct val="0"/>
              </a:spcBef>
              <a:buNone/>
              <a:defRPr sz="4000" b="1" i="0" kern="1200" baseline="0">
                <a:solidFill>
                  <a:schemeClr val="tx1"/>
                </a:solidFill>
                <a:latin typeface="Arial Bold"/>
                <a:ea typeface="+mj-ea"/>
                <a:cs typeface="+mj-cs"/>
              </a:defRPr>
            </a:lvl1pPr>
          </a:lstStyle>
          <a:p>
            <a:r>
              <a:rPr lang="en-US" dirty="0"/>
              <a:t>Workshops and Lab based projects improve student confidence</a:t>
            </a:r>
          </a:p>
        </p:txBody>
      </p:sp>
    </p:spTree>
    <p:extLst>
      <p:ext uri="{BB962C8B-B14F-4D97-AF65-F5344CB8AC3E}">
        <p14:creationId xmlns:p14="http://schemas.microsoft.com/office/powerpoint/2010/main" val="3640319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B55FE220-AD9A-D548-BF93-1807381FFF4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349" b="-18349"/>
          <a:stretch/>
        </p:blipFill>
        <p:spPr>
          <a:xfrm>
            <a:off x="0" y="-1248365"/>
            <a:ext cx="7396480" cy="9370732"/>
          </a:xfrm>
          <a:prstGeom prst="rect">
            <a:avLst/>
          </a:prstGeom>
        </p:spPr>
      </p:pic>
      <p:pic>
        <p:nvPicPr>
          <p:cNvPr id="7" name="Picture 6">
            <a:extLst>
              <a:ext uri="{FF2B5EF4-FFF2-40B4-BE49-F238E27FC236}">
                <a16:creationId xmlns:a16="http://schemas.microsoft.com/office/drawing/2014/main" id="{4F944EFD-5545-E248-A456-7C5C095E63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217756" cy="6858000"/>
          </a:xfrm>
          <a:prstGeom prst="rect">
            <a:avLst/>
          </a:prstGeom>
        </p:spPr>
      </p:pic>
      <p:sp>
        <p:nvSpPr>
          <p:cNvPr id="6" name="Snip Single Corner Rectangle 5">
            <a:extLst>
              <a:ext uri="{FF2B5EF4-FFF2-40B4-BE49-F238E27FC236}">
                <a16:creationId xmlns:a16="http://schemas.microsoft.com/office/drawing/2014/main" id="{9F72AA60-1871-9948-80B7-A7F5A259FFC4}"/>
              </a:ext>
            </a:extLst>
          </p:cNvPr>
          <p:cNvSpPr/>
          <p:nvPr/>
        </p:nvSpPr>
        <p:spPr>
          <a:xfrm>
            <a:off x="5820508" y="1257300"/>
            <a:ext cx="5472126" cy="4611688"/>
          </a:xfrm>
          <a:prstGeom prst="snip1Rect">
            <a:avLst/>
          </a:prstGeom>
          <a:solidFill>
            <a:schemeClr val="bg1"/>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a:endParaRPr>
          </a:p>
        </p:txBody>
      </p:sp>
      <p:sp>
        <p:nvSpPr>
          <p:cNvPr id="2" name="Title 1">
            <a:extLst>
              <a:ext uri="{FF2B5EF4-FFF2-40B4-BE49-F238E27FC236}">
                <a16:creationId xmlns:a16="http://schemas.microsoft.com/office/drawing/2014/main" id="{EDE18E26-AF32-AC42-9CE4-C9CAA5097B5C}"/>
              </a:ext>
            </a:extLst>
          </p:cNvPr>
          <p:cNvSpPr>
            <a:spLocks noGrp="1"/>
          </p:cNvSpPr>
          <p:nvPr>
            <p:ph type="title"/>
          </p:nvPr>
        </p:nvSpPr>
        <p:spPr>
          <a:xfrm>
            <a:off x="1450041" y="1257300"/>
            <a:ext cx="3966021" cy="544713"/>
          </a:xfrm>
          <a:solidFill>
            <a:schemeClr val="tx2"/>
          </a:solidFill>
        </p:spPr>
        <p:txBody>
          <a:bodyPr lIns="288000" tIns="72000" rIns="288000" bIns="0" anchor="t" anchorCtr="0">
            <a:normAutofit/>
          </a:bodyPr>
          <a:lstStyle/>
          <a:p>
            <a:r>
              <a:rPr lang="en-US" b="1" dirty="0">
                <a:solidFill>
                  <a:schemeClr val="bg1"/>
                </a:solidFill>
                <a:latin typeface="+mn-lt"/>
              </a:rPr>
              <a:t>Evaluation:</a:t>
            </a:r>
          </a:p>
        </p:txBody>
      </p:sp>
      <p:sp>
        <p:nvSpPr>
          <p:cNvPr id="10" name="Content Placeholder 2">
            <a:extLst>
              <a:ext uri="{FF2B5EF4-FFF2-40B4-BE49-F238E27FC236}">
                <a16:creationId xmlns:a16="http://schemas.microsoft.com/office/drawing/2014/main" id="{4AF9C22F-3DD7-FE47-83F7-CC650A38C188}"/>
              </a:ext>
            </a:extLst>
          </p:cNvPr>
          <p:cNvSpPr txBox="1">
            <a:spLocks/>
          </p:cNvSpPr>
          <p:nvPr/>
        </p:nvSpPr>
        <p:spPr>
          <a:xfrm>
            <a:off x="5972783" y="1802013"/>
            <a:ext cx="5068111" cy="3596838"/>
          </a:xfrm>
          <a:prstGeom prst="rect">
            <a:avLst/>
          </a:prstGeom>
        </p:spPr>
        <p:txBody>
          <a:bodyPr vert="horz" lIns="288000" tIns="360000" rIns="288000" bIns="45720" rtlCol="0">
            <a:noAutofit/>
          </a:bodyPr>
          <a:lstStyle>
            <a:lvl1pPr marL="228600" indent="-228600" algn="l" defTabSz="914400" rtl="0" eaLnBrk="1" latinLnBrk="0" hangingPunct="1">
              <a:lnSpc>
                <a:spcPct val="90000"/>
              </a:lnSpc>
              <a:spcBef>
                <a:spcPts val="1000"/>
              </a:spcBef>
              <a:buFont typeface="Wingdings" pitchFamily="2" charset="2"/>
              <a:buChar char="§"/>
              <a:defRPr sz="32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8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GB" sz="2400" dirty="0"/>
              <a:t>Student attainment remained in line with previous years, and may be improving slightly</a:t>
            </a:r>
          </a:p>
          <a:p>
            <a:r>
              <a:rPr lang="en-GB" sz="2400" dirty="0"/>
              <a:t>Mental health status reporting numbers remains in line with previous years, exacerbated by pandemic </a:t>
            </a:r>
          </a:p>
          <a:p>
            <a:r>
              <a:rPr lang="en-GB" sz="2400" dirty="0">
                <a:latin typeface="+mn-lt"/>
              </a:rPr>
              <a:t>Student employment into industry </a:t>
            </a:r>
          </a:p>
          <a:p>
            <a:r>
              <a:rPr lang="en-GB" sz="2400" dirty="0">
                <a:latin typeface="+mn-lt"/>
              </a:rPr>
              <a:t>Survey </a:t>
            </a:r>
          </a:p>
          <a:p>
            <a:endParaRPr lang="en-GB" sz="2400" dirty="0">
              <a:latin typeface="+mn-lt"/>
            </a:endParaRPr>
          </a:p>
          <a:p>
            <a:endParaRPr lang="en-GB" sz="2400" dirty="0">
              <a:latin typeface="+mn-lt"/>
            </a:endParaRPr>
          </a:p>
        </p:txBody>
      </p:sp>
    </p:spTree>
    <p:extLst>
      <p:ext uri="{BB962C8B-B14F-4D97-AF65-F5344CB8AC3E}">
        <p14:creationId xmlns:p14="http://schemas.microsoft.com/office/powerpoint/2010/main" val="4057896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671782" y="865183"/>
            <a:ext cx="9675668" cy="553998"/>
          </a:xfrm>
        </p:spPr>
        <p:txBody>
          <a:bodyPr/>
          <a:lstStyle/>
          <a:p>
            <a:r>
              <a:rPr lang="en-GB" dirty="0"/>
              <a:t>Survey Evaluation 2020/21</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671782" y="1868967"/>
            <a:ext cx="9804357" cy="3961382"/>
          </a:xfrm>
        </p:spPr>
        <p:txBody>
          <a:bodyPr>
            <a:normAutofit fontScale="32500" lnSpcReduction="20000"/>
          </a:bodyPr>
          <a:lstStyle/>
          <a:p>
            <a:r>
              <a:rPr lang="en-GB" sz="7200" dirty="0"/>
              <a:t>Based on 5 senses of student success*:</a:t>
            </a:r>
          </a:p>
          <a:p>
            <a:endParaRPr lang="en-GB" sz="7200" dirty="0"/>
          </a:p>
          <a:p>
            <a:r>
              <a:rPr lang="en-GB" sz="7200" b="1" dirty="0"/>
              <a:t>Capability</a:t>
            </a:r>
            <a:r>
              <a:rPr lang="en-GB" sz="7200" dirty="0"/>
              <a:t>: expectations, skills development, active engagement </a:t>
            </a:r>
          </a:p>
          <a:p>
            <a:r>
              <a:rPr lang="en-GB" sz="7200" b="1" dirty="0"/>
              <a:t>Connectedness</a:t>
            </a:r>
            <a:r>
              <a:rPr lang="en-GB" sz="7200" dirty="0"/>
              <a:t>: good working relationship with staff and peers </a:t>
            </a:r>
          </a:p>
          <a:p>
            <a:r>
              <a:rPr lang="en-GB" sz="7200" b="1" dirty="0"/>
              <a:t>Purpose</a:t>
            </a:r>
            <a:r>
              <a:rPr lang="en-GB" sz="7200" dirty="0"/>
              <a:t>: linked to motivations and intended outcomes</a:t>
            </a:r>
          </a:p>
          <a:p>
            <a:r>
              <a:rPr lang="en-GB" sz="7200" b="1" dirty="0"/>
              <a:t>Resourcefulness</a:t>
            </a:r>
            <a:r>
              <a:rPr lang="en-GB" sz="7200" dirty="0"/>
              <a:t>: clear structure/ resources and support for help seeking</a:t>
            </a:r>
          </a:p>
          <a:p>
            <a:r>
              <a:rPr lang="en-GB" sz="7200" b="1" dirty="0"/>
              <a:t>Cultural competence</a:t>
            </a:r>
            <a:r>
              <a:rPr lang="en-GB" sz="7200" dirty="0"/>
              <a:t>: becoming a scientist</a:t>
            </a:r>
          </a:p>
          <a:p>
            <a:endParaRPr lang="en-GB" sz="7200" dirty="0"/>
          </a:p>
          <a:p>
            <a:r>
              <a:rPr lang="en-GB" sz="7200" dirty="0"/>
              <a:t>n=42 = 35% from across the suite; 15 from BMS structured projects</a:t>
            </a:r>
          </a:p>
          <a:p>
            <a:r>
              <a:rPr lang="en-GB" sz="7200" dirty="0"/>
              <a:t>*</a:t>
            </a:r>
            <a:r>
              <a:rPr lang="en-GB" sz="3300" dirty="0" err="1"/>
              <a:t>Lizzio</a:t>
            </a:r>
            <a:r>
              <a:rPr lang="en-GB" sz="3300" dirty="0"/>
              <a:t>, A. (2006). Designing an orientation and transition strategy for commencing students: A conceptual summary of research and practice (First year experience project). Queensland: Griffith University.</a:t>
            </a:r>
          </a:p>
          <a:p>
            <a:endParaRPr lang="en-US"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596281" y="823238"/>
            <a:ext cx="9675668" cy="553998"/>
          </a:xfrm>
        </p:spPr>
        <p:txBody>
          <a:bodyPr/>
          <a:lstStyle/>
          <a:p>
            <a:r>
              <a:rPr lang="en-GB" dirty="0"/>
              <a:t>Survey Findings</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784077" y="1801855"/>
            <a:ext cx="9804357" cy="3961382"/>
          </a:xfrm>
        </p:spPr>
        <p:txBody>
          <a:bodyPr>
            <a:normAutofit fontScale="25000" lnSpcReduction="20000"/>
          </a:bodyPr>
          <a:lstStyle/>
          <a:p>
            <a:r>
              <a:rPr lang="en-GB" sz="9600" dirty="0"/>
              <a:t>Structured projects improve all measures across all areas to some extent compared to traditional projects:</a:t>
            </a:r>
          </a:p>
          <a:p>
            <a:r>
              <a:rPr lang="en-GB" sz="7200" b="1" dirty="0"/>
              <a:t>Connectedness</a:t>
            </a:r>
            <a:r>
              <a:rPr lang="en-GB" sz="7200" dirty="0"/>
              <a:t> with students (68%) &gt; university (34%) &gt; staff (24%) </a:t>
            </a:r>
          </a:p>
          <a:p>
            <a:r>
              <a:rPr lang="en-GB" sz="7200" dirty="0"/>
              <a:t>	</a:t>
            </a:r>
            <a:r>
              <a:rPr lang="en-GB" sz="7200" i="1" dirty="0"/>
              <a:t>? Group supervision effect</a:t>
            </a:r>
          </a:p>
          <a:p>
            <a:endParaRPr lang="en-GB" sz="7200" dirty="0"/>
          </a:p>
          <a:p>
            <a:r>
              <a:rPr lang="en-GB" sz="7200" b="1" dirty="0"/>
              <a:t>Capability</a:t>
            </a:r>
            <a:r>
              <a:rPr lang="en-GB" sz="7200" dirty="0"/>
              <a:t>: understanding expectations of job and further study (25.5%) &gt; skills for the future (16.1%) &gt; project and assessments (14.3%)</a:t>
            </a:r>
          </a:p>
          <a:p>
            <a:endParaRPr lang="en-GB" sz="7200" dirty="0"/>
          </a:p>
          <a:p>
            <a:r>
              <a:rPr lang="en-GB" sz="7200" b="1" dirty="0"/>
              <a:t>Resourcefulness</a:t>
            </a:r>
            <a:r>
              <a:rPr lang="en-GB" sz="7200" dirty="0"/>
              <a:t>: balance work and life (22.3%) &gt; find help for module (15.6%)&gt; speak up with problem (12.5%)</a:t>
            </a:r>
          </a:p>
          <a:p>
            <a:r>
              <a:rPr lang="en-GB" sz="7200" dirty="0"/>
              <a:t>	</a:t>
            </a:r>
            <a:r>
              <a:rPr lang="en-GB" sz="7200" i="1" dirty="0"/>
              <a:t>? Structured nature of project</a:t>
            </a:r>
          </a:p>
          <a:p>
            <a:endParaRPr lang="en-GB" sz="7200" b="1" dirty="0"/>
          </a:p>
          <a:p>
            <a:r>
              <a:rPr lang="en-GB" sz="7200" b="1" dirty="0"/>
              <a:t>Purpose</a:t>
            </a:r>
            <a:r>
              <a:rPr lang="en-GB" sz="7200" dirty="0"/>
              <a:t>: move towards goals (</a:t>
            </a:r>
            <a:r>
              <a:rPr lang="en-GB" sz="7200"/>
              <a:t>20.8%)</a:t>
            </a:r>
          </a:p>
          <a:p>
            <a:endParaRPr lang="en-GB" sz="7200" dirty="0"/>
          </a:p>
          <a:p>
            <a:r>
              <a:rPr lang="en-GB" sz="7200" b="1" dirty="0"/>
              <a:t>Cultural competence</a:t>
            </a:r>
            <a:r>
              <a:rPr lang="en-GB" sz="7200" dirty="0"/>
              <a:t>: feel more like a scientist/ biologist (19.3%)</a:t>
            </a:r>
          </a:p>
          <a:p>
            <a:r>
              <a:rPr lang="en-GB" sz="7200" dirty="0"/>
              <a:t>	</a:t>
            </a:r>
            <a:r>
              <a:rPr lang="en-GB" sz="7200" i="1" dirty="0"/>
              <a:t>? Continued provision of labs and ongoing group supervision dialogue</a:t>
            </a:r>
          </a:p>
          <a:p>
            <a:endParaRPr lang="en-GB" sz="7200"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349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596281" y="823238"/>
            <a:ext cx="9675668" cy="553998"/>
          </a:xfrm>
        </p:spPr>
        <p:txBody>
          <a:bodyPr/>
          <a:lstStyle/>
          <a:p>
            <a:r>
              <a:rPr lang="en-GB" dirty="0"/>
              <a:t>Future Work</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784077" y="1801854"/>
            <a:ext cx="9804357" cy="4551319"/>
          </a:xfrm>
        </p:spPr>
        <p:txBody>
          <a:bodyPr>
            <a:normAutofit fontScale="32500" lnSpcReduction="20000"/>
          </a:bodyPr>
          <a:lstStyle/>
          <a:p>
            <a:r>
              <a:rPr lang="en-GB" sz="9600" dirty="0"/>
              <a:t>Follow up evaluation in a more ‘normal year’ with surveys/ interviews</a:t>
            </a:r>
          </a:p>
          <a:p>
            <a:endParaRPr lang="en-GB" sz="9600" dirty="0"/>
          </a:p>
          <a:p>
            <a:r>
              <a:rPr lang="en-GB" sz="9600" dirty="0"/>
              <a:t>Longitudinal survey across programme? </a:t>
            </a:r>
          </a:p>
          <a:p>
            <a:endParaRPr lang="en-GB" sz="7200" dirty="0"/>
          </a:p>
          <a:p>
            <a:pPr marL="857250" indent="-857250">
              <a:buFont typeface="Arial" panose="020B0604020202020204" pitchFamily="34" charset="0"/>
              <a:buChar char="•"/>
            </a:pPr>
            <a:r>
              <a:rPr lang="en-GB" sz="7200" dirty="0"/>
              <a:t>Does group supervision improve student connectedness, purpose and cultural competence?</a:t>
            </a:r>
          </a:p>
          <a:p>
            <a:endParaRPr lang="en-GB" sz="7200" dirty="0"/>
          </a:p>
          <a:p>
            <a:pPr marL="857250" indent="-857250">
              <a:buFont typeface="Arial" panose="020B0604020202020204" pitchFamily="34" charset="0"/>
              <a:buChar char="•"/>
            </a:pPr>
            <a:r>
              <a:rPr lang="en-GB" sz="7200" dirty="0"/>
              <a:t>Does the structured nature of the projects support student resourcefulness?</a:t>
            </a:r>
          </a:p>
          <a:p>
            <a:endParaRPr lang="en-GB" sz="7200" dirty="0"/>
          </a:p>
          <a:p>
            <a:pPr marL="857250" indent="-857250">
              <a:buFont typeface="Arial" panose="020B0604020202020204" pitchFamily="34" charset="0"/>
              <a:buChar char="•"/>
            </a:pPr>
            <a:r>
              <a:rPr lang="en-GB" sz="7200" dirty="0"/>
              <a:t>Do lab sessions help develop student capability and purpose?</a:t>
            </a:r>
          </a:p>
          <a:p>
            <a:endParaRPr lang="en-GB" sz="7200" b="1" dirty="0"/>
          </a:p>
          <a:p>
            <a:endParaRPr lang="en-GB" sz="7200"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118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733-B5ED-ED45-82D2-AADDB5E9B885}"/>
              </a:ext>
            </a:extLst>
          </p:cNvPr>
          <p:cNvSpPr>
            <a:spLocks noGrp="1"/>
          </p:cNvSpPr>
          <p:nvPr>
            <p:ph type="title"/>
          </p:nvPr>
        </p:nvSpPr>
        <p:spPr>
          <a:xfrm>
            <a:off x="1671782" y="923906"/>
            <a:ext cx="9675668" cy="553998"/>
          </a:xfrm>
        </p:spPr>
        <p:txBody>
          <a:bodyPr/>
          <a:lstStyle/>
          <a:p>
            <a:r>
              <a:rPr lang="en-GB" dirty="0"/>
              <a:t>Acknowledgements</a:t>
            </a:r>
            <a:endParaRPr lang="en-US" dirty="0"/>
          </a:p>
        </p:txBody>
      </p:sp>
      <p:sp>
        <p:nvSpPr>
          <p:cNvPr id="3" name="Text Placeholder 2">
            <a:extLst>
              <a:ext uri="{FF2B5EF4-FFF2-40B4-BE49-F238E27FC236}">
                <a16:creationId xmlns:a16="http://schemas.microsoft.com/office/drawing/2014/main" id="{C2CBA6D7-117D-C147-B6EC-02DCFD25DA02}"/>
              </a:ext>
            </a:extLst>
          </p:cNvPr>
          <p:cNvSpPr>
            <a:spLocks noGrp="1"/>
          </p:cNvSpPr>
          <p:nvPr>
            <p:ph type="body" idx="1"/>
          </p:nvPr>
        </p:nvSpPr>
        <p:spPr>
          <a:xfrm>
            <a:off x="1671782" y="1954156"/>
            <a:ext cx="9804357" cy="3961382"/>
          </a:xfrm>
        </p:spPr>
        <p:txBody>
          <a:bodyPr>
            <a:normAutofit fontScale="47500" lnSpcReduction="20000"/>
          </a:bodyPr>
          <a:lstStyle/>
          <a:p>
            <a:r>
              <a:rPr lang="en-GB" sz="7200" dirty="0"/>
              <a:t>Rosa De Llanos introduced Antibiotics Unearthed Microbiology projects that led to this work</a:t>
            </a:r>
          </a:p>
          <a:p>
            <a:r>
              <a:rPr lang="en-GB" sz="7200" dirty="0"/>
              <a:t>Claire Garden was joined by Amy Poole and Mick Rae as co-supervisors</a:t>
            </a:r>
          </a:p>
          <a:p>
            <a:r>
              <a:rPr lang="en-GB" sz="7200" dirty="0"/>
              <a:t>Janis MacCallum and Samantha Campbell Casey continue to develop Skills Passport</a:t>
            </a:r>
          </a:p>
          <a:p>
            <a:r>
              <a:rPr lang="en-GB" sz="7200" dirty="0"/>
              <a:t>Thanks to all Biological Sciences students and supervisors</a:t>
            </a:r>
          </a:p>
          <a:p>
            <a:endParaRPr lang="en-US" dirty="0"/>
          </a:p>
        </p:txBody>
      </p:sp>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266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F87A4E-EF20-C149-898F-69121B1D5BD1}"/>
              </a:ext>
            </a:extLst>
          </p:cNvPr>
          <p:cNvPicPr>
            <a:picLocks noChangeAspect="1"/>
          </p:cNvPicPr>
          <p:nvPr/>
        </p:nvPicPr>
        <p:blipFill>
          <a:blip r:embed="rId3"/>
          <a:stretch>
            <a:fillRect/>
          </a:stretch>
        </p:blipFill>
        <p:spPr>
          <a:xfrm>
            <a:off x="0" y="-3313"/>
            <a:ext cx="12197884" cy="6867939"/>
          </a:xfrm>
          <a:prstGeom prst="rect">
            <a:avLst/>
          </a:prstGeom>
        </p:spPr>
      </p:pic>
      <p:sp>
        <p:nvSpPr>
          <p:cNvPr id="4" name="TextBox 3">
            <a:extLst>
              <a:ext uri="{FF2B5EF4-FFF2-40B4-BE49-F238E27FC236}">
                <a16:creationId xmlns:a16="http://schemas.microsoft.com/office/drawing/2014/main" id="{C31FBF3B-8405-4444-AAA4-A5161B83E06A}"/>
              </a:ext>
            </a:extLst>
          </p:cNvPr>
          <p:cNvSpPr txBox="1"/>
          <p:nvPr/>
        </p:nvSpPr>
        <p:spPr>
          <a:xfrm>
            <a:off x="4395355" y="3799343"/>
            <a:ext cx="3512127" cy="675492"/>
          </a:xfrm>
          <a:prstGeom prst="rect">
            <a:avLst/>
          </a:prstGeom>
          <a:solidFill>
            <a:schemeClr val="tx1"/>
          </a:solidFill>
        </p:spPr>
        <p:txBody>
          <a:bodyPr wrap="square" tIns="0" bIns="108000" rtlCol="0" anchor="t" anchorCtr="0">
            <a:spAutoFit/>
          </a:bodyPr>
          <a:lstStyle/>
          <a:p>
            <a:pPr algn="ctr">
              <a:lnSpc>
                <a:spcPct val="150000"/>
              </a:lnSpc>
            </a:pPr>
            <a:r>
              <a:rPr lang="en-GB" sz="2800" b="1" dirty="0">
                <a:solidFill>
                  <a:schemeClr val="bg1"/>
                </a:solidFill>
              </a:rPr>
              <a:t>@geoffismycar</a:t>
            </a:r>
            <a:endParaRPr lang="en-GB" sz="2800" dirty="0">
              <a:solidFill>
                <a:schemeClr val="bg1"/>
              </a:solidFill>
            </a:endParaRPr>
          </a:p>
        </p:txBody>
      </p:sp>
      <p:sp>
        <p:nvSpPr>
          <p:cNvPr id="6" name="Title 1">
            <a:extLst>
              <a:ext uri="{FF2B5EF4-FFF2-40B4-BE49-F238E27FC236}">
                <a16:creationId xmlns:a16="http://schemas.microsoft.com/office/drawing/2014/main" id="{2E5274AC-6963-0F43-B783-BD8A8BFF8DEA}"/>
              </a:ext>
            </a:extLst>
          </p:cNvPr>
          <p:cNvSpPr txBox="1">
            <a:spLocks/>
          </p:cNvSpPr>
          <p:nvPr/>
        </p:nvSpPr>
        <p:spPr>
          <a:xfrm>
            <a:off x="2317377" y="865848"/>
            <a:ext cx="7557247" cy="2387600"/>
          </a:xfrm>
          <a:prstGeom prst="rect">
            <a:avLst/>
          </a:prstGeom>
        </p:spPr>
        <p:txBody>
          <a:bodyPr lIns="288000" rIns="288000" anchor="b"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bg1"/>
                </a:solidFill>
                <a:latin typeface="+mn-lt"/>
              </a:rPr>
              <a:t>Thank you!</a:t>
            </a:r>
            <a:endParaRPr lang="en-US" b="1" dirty="0">
              <a:solidFill>
                <a:schemeClr val="bg1"/>
              </a:solidFill>
              <a:latin typeface="+mn-lt"/>
            </a:endParaRPr>
          </a:p>
        </p:txBody>
      </p:sp>
    </p:spTree>
    <p:extLst>
      <p:ext uri="{BB962C8B-B14F-4D97-AF65-F5344CB8AC3E}">
        <p14:creationId xmlns:p14="http://schemas.microsoft.com/office/powerpoint/2010/main" val="2374521201"/>
      </p:ext>
    </p:extLst>
  </p:cSld>
  <p:clrMapOvr>
    <a:masterClrMapping/>
  </p:clrMapOvr>
  <mc:AlternateContent xmlns:mc="http://schemas.openxmlformats.org/markup-compatibility/2006" xmlns:p14="http://schemas.microsoft.com/office/powerpoint/2010/main">
    <mc:Choice Requires="p14">
      <p:transition spd="med" p14:dur="700" advClick="0" advTm="7000">
        <p:fade/>
      </p:transition>
    </mc:Choice>
    <mc:Fallback xmlns="">
      <p:transition spd="med" advClick="0" advTm="7000">
        <p:fade/>
      </p:transition>
    </mc:Fallback>
  </mc:AlternateContent>
</p:sld>
</file>

<file path=ppt/theme/theme1.xml><?xml version="1.0" encoding="utf-8"?>
<a:theme xmlns:a="http://schemas.openxmlformats.org/drawingml/2006/main" name="ENU Corporate General">
  <a:themeElements>
    <a:clrScheme name="ENU SAS Palette">
      <a:dk1>
        <a:srgbClr val="272928"/>
      </a:dk1>
      <a:lt1>
        <a:srgbClr val="FFFFFF"/>
      </a:lt1>
      <a:dk2>
        <a:srgbClr val="E82340"/>
      </a:dk2>
      <a:lt2>
        <a:srgbClr val="E9E9E9"/>
      </a:lt2>
      <a:accent1>
        <a:srgbClr val="A97EA0"/>
      </a:accent1>
      <a:accent2>
        <a:srgbClr val="FFCD02"/>
      </a:accent2>
      <a:accent3>
        <a:srgbClr val="849FA4"/>
      </a:accent3>
      <a:accent4>
        <a:srgbClr val="E82340"/>
      </a:accent4>
      <a:accent5>
        <a:srgbClr val="1B1E1E"/>
      </a:accent5>
      <a:accent6>
        <a:srgbClr val="DBDDDB"/>
      </a:accent6>
      <a:hlink>
        <a:srgbClr val="309BD1"/>
      </a:hlink>
      <a:folHlink>
        <a:srgbClr val="839EA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U SAS Template PPT_111120" id="{699E628B-6FC2-874A-BFB0-EBF9DF20DEDF}" vid="{86E46CBA-5803-8042-B4FD-236BF16229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ENU SAS Template PPT_111120 (2)</Template>
  <TotalTime>234</TotalTime>
  <Words>1608</Words>
  <Application>Microsoft Office PowerPoint</Application>
  <PresentationFormat>Widescreen</PresentationFormat>
  <Paragraphs>186</Paragraphs>
  <Slides>17</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Bold</vt:lpstr>
      <vt:lpstr>Arial Regular</vt:lpstr>
      <vt:lpstr>Calibri</vt:lpstr>
      <vt:lpstr>Calibri Light</vt:lpstr>
      <vt:lpstr>Wingdings</vt:lpstr>
      <vt:lpstr>ENU Corporate General</vt:lpstr>
      <vt:lpstr>Structured Biomedical Sciences Honours Projects:</vt:lpstr>
      <vt:lpstr>Biological Sciences Suite</vt:lpstr>
      <vt:lpstr>Skills Passport Project</vt:lpstr>
      <vt:lpstr>Curriculum Redesign</vt:lpstr>
      <vt:lpstr>Capstone (Honours) Projects</vt:lpstr>
      <vt:lpstr>Traditional, Research Focused Projects</vt:lpstr>
      <vt:lpstr>PowerPoint Presentation</vt:lpstr>
      <vt:lpstr>Structured, Off the Shelf Projects</vt:lpstr>
      <vt:lpstr>Online Workshops (Timetabled)</vt:lpstr>
      <vt:lpstr>Online Group Supervision</vt:lpstr>
      <vt:lpstr>PowerPoint Presentation</vt:lpstr>
      <vt:lpstr>Evaluation:</vt:lpstr>
      <vt:lpstr>Survey Evaluation 2020/21</vt:lpstr>
      <vt:lpstr>Survey Findings</vt:lpstr>
      <vt:lpstr>Future Work</vt:lpstr>
      <vt:lpstr>Acknowledgements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Claire Garden</dc:creator>
  <cp:lastModifiedBy>Diane.Ford</cp:lastModifiedBy>
  <cp:revision>2</cp:revision>
  <cp:lastPrinted>2019-04-04T16:32:46Z</cp:lastPrinted>
  <dcterms:created xsi:type="dcterms:W3CDTF">2021-06-22T12:43:48Z</dcterms:created>
  <dcterms:modified xsi:type="dcterms:W3CDTF">2021-06-24T12:58:46Z</dcterms:modified>
</cp:coreProperties>
</file>