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5" r:id="rId1"/>
  </p:sldMasterIdLst>
  <p:notesMasterIdLst>
    <p:notesMasterId r:id="rId16"/>
  </p:notesMasterIdLst>
  <p:handoutMasterIdLst>
    <p:handoutMasterId r:id="rId17"/>
  </p:handoutMasterIdLst>
  <p:sldIdLst>
    <p:sldId id="437" r:id="rId2"/>
    <p:sldId id="473" r:id="rId3"/>
    <p:sldId id="475" r:id="rId4"/>
    <p:sldId id="474" r:id="rId5"/>
    <p:sldId id="483" r:id="rId6"/>
    <p:sldId id="476" r:id="rId7"/>
    <p:sldId id="484" r:id="rId8"/>
    <p:sldId id="477" r:id="rId9"/>
    <p:sldId id="485" r:id="rId10"/>
    <p:sldId id="478" r:id="rId11"/>
    <p:sldId id="480" r:id="rId12"/>
    <p:sldId id="481" r:id="rId13"/>
    <p:sldId id="482" r:id="rId14"/>
    <p:sldId id="486" r:id="rId15"/>
  </p:sldIdLst>
  <p:sldSz cx="12192000" cy="6858000"/>
  <p:notesSz cx="6858000" cy="9144000"/>
  <p:defaultTextStyle>
    <a:defPPr>
      <a:defRPr lang="en-US"/>
    </a:defPPr>
    <a:lvl1pPr marL="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6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3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9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6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2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9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5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2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alance" id="{705054ED-DB56-FA4C-BB16-D35BDEFFF4C1}">
          <p14:sldIdLst>
            <p14:sldId id="437"/>
            <p14:sldId id="473"/>
            <p14:sldId id="475"/>
            <p14:sldId id="474"/>
            <p14:sldId id="483"/>
            <p14:sldId id="476"/>
            <p14:sldId id="484"/>
            <p14:sldId id="477"/>
            <p14:sldId id="485"/>
            <p14:sldId id="478"/>
            <p14:sldId id="480"/>
            <p14:sldId id="481"/>
            <p14:sldId id="482"/>
            <p14:sldId id="48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AFF"/>
    <a:srgbClr val="0066CC"/>
    <a:srgbClr val="FFCC99"/>
    <a:srgbClr val="9999FF"/>
    <a:srgbClr val="1778C7"/>
    <a:srgbClr val="000000"/>
    <a:srgbClr val="0177AD"/>
    <a:srgbClr val="0922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57"/>
    <p:restoredTop sz="93473" autoAdjust="0"/>
  </p:normalViewPr>
  <p:slideViewPr>
    <p:cSldViewPr snapToGrid="0" snapToObjects="1">
      <p:cViewPr varScale="1">
        <p:scale>
          <a:sx n="67" d="100"/>
          <a:sy n="67" d="100"/>
        </p:scale>
        <p:origin x="94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132" d="100"/>
          <a:sy n="132" d="100"/>
        </p:scale>
        <p:origin x="5344" y="17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40EBAF-D955-C443-AB02-2BCBC7797572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1DC8B-0A09-DC4E-ABCE-FAAA12F03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5749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7A641A-FC50-3840-A830-42D90553FE8C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896355-3DDC-9949-861F-AD0908BFC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77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896355-3DDC-9949-861F-AD0908BFCC2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699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5" name="Номер слайда 21"/>
          <p:cNvSpPr txBox="1">
            <a:spLocks/>
          </p:cNvSpPr>
          <p:nvPr userDrawn="1"/>
        </p:nvSpPr>
        <p:spPr>
          <a:xfrm>
            <a:off x="388273" y="6571277"/>
            <a:ext cx="513735" cy="22716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30" rtl="0" eaLnBrk="1" latinLnBrk="0" hangingPunct="1">
              <a:defRPr sz="1000" b="0" i="0" kern="1200">
                <a:solidFill>
                  <a:schemeClr val="tx1">
                    <a:alpha val="70000"/>
                  </a:schemeClr>
                </a:solidFill>
                <a:latin typeface="Montserrat Medium" charset="0"/>
                <a:ea typeface="Montserrat Medium" charset="0"/>
                <a:cs typeface="Montserrat Medium" charset="0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1866899" y="4246128"/>
            <a:ext cx="8046357" cy="243873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2618190"/>
            <a:ext cx="4747260" cy="1621619"/>
          </a:xfrm>
        </p:spPr>
        <p:txBody>
          <a:bodyPr/>
          <a:lstStyle>
            <a:lvl1pPr>
              <a:defRPr sz="3600" spc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4"/>
            <a:ext cx="4229100" cy="1621619"/>
          </a:xfrm>
        </p:spPr>
        <p:txBody>
          <a:bodyPr/>
          <a:lstStyle>
            <a:lvl1pPr>
              <a:defRPr sz="3600" spc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671005"/>
            <a:ext cx="9753600" cy="745212"/>
          </a:xfrm>
        </p:spPr>
        <p:txBody>
          <a:bodyPr>
            <a:noAutofit/>
          </a:bodyPr>
          <a:lstStyle>
            <a:lvl1pPr algn="l">
              <a:defRPr sz="3600" spc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67C995C6-BBB5-3B4F-9763-5F55B3916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6900" y="1661159"/>
            <a:ext cx="9753600" cy="475771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1181100"/>
            <a:ext cx="69723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990600" y="3927944"/>
            <a:ext cx="11201400" cy="293005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498607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990600" y="4055602"/>
            <a:ext cx="3748377" cy="279886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738977" y="4055602"/>
            <a:ext cx="3748377" cy="279886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8487355" y="4055602"/>
            <a:ext cx="3704646" cy="279886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441411"/>
            <a:ext cx="9753600" cy="810810"/>
          </a:xfrm>
        </p:spPr>
        <p:txBody>
          <a:bodyPr/>
          <a:lstStyle>
            <a:lvl1pPr>
              <a:defRPr sz="3600" spc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D294FF8-6963-C348-83CE-28D3491B5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6900" y="1493520"/>
            <a:ext cx="9753600" cy="2286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18669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990600" y="1349951"/>
            <a:ext cx="3748377" cy="279886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738977" y="1349951"/>
            <a:ext cx="3748377" cy="279886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8487355" y="1349951"/>
            <a:ext cx="3704646" cy="279886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441411"/>
            <a:ext cx="9753600" cy="81081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D294FF8-6963-C348-83CE-28D3491B5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6900" y="4500542"/>
            <a:ext cx="9753600" cy="205041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27444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7843520" y="0"/>
            <a:ext cx="4348481" cy="685446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664930"/>
            <a:ext cx="5570220" cy="1387389"/>
          </a:xfrm>
        </p:spPr>
        <p:txBody>
          <a:bodyPr/>
          <a:lstStyle>
            <a:lvl1pPr>
              <a:defRPr sz="3600" spc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D294FF8-6963-C348-83CE-28D3491B5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6900" y="2157025"/>
            <a:ext cx="5570220" cy="405073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2104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7843520" y="1"/>
            <a:ext cx="4348481" cy="3429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664930"/>
            <a:ext cx="5570220" cy="1387389"/>
          </a:xfrm>
        </p:spPr>
        <p:txBody>
          <a:bodyPr/>
          <a:lstStyle>
            <a:lvl1pPr>
              <a:defRPr sz="3600" spc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D294FF8-6963-C348-83CE-28D3491B5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6900" y="2157025"/>
            <a:ext cx="5570220" cy="405073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A5082EFB-1114-FE47-B838-2915F2B9B91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843520" y="3444241"/>
            <a:ext cx="4348481" cy="3413759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410928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8593373" y="1"/>
            <a:ext cx="3598627" cy="228997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8593373" y="2289977"/>
            <a:ext cx="3598627" cy="228997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8593373" y="4573989"/>
            <a:ext cx="3598627" cy="228401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65D61D25-2C22-8E45-A9B3-AAB911B769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00" y="664930"/>
            <a:ext cx="6129020" cy="1459697"/>
          </a:xfrm>
        </p:spPr>
        <p:txBody>
          <a:bodyPr/>
          <a:lstStyle>
            <a:lvl1pPr>
              <a:defRPr sz="3600" spc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712658E-CB5A-AF48-A644-353403DB0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6900" y="2157025"/>
            <a:ext cx="6129020" cy="426185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96645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1866901" y="1561736"/>
            <a:ext cx="2385785" cy="312783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4322839" y="1561736"/>
            <a:ext cx="2385785" cy="312783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6778777" y="1561736"/>
            <a:ext cx="4841723" cy="312783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167AA0B1-6033-2F4D-A765-7D17EAA029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00" y="664931"/>
            <a:ext cx="9753600" cy="726990"/>
          </a:xfrm>
        </p:spPr>
        <p:txBody>
          <a:bodyPr/>
          <a:lstStyle>
            <a:lvl1pPr>
              <a:defRPr sz="3600" spc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259E27A-E0B3-884A-B625-74AD7AB97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6900" y="4859381"/>
            <a:ext cx="9753600" cy="178666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671005"/>
            <a:ext cx="9753600" cy="710756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1866900" y="1607819"/>
            <a:ext cx="9753600" cy="4811058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6624827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6624320" y="0"/>
            <a:ext cx="556768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0269"/>
            <a:ext cx="6414052" cy="243873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B443B03-7CB5-694C-A06A-B8D051D07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6900" y="3667761"/>
            <a:ext cx="4229100" cy="2978280"/>
          </a:xfrm>
        </p:spPr>
        <p:txBody>
          <a:bodyPr/>
          <a:lstStyle>
            <a:lvl1pPr marL="457200" indent="-457200">
              <a:buClr>
                <a:srgbClr val="1778C7"/>
              </a:buClr>
              <a:buFont typeface="System Font Regular"/>
              <a:buChar char="■"/>
              <a:defRPr/>
            </a:lvl1pPr>
            <a:lvl2pPr marL="285750" indent="-285750">
              <a:buClr>
                <a:srgbClr val="1778C7"/>
              </a:buClr>
              <a:buFont typeface="System Font Regular"/>
              <a:buChar char="■"/>
              <a:defRPr/>
            </a:lvl2pPr>
            <a:lvl3pPr marL="171450" indent="-171450">
              <a:buClr>
                <a:srgbClr val="1778C7"/>
              </a:buClr>
              <a:buFont typeface="System Font Regular"/>
              <a:buChar char="■"/>
              <a:defRPr/>
            </a:lvl3pPr>
            <a:lvl4pPr marL="171450" indent="-171450">
              <a:buClr>
                <a:srgbClr val="1778C7"/>
              </a:buClr>
              <a:buFont typeface="System Font Regular"/>
              <a:buChar char="■"/>
              <a:defRPr/>
            </a:lvl4pPr>
            <a:lvl5pPr marL="171450" indent="-171450">
              <a:buClr>
                <a:srgbClr val="1778C7"/>
              </a:buClr>
              <a:buFont typeface="System Font Regular"/>
              <a:buChar char="■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1207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6624320" y="0"/>
            <a:ext cx="556768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B7763118-0811-A045-907D-A37A39B4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35249" y="664745"/>
            <a:ext cx="4560751" cy="1621619"/>
          </a:xfrm>
        </p:spPr>
        <p:txBody>
          <a:bodyPr/>
          <a:lstStyle>
            <a:lvl1pPr>
              <a:defRPr sz="3600" spc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2C4E96E-0DBC-9741-978E-351DF7CF4B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5249" y="2526750"/>
            <a:ext cx="4560751" cy="3670850"/>
          </a:xfrm>
        </p:spPr>
        <p:txBody>
          <a:bodyPr/>
          <a:lstStyle>
            <a:lvl1pPr marL="457200" indent="-457200">
              <a:buClr>
                <a:schemeClr val="accent6"/>
              </a:buClr>
              <a:buFont typeface="System Font Regular"/>
              <a:buChar char="■"/>
              <a:defRPr/>
            </a:lvl1pPr>
            <a:lvl2pPr marL="285750" indent="-285750">
              <a:buClr>
                <a:schemeClr val="accent6"/>
              </a:buClr>
              <a:buFont typeface="System Font Regular"/>
              <a:buChar char="■"/>
              <a:defRPr/>
            </a:lvl2pPr>
            <a:lvl3pPr marL="171450" indent="-171450">
              <a:buClr>
                <a:schemeClr val="accent6"/>
              </a:buClr>
              <a:buFont typeface="System Font Regular"/>
              <a:buChar char="■"/>
              <a:defRPr/>
            </a:lvl3pPr>
            <a:lvl4pPr marL="171450" indent="-171450">
              <a:buClr>
                <a:schemeClr val="accent6"/>
              </a:buClr>
              <a:buFont typeface="System Font Regular"/>
              <a:buChar char="■"/>
              <a:defRPr/>
            </a:lvl4pPr>
            <a:lvl5pPr marL="171450" indent="-171450">
              <a:buClr>
                <a:schemeClr val="accent6"/>
              </a:buClr>
              <a:buFont typeface="System Font Regular"/>
              <a:buChar char="■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12352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990600" y="0"/>
            <a:ext cx="556768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5206448" y="990269"/>
            <a:ext cx="6414052" cy="2438731"/>
          </a:xfrm>
        </p:spPr>
        <p:txBody>
          <a:bodyPr/>
          <a:lstStyle>
            <a:lvl1pPr algn="r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B443B03-7CB5-694C-A06A-B8D051D07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2000" y="3667761"/>
            <a:ext cx="4508500" cy="297828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30505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990600" y="0"/>
            <a:ext cx="51054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6531429" y="664745"/>
            <a:ext cx="5089071" cy="1621619"/>
          </a:xfrm>
        </p:spPr>
        <p:txBody>
          <a:bodyPr/>
          <a:lstStyle>
            <a:lvl1pPr>
              <a:defRPr sz="3600" spc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353C0E3-CA06-FF4E-9268-38C763A24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29" y="2526750"/>
            <a:ext cx="5089071" cy="367085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239873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990600" y="0"/>
            <a:ext cx="11201401" cy="3429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3715470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8A2D389-5092-B541-B85C-948DD9C9B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0480" y="3715470"/>
            <a:ext cx="5240020" cy="2930571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718061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1866900" y="3429000"/>
            <a:ext cx="10325101" cy="3429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691324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4CFFCC-3559-F84D-A042-1BAFB25919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0480" y="691325"/>
            <a:ext cx="5240020" cy="228555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66609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1866900" y="1908627"/>
            <a:ext cx="1425919" cy="91585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9F1E9CA4-55FC-8A40-824F-09EDA9DCB9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00" y="671005"/>
            <a:ext cx="9753600" cy="710756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D910E763-4396-F74C-8903-82D9802B2D7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79701" y="1908627"/>
            <a:ext cx="1425919" cy="91585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E94BA5C2-38F4-E14F-AA9C-C3DFC999753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92502" y="1908627"/>
            <a:ext cx="1425919" cy="91585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A9FCD912-C26A-6644-A093-938CD0712E6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743700" y="1908627"/>
            <a:ext cx="1425919" cy="91585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2B2E5B3A-B4B2-BD4F-AB85-BFF95E3A2AD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394898" y="1908627"/>
            <a:ext cx="1425919" cy="91585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23" name="Picture Placeholder 4">
            <a:extLst>
              <a:ext uri="{FF2B5EF4-FFF2-40B4-BE49-F238E27FC236}">
                <a16:creationId xmlns:a16="http://schemas.microsoft.com/office/drawing/2014/main" id="{CC35ADD1-35FD-C44E-BAE2-21F1D63D4DEC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0046096" y="1908627"/>
            <a:ext cx="1425919" cy="91585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4A064768-5B8B-5740-B764-CCD1215AD7E3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866900" y="2965267"/>
            <a:ext cx="1425919" cy="91585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A8ACE225-1838-3544-957D-AACCA7BE3A1A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479701" y="2965267"/>
            <a:ext cx="1425919" cy="91585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FD0641E4-640F-8D4E-8C69-BFEE014364E3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5092502" y="2965267"/>
            <a:ext cx="1425919" cy="91585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0DBFC0DE-039B-2F4E-BFBC-2E3DA0364347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6743700" y="2965267"/>
            <a:ext cx="1425919" cy="91585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25EA1B11-E5B8-9149-BBE6-13ADFB08F8B5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8394898" y="2965267"/>
            <a:ext cx="1425919" cy="91585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29" name="Picture Placeholder 4">
            <a:extLst>
              <a:ext uri="{FF2B5EF4-FFF2-40B4-BE49-F238E27FC236}">
                <a16:creationId xmlns:a16="http://schemas.microsoft.com/office/drawing/2014/main" id="{ECDDA7D5-E29D-2F4F-9BBE-E4BC874FC1DF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0046096" y="2965267"/>
            <a:ext cx="1425919" cy="91585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30" name="Picture Placeholder 4">
            <a:extLst>
              <a:ext uri="{FF2B5EF4-FFF2-40B4-BE49-F238E27FC236}">
                <a16:creationId xmlns:a16="http://schemas.microsoft.com/office/drawing/2014/main" id="{D39CEE3D-7E7A-494C-B8D1-6A561A1F8C67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1866900" y="4021907"/>
            <a:ext cx="1425919" cy="91585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D2F2FBF1-42C4-084B-9B8F-8A6BB412FDFF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479701" y="4021907"/>
            <a:ext cx="1425919" cy="91585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32" name="Picture Placeholder 4">
            <a:extLst>
              <a:ext uri="{FF2B5EF4-FFF2-40B4-BE49-F238E27FC236}">
                <a16:creationId xmlns:a16="http://schemas.microsoft.com/office/drawing/2014/main" id="{99001851-0A29-5945-8461-09C32A1DF560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5092502" y="4021907"/>
            <a:ext cx="1425919" cy="91585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33" name="Picture Placeholder 4">
            <a:extLst>
              <a:ext uri="{FF2B5EF4-FFF2-40B4-BE49-F238E27FC236}">
                <a16:creationId xmlns:a16="http://schemas.microsoft.com/office/drawing/2014/main" id="{DC1D8B20-1A51-9C4A-ABDD-DD48B5D1C275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6743700" y="4021907"/>
            <a:ext cx="1425919" cy="91585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5AA24CC2-0B66-B34D-A228-6AE40A8DE753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394898" y="4021907"/>
            <a:ext cx="1425919" cy="91585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35" name="Picture Placeholder 4">
            <a:extLst>
              <a:ext uri="{FF2B5EF4-FFF2-40B4-BE49-F238E27FC236}">
                <a16:creationId xmlns:a16="http://schemas.microsoft.com/office/drawing/2014/main" id="{5FA8BDB8-5757-C142-AC90-BC8AD95844D0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10046096" y="4021907"/>
            <a:ext cx="1425919" cy="91585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36" name="Picture Placeholder 4">
            <a:extLst>
              <a:ext uri="{FF2B5EF4-FFF2-40B4-BE49-F238E27FC236}">
                <a16:creationId xmlns:a16="http://schemas.microsoft.com/office/drawing/2014/main" id="{65AA2FDC-1BAC-F24E-85E0-00EBEC7473C7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1866900" y="5078547"/>
            <a:ext cx="1425919" cy="91585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72982FDD-C863-2C47-A976-BFBF4777637D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3479701" y="5078547"/>
            <a:ext cx="1425919" cy="91585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38" name="Picture Placeholder 4">
            <a:extLst>
              <a:ext uri="{FF2B5EF4-FFF2-40B4-BE49-F238E27FC236}">
                <a16:creationId xmlns:a16="http://schemas.microsoft.com/office/drawing/2014/main" id="{1D2AA8B1-2C53-7940-A97F-72E577896EC9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5092502" y="5078547"/>
            <a:ext cx="1425919" cy="91585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39" name="Picture Placeholder 4">
            <a:extLst>
              <a:ext uri="{FF2B5EF4-FFF2-40B4-BE49-F238E27FC236}">
                <a16:creationId xmlns:a16="http://schemas.microsoft.com/office/drawing/2014/main" id="{B695AF4D-D6DC-0944-98EC-F2C964A6D132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743700" y="5078547"/>
            <a:ext cx="1425919" cy="91585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40" name="Picture Placeholder 4">
            <a:extLst>
              <a:ext uri="{FF2B5EF4-FFF2-40B4-BE49-F238E27FC236}">
                <a16:creationId xmlns:a16="http://schemas.microsoft.com/office/drawing/2014/main" id="{002E033C-4E61-6B4F-B553-C83E76F94D8B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8394898" y="5078547"/>
            <a:ext cx="1425919" cy="91585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41" name="Picture Placeholder 4">
            <a:extLst>
              <a:ext uri="{FF2B5EF4-FFF2-40B4-BE49-F238E27FC236}">
                <a16:creationId xmlns:a16="http://schemas.microsoft.com/office/drawing/2014/main" id="{750A9437-CEAD-0741-8012-DFC58613492D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10046096" y="5078547"/>
            <a:ext cx="1425919" cy="91585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6119794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1866900" y="1638966"/>
            <a:ext cx="2367114" cy="152037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9F1E9CA4-55FC-8A40-824F-09EDA9DCB9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00" y="671005"/>
            <a:ext cx="9753600" cy="710756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2" name="Picture Placeholder 4">
            <a:extLst>
              <a:ext uri="{FF2B5EF4-FFF2-40B4-BE49-F238E27FC236}">
                <a16:creationId xmlns:a16="http://schemas.microsoft.com/office/drawing/2014/main" id="{AB69879B-EE95-2340-855D-A9E3FF45B3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866900" y="3325526"/>
            <a:ext cx="2367114" cy="152037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43" name="Picture Placeholder 4">
            <a:extLst>
              <a:ext uri="{FF2B5EF4-FFF2-40B4-BE49-F238E27FC236}">
                <a16:creationId xmlns:a16="http://schemas.microsoft.com/office/drawing/2014/main" id="{81755F83-CEE1-CA4F-9CB2-AD8AF9461FE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866900" y="5012086"/>
            <a:ext cx="2367114" cy="152037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44" name="Picture Placeholder 4">
            <a:extLst>
              <a:ext uri="{FF2B5EF4-FFF2-40B4-BE49-F238E27FC236}">
                <a16:creationId xmlns:a16="http://schemas.microsoft.com/office/drawing/2014/main" id="{34924851-6C37-C84F-A630-EA87C879C7D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396740" y="1638966"/>
            <a:ext cx="2367114" cy="152037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45" name="Picture Placeholder 4">
            <a:extLst>
              <a:ext uri="{FF2B5EF4-FFF2-40B4-BE49-F238E27FC236}">
                <a16:creationId xmlns:a16="http://schemas.microsoft.com/office/drawing/2014/main" id="{1591A003-2C51-8747-8121-A00901B6953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926580" y="1638966"/>
            <a:ext cx="2367114" cy="152037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46" name="Picture Placeholder 4">
            <a:extLst>
              <a:ext uri="{FF2B5EF4-FFF2-40B4-BE49-F238E27FC236}">
                <a16:creationId xmlns:a16="http://schemas.microsoft.com/office/drawing/2014/main" id="{E5FC3E9F-0D6F-1A4B-9B98-7EEBF5AEADC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456420" y="1638966"/>
            <a:ext cx="2367114" cy="152037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47" name="Picture Placeholder 4">
            <a:extLst>
              <a:ext uri="{FF2B5EF4-FFF2-40B4-BE49-F238E27FC236}">
                <a16:creationId xmlns:a16="http://schemas.microsoft.com/office/drawing/2014/main" id="{CEC3CD0E-BFD8-D741-B22E-22F2F41C4FA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396740" y="3325526"/>
            <a:ext cx="2367114" cy="152037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48" name="Picture Placeholder 4">
            <a:extLst>
              <a:ext uri="{FF2B5EF4-FFF2-40B4-BE49-F238E27FC236}">
                <a16:creationId xmlns:a16="http://schemas.microsoft.com/office/drawing/2014/main" id="{0460D3CE-95FD-684A-91A1-6CCB6968556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926580" y="3325526"/>
            <a:ext cx="2367114" cy="152037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49" name="Picture Placeholder 4">
            <a:extLst>
              <a:ext uri="{FF2B5EF4-FFF2-40B4-BE49-F238E27FC236}">
                <a16:creationId xmlns:a16="http://schemas.microsoft.com/office/drawing/2014/main" id="{B8B8D087-5B4B-8141-8DB9-81770800BD18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456420" y="3325526"/>
            <a:ext cx="2367114" cy="152037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50" name="Picture Placeholder 4">
            <a:extLst>
              <a:ext uri="{FF2B5EF4-FFF2-40B4-BE49-F238E27FC236}">
                <a16:creationId xmlns:a16="http://schemas.microsoft.com/office/drawing/2014/main" id="{BB5C1B6D-1803-8645-8E13-7DE2A58DE4D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396740" y="5012086"/>
            <a:ext cx="2367114" cy="152037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51" name="Picture Placeholder 4">
            <a:extLst>
              <a:ext uri="{FF2B5EF4-FFF2-40B4-BE49-F238E27FC236}">
                <a16:creationId xmlns:a16="http://schemas.microsoft.com/office/drawing/2014/main" id="{285C2B50-7632-3747-84F1-900493205CD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926580" y="5012086"/>
            <a:ext cx="2367114" cy="152037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52" name="Picture Placeholder 4">
            <a:extLst>
              <a:ext uri="{FF2B5EF4-FFF2-40B4-BE49-F238E27FC236}">
                <a16:creationId xmlns:a16="http://schemas.microsoft.com/office/drawing/2014/main" id="{B105B2B0-0C44-D34D-837F-9F695FD2187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9456420" y="5012086"/>
            <a:ext cx="2367114" cy="152037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2405156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1866900" y="1634553"/>
            <a:ext cx="2997925" cy="2997925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8" hasCustomPrompt="1"/>
          </p:nvPr>
        </p:nvSpPr>
        <p:spPr>
          <a:xfrm>
            <a:off x="5244737" y="1634553"/>
            <a:ext cx="2997925" cy="2997925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9" hasCustomPrompt="1"/>
          </p:nvPr>
        </p:nvSpPr>
        <p:spPr>
          <a:xfrm>
            <a:off x="8622575" y="1634553"/>
            <a:ext cx="2997925" cy="2997925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664745"/>
            <a:ext cx="9753600" cy="757655"/>
          </a:xfrm>
        </p:spPr>
        <p:txBody>
          <a:bodyPr/>
          <a:lstStyle>
            <a:lvl1pPr>
              <a:defRPr sz="3600" spc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8F39EDD-56E0-DB41-A5F7-712481027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6900" y="4844631"/>
            <a:ext cx="9753600" cy="180141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6433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7086600" y="0"/>
            <a:ext cx="51054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2618190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1866901" y="1181100"/>
            <a:ext cx="1406070" cy="1406070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Oval 5"/>
          <p:cNvSpPr/>
          <p:nvPr userDrawn="1"/>
        </p:nvSpPr>
        <p:spPr>
          <a:xfrm>
            <a:off x="1448707" y="762906"/>
            <a:ext cx="2242457" cy="2242457"/>
          </a:xfrm>
          <a:prstGeom prst="ellipse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5471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990600" y="0"/>
            <a:ext cx="11201400" cy="6857999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0603505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664745"/>
            <a:ext cx="7510780" cy="1621619"/>
          </a:xfrm>
        </p:spPr>
        <p:txBody>
          <a:bodyPr/>
          <a:lstStyle>
            <a:lvl1pPr>
              <a:defRPr sz="3600" spc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1866901" y="2770416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8" hasCustomPrompt="1"/>
          </p:nvPr>
        </p:nvSpPr>
        <p:spPr>
          <a:xfrm>
            <a:off x="3943351" y="2770416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9" hasCustomPrompt="1"/>
          </p:nvPr>
        </p:nvSpPr>
        <p:spPr>
          <a:xfrm>
            <a:off x="6019801" y="2770416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20" hasCustomPrompt="1"/>
          </p:nvPr>
        </p:nvSpPr>
        <p:spPr>
          <a:xfrm>
            <a:off x="8096251" y="2770416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21" hasCustomPrompt="1"/>
          </p:nvPr>
        </p:nvSpPr>
        <p:spPr>
          <a:xfrm>
            <a:off x="10172700" y="2770416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22" hasCustomPrompt="1"/>
          </p:nvPr>
        </p:nvSpPr>
        <p:spPr>
          <a:xfrm>
            <a:off x="1866901" y="4838700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23" hasCustomPrompt="1"/>
          </p:nvPr>
        </p:nvSpPr>
        <p:spPr>
          <a:xfrm>
            <a:off x="3943351" y="4838700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24" hasCustomPrompt="1"/>
          </p:nvPr>
        </p:nvSpPr>
        <p:spPr>
          <a:xfrm>
            <a:off x="6019801" y="4838700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25" hasCustomPrompt="1"/>
          </p:nvPr>
        </p:nvSpPr>
        <p:spPr>
          <a:xfrm>
            <a:off x="8096251" y="4838700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9" name="Picture Placeholder 4"/>
          <p:cNvSpPr>
            <a:spLocks noGrp="1"/>
          </p:cNvSpPr>
          <p:nvPr>
            <p:ph type="pic" sz="quarter" idx="26" hasCustomPrompt="1"/>
          </p:nvPr>
        </p:nvSpPr>
        <p:spPr>
          <a:xfrm>
            <a:off x="10172700" y="4838700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654585"/>
            <a:ext cx="5935980" cy="1621619"/>
          </a:xfrm>
        </p:spPr>
        <p:txBody>
          <a:bodyPr/>
          <a:lstStyle>
            <a:lvl1pPr>
              <a:defRPr sz="3600" spc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1866901" y="2770416"/>
            <a:ext cx="2019300" cy="408758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8" hasCustomPrompt="1"/>
          </p:nvPr>
        </p:nvSpPr>
        <p:spPr>
          <a:xfrm>
            <a:off x="3943351" y="2770416"/>
            <a:ext cx="2019300" cy="408758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9" hasCustomPrompt="1"/>
          </p:nvPr>
        </p:nvSpPr>
        <p:spPr>
          <a:xfrm>
            <a:off x="6019801" y="2770416"/>
            <a:ext cx="2019300" cy="408758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20" hasCustomPrompt="1"/>
          </p:nvPr>
        </p:nvSpPr>
        <p:spPr>
          <a:xfrm>
            <a:off x="8096251" y="2770416"/>
            <a:ext cx="2019300" cy="408758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21" hasCustomPrompt="1"/>
          </p:nvPr>
        </p:nvSpPr>
        <p:spPr>
          <a:xfrm>
            <a:off x="10172700" y="2770416"/>
            <a:ext cx="2019300" cy="408758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6900" y="994934"/>
            <a:ext cx="9753600" cy="1487862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235873" y="6418877"/>
            <a:ext cx="513735" cy="22716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ctr">
              <a:defRPr sz="1000" b="0" i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1866900" y="2514600"/>
            <a:ext cx="9753600" cy="3110442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985480" y="0"/>
            <a:ext cx="0" cy="6858000"/>
          </a:xfrm>
          <a:prstGeom prst="line">
            <a:avLst/>
          </a:prstGeom>
          <a:ln>
            <a:solidFill>
              <a:srgbClr val="0177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A5E9AFA-5FE4-944B-BC1C-BFB852B88888}"/>
              </a:ext>
            </a:extLst>
          </p:cNvPr>
          <p:cNvSpPr txBox="1"/>
          <p:nvPr userDrawn="1"/>
        </p:nvSpPr>
        <p:spPr>
          <a:xfrm rot="5400000">
            <a:off x="-2107580" y="2687443"/>
            <a:ext cx="5185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pc="300" dirty="0">
                <a:solidFill>
                  <a:srgbClr val="0177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   THE FACULTY OF ENGINEERING</a:t>
            </a:r>
          </a:p>
        </p:txBody>
      </p:sp>
    </p:spTree>
    <p:extLst>
      <p:ext uri="{BB962C8B-B14F-4D97-AF65-F5344CB8AC3E}">
        <p14:creationId xmlns:p14="http://schemas.microsoft.com/office/powerpoint/2010/main" val="1377184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3" r:id="rId1"/>
    <p:sldLayoutId id="2147484035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73" r:id="rId8"/>
    <p:sldLayoutId id="2147484074" r:id="rId9"/>
    <p:sldLayoutId id="2147484076" r:id="rId10"/>
    <p:sldLayoutId id="2147484016" r:id="rId11"/>
    <p:sldLayoutId id="2147484048" r:id="rId12"/>
    <p:sldLayoutId id="2147484024" r:id="rId13"/>
    <p:sldLayoutId id="2147484078" r:id="rId14"/>
    <p:sldLayoutId id="2147484029" r:id="rId15"/>
    <p:sldLayoutId id="2147484075" r:id="rId16"/>
    <p:sldLayoutId id="2147484040" r:id="rId17"/>
    <p:sldLayoutId id="2147484030" r:id="rId18"/>
    <p:sldLayoutId id="2147484031" r:id="rId19"/>
    <p:sldLayoutId id="2147484032" r:id="rId20"/>
    <p:sldLayoutId id="2147484077" r:id="rId21"/>
    <p:sldLayoutId id="2147484036" r:id="rId22"/>
    <p:sldLayoutId id="2147484044" r:id="rId23"/>
    <p:sldLayoutId id="2147484045" r:id="rId24"/>
    <p:sldLayoutId id="2147484046" r:id="rId25"/>
    <p:sldLayoutId id="2147484049" r:id="rId26"/>
    <p:sldLayoutId id="2147484050" r:id="rId27"/>
  </p:sldLayoutIdLst>
  <p:hf hdr="0" ftr="0" dt="0"/>
  <p:txStyles>
    <p:titleStyle>
      <a:lvl1pPr algn="l" defTabSz="914318" rtl="0" eaLnBrk="1" latinLnBrk="0" hangingPunct="1">
        <a:lnSpc>
          <a:spcPct val="80000"/>
        </a:lnSpc>
        <a:spcBef>
          <a:spcPct val="0"/>
        </a:spcBef>
        <a:buNone/>
        <a:defRPr sz="4400" kern="1200" spc="-151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18" rtl="0" eaLnBrk="1" latinLnBrk="0" hangingPunct="1">
        <a:lnSpc>
          <a:spcPct val="120000"/>
        </a:lnSpc>
        <a:spcBef>
          <a:spcPts val="1000"/>
        </a:spcBef>
        <a:buClr>
          <a:srgbClr val="0177AD"/>
        </a:buClr>
        <a:buFont typeface="Wingdings" pitchFamily="2" charset="2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318" rtl="0" eaLnBrk="1" latinLnBrk="0" hangingPunct="1">
        <a:lnSpc>
          <a:spcPct val="120000"/>
        </a:lnSpc>
        <a:spcBef>
          <a:spcPts val="499"/>
        </a:spcBef>
        <a:buClr>
          <a:srgbClr val="0177AD"/>
        </a:buClr>
        <a:buFont typeface="Wingdings" pitchFamily="2" charset="2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318" rtl="0" eaLnBrk="1" latinLnBrk="0" hangingPunct="1">
        <a:lnSpc>
          <a:spcPct val="120000"/>
        </a:lnSpc>
        <a:spcBef>
          <a:spcPts val="499"/>
        </a:spcBef>
        <a:buClr>
          <a:srgbClr val="0177AD"/>
        </a:buClr>
        <a:buFont typeface="Wingdings" pitchFamily="2" charset="2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318" rtl="0" eaLnBrk="1" latinLnBrk="0" hangingPunct="1">
        <a:lnSpc>
          <a:spcPct val="120000"/>
        </a:lnSpc>
        <a:spcBef>
          <a:spcPts val="499"/>
        </a:spcBef>
        <a:buClr>
          <a:srgbClr val="0177AD"/>
        </a:buClr>
        <a:buFont typeface="Wingdings" pitchFamily="2" charset="2"/>
        <a:buNone/>
        <a:defRPr sz="1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0" indent="0" algn="l" defTabSz="914318" rtl="0" eaLnBrk="1" latinLnBrk="0" hangingPunct="1">
        <a:lnSpc>
          <a:spcPct val="120000"/>
        </a:lnSpc>
        <a:spcBef>
          <a:spcPts val="499"/>
        </a:spcBef>
        <a:buClr>
          <a:srgbClr val="0177AD"/>
        </a:buClr>
        <a:buFont typeface="Wingdings" pitchFamily="2" charset="2"/>
        <a:buNone/>
        <a:defRPr sz="1000" kern="1200" baseline="0">
          <a:solidFill>
            <a:schemeClr val="tx1">
              <a:alpha val="50000"/>
            </a:schemeClr>
          </a:solidFill>
          <a:latin typeface="+mn-lt"/>
          <a:ea typeface="+mn-ea"/>
          <a:cs typeface="+mn-cs"/>
        </a:defRPr>
      </a:lvl5pPr>
      <a:lvl6pPr marL="2514374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34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92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50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9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36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94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53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12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71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3840">
          <p15:clr>
            <a:srgbClr val="F26B43"/>
          </p15:clr>
        </p15:guide>
        <p15:guide id="1" orient="horz" pos="2160">
          <p15:clr>
            <a:srgbClr val="F26B43"/>
          </p15:clr>
        </p15:guide>
        <p15:guide id="28" pos="624" userDrawn="1">
          <p15:clr>
            <a:srgbClr val="F26B43"/>
          </p15:clr>
        </p15:guide>
        <p15:guide id="29" pos="7320" userDrawn="1">
          <p15:clr>
            <a:srgbClr val="F26B43"/>
          </p15:clr>
        </p15:guide>
        <p15:guide id="48" pos="1176" userDrawn="1">
          <p15:clr>
            <a:srgbClr val="F26B43"/>
          </p15:clr>
        </p15:guide>
        <p15:guide id="51" orient="horz" pos="74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02F87C-21A2-4890-BF18-EEF7CD7B25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7A1F587F-9F01-4E1E-A8EA-714BF63F814C}"/>
              </a:ext>
            </a:extLst>
          </p:cNvPr>
          <p:cNvSpPr txBox="1">
            <a:spLocks/>
          </p:cNvSpPr>
          <p:nvPr/>
        </p:nvSpPr>
        <p:spPr>
          <a:xfrm>
            <a:off x="1031156" y="338489"/>
            <a:ext cx="8281803" cy="1621619"/>
          </a:xfrm>
          <a:prstGeom prst="rect">
            <a:avLst/>
          </a:prstGeom>
        </p:spPr>
        <p:txBody>
          <a:bodyPr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1"/>
                </a:solidFill>
              </a:rPr>
              <a:t>Student agency in chem </a:t>
            </a:r>
            <a:r>
              <a:rPr lang="en-GB" sz="3600" dirty="0" err="1">
                <a:solidFill>
                  <a:schemeClr val="accent1"/>
                </a:solidFill>
              </a:rPr>
              <a:t>eng</a:t>
            </a:r>
            <a:r>
              <a:rPr lang="en-GB" sz="3600" dirty="0">
                <a:solidFill>
                  <a:schemeClr val="accent1"/>
                </a:solidFill>
              </a:rPr>
              <a:t>: perceptions, connections, thinking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7736F5-3475-458B-B5DC-C68343DF4DC9}"/>
              </a:ext>
            </a:extLst>
          </p:cNvPr>
          <p:cNvSpPr txBox="1"/>
          <p:nvPr/>
        </p:nvSpPr>
        <p:spPr>
          <a:xfrm>
            <a:off x="6321287" y="4871568"/>
            <a:ext cx="57355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/>
              <a:t>Steven Pisani, Conor Teahan, </a:t>
            </a:r>
            <a:r>
              <a:rPr lang="en-US" sz="2400" b="1" dirty="0">
                <a:solidFill>
                  <a:srgbClr val="00B050"/>
                </a:solidFill>
              </a:rPr>
              <a:t>Mark Haw</a:t>
            </a:r>
          </a:p>
          <a:p>
            <a:pPr algn="r"/>
            <a:r>
              <a:rPr lang="en-US" sz="2400" dirty="0"/>
              <a:t>Chemical and Process Engineering</a:t>
            </a:r>
          </a:p>
          <a:p>
            <a:pPr algn="r"/>
            <a:r>
              <a:rPr lang="en-US" sz="2400" dirty="0"/>
              <a:t>University of Strathclyde</a:t>
            </a:r>
          </a:p>
          <a:p>
            <a:pPr algn="r"/>
            <a:r>
              <a:rPr lang="en-US" sz="1600" dirty="0"/>
              <a:t>mark.haw@strath.ac.uk</a:t>
            </a:r>
            <a:endParaRPr lang="en-GB" sz="16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B292668-EEAD-4700-B253-B9A221BC11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7"/>
          <a:stretch/>
        </p:blipFill>
        <p:spPr>
          <a:xfrm rot="5400000">
            <a:off x="-258855" y="5183190"/>
            <a:ext cx="1562500" cy="908873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9E1FFD-929F-4A63-AE68-DAAE1FCD2E0C}"/>
              </a:ext>
            </a:extLst>
          </p:cNvPr>
          <p:cNvSpPr txBox="1"/>
          <p:nvPr/>
        </p:nvSpPr>
        <p:spPr>
          <a:xfrm>
            <a:off x="1434782" y="1505700"/>
            <a:ext cx="7474549" cy="271074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What is ‘agency’ and why bother?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Methodology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Agency (perception) and learning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How does it help?</a:t>
            </a:r>
          </a:p>
          <a:p>
            <a:pPr marL="80006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alpha val="80000"/>
                </a:schemeClr>
              </a:solidFill>
            </a:endParaRPr>
          </a:p>
          <a:p>
            <a:pPr lvl="1">
              <a:lnSpc>
                <a:spcPct val="120000"/>
              </a:lnSpc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	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C225755-B6BF-4C6B-B59A-0C425F1E725B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1" t="7794" r="14194" b="25500"/>
          <a:stretch/>
        </p:blipFill>
        <p:spPr bwMode="auto">
          <a:xfrm>
            <a:off x="1306633" y="4642642"/>
            <a:ext cx="2521494" cy="20033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5667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085AE26-336F-47EA-ADEA-3E4E81F98A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907" y="3047140"/>
            <a:ext cx="2459033" cy="164009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02F87C-21A2-4890-BF18-EEF7CD7B25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7A1F587F-9F01-4E1E-A8EA-714BF63F814C}"/>
              </a:ext>
            </a:extLst>
          </p:cNvPr>
          <p:cNvSpPr txBox="1">
            <a:spLocks/>
          </p:cNvSpPr>
          <p:nvPr/>
        </p:nvSpPr>
        <p:spPr>
          <a:xfrm>
            <a:off x="1031156" y="338489"/>
            <a:ext cx="7844487" cy="1621619"/>
          </a:xfrm>
          <a:prstGeom prst="rect">
            <a:avLst/>
          </a:prstGeom>
        </p:spPr>
        <p:txBody>
          <a:bodyPr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1"/>
                </a:solidFill>
              </a:rPr>
              <a:t>Student agency in chem </a:t>
            </a:r>
            <a:r>
              <a:rPr lang="en-GB" sz="3600" dirty="0" err="1">
                <a:solidFill>
                  <a:schemeClr val="accent1"/>
                </a:solidFill>
              </a:rPr>
              <a:t>eng</a:t>
            </a:r>
            <a:r>
              <a:rPr lang="en-GB" sz="3600" dirty="0">
                <a:solidFill>
                  <a:schemeClr val="accent1"/>
                </a:solidFill>
              </a:rPr>
              <a:t>: </a:t>
            </a:r>
            <a:r>
              <a:rPr lang="en-GB" sz="3600" dirty="0">
                <a:solidFill>
                  <a:srgbClr val="00B050"/>
                </a:solidFill>
              </a:rPr>
              <a:t>What is agency </a:t>
            </a:r>
            <a:r>
              <a:rPr lang="en-GB" sz="3600" dirty="0">
                <a:solidFill>
                  <a:schemeClr val="accent1"/>
                </a:solidFill>
              </a:rPr>
              <a:t>and why bother?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B292668-EEAD-4700-B253-B9A221BC11E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7"/>
          <a:stretch/>
        </p:blipFill>
        <p:spPr>
          <a:xfrm rot="5400000">
            <a:off x="-258855" y="5183190"/>
            <a:ext cx="1562500" cy="908873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9E1FFD-929F-4A63-AE68-DAAE1FCD2E0C}"/>
              </a:ext>
            </a:extLst>
          </p:cNvPr>
          <p:cNvSpPr txBox="1"/>
          <p:nvPr/>
        </p:nvSpPr>
        <p:spPr>
          <a:xfrm>
            <a:off x="1401094" y="1387223"/>
            <a:ext cx="8788838" cy="271074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Extent to which a learner has scope to influence their own learning activities…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Extent to which a learner brings their own action to bear on their learning activities…</a:t>
            </a:r>
          </a:p>
          <a:p>
            <a:pPr marL="80006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alpha val="80000"/>
                </a:schemeClr>
              </a:solidFill>
            </a:endParaRPr>
          </a:p>
          <a:p>
            <a:pPr lvl="1">
              <a:lnSpc>
                <a:spcPct val="120000"/>
              </a:lnSpc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	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951001-FFBC-4011-AAA0-22B1CC8C1CD3}"/>
              </a:ext>
            </a:extLst>
          </p:cNvPr>
          <p:cNvSpPr txBox="1"/>
          <p:nvPr/>
        </p:nvSpPr>
        <p:spPr>
          <a:xfrm>
            <a:off x="1031156" y="5470777"/>
            <a:ext cx="98223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/>
              <a:t>Emirbayer</a:t>
            </a:r>
            <a:r>
              <a:rPr lang="en-GB" sz="1200" dirty="0"/>
              <a:t>, M. and </a:t>
            </a:r>
            <a:r>
              <a:rPr lang="en-GB" sz="1200" dirty="0" err="1"/>
              <a:t>Mische</a:t>
            </a:r>
            <a:r>
              <a:rPr lang="en-GB" sz="1200" dirty="0"/>
              <a:t>, A. (1998). What Is Agency? American Journal of Sociology, 103 (4) 962-102.</a:t>
            </a:r>
          </a:p>
          <a:p>
            <a:r>
              <a:rPr lang="en-GB" sz="1200" dirty="0" err="1"/>
              <a:t>Biesta</a:t>
            </a:r>
            <a:r>
              <a:rPr lang="en-GB" sz="1200" dirty="0"/>
              <a:t>, G. et al. (2008). Learning lives: Learning, identity and agency in the life-course. Teaching and Learning Research briefing, 51, 208. </a:t>
            </a:r>
          </a:p>
          <a:p>
            <a:r>
              <a:rPr lang="en-GB" sz="1200" dirty="0"/>
              <a:t>Vaughn, M. (2020). What is student agency and why is it needed now more than ever? Theory Into Practice, 59(2), 109-118.</a:t>
            </a:r>
            <a:r>
              <a:rPr lang="en-US" sz="800" dirty="0"/>
              <a:t> </a:t>
            </a:r>
          </a:p>
          <a:p>
            <a:r>
              <a:rPr lang="en-GB" sz="1200" dirty="0"/>
              <a:t>Bandura, A. (2001). Social cognitive theory: An agentic perspective. Annual Review of Psychology 52, 1–26. </a:t>
            </a:r>
          </a:p>
          <a:p>
            <a:r>
              <a:rPr lang="en-GB" sz="1200" dirty="0" err="1"/>
              <a:t>Kockelman</a:t>
            </a:r>
            <a:r>
              <a:rPr lang="en-GB" sz="1200" dirty="0"/>
              <a:t>, P. (2007). Agency: The Relation between Meaning, Power, and Knowledge. Current Anthropology 48(3) 375-401.</a:t>
            </a:r>
          </a:p>
          <a:p>
            <a:endParaRPr lang="en-GB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DFFBAC-4D51-485F-964A-AAB55AD56C42}"/>
              </a:ext>
            </a:extLst>
          </p:cNvPr>
          <p:cNvSpPr txBox="1"/>
          <p:nvPr/>
        </p:nvSpPr>
        <p:spPr>
          <a:xfrm>
            <a:off x="3352800" y="6557809"/>
            <a:ext cx="8704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i="1" dirty="0"/>
              <a:t>Pictures: </a:t>
            </a:r>
            <a:r>
              <a:rPr lang="en-US" sz="1000" i="1" dirty="0" err="1"/>
              <a:t>ThisisEngineering</a:t>
            </a:r>
            <a:r>
              <a:rPr lang="en-US" sz="1000" i="1" dirty="0"/>
              <a:t> </a:t>
            </a:r>
            <a:r>
              <a:rPr lang="en-US" sz="1000" i="1" dirty="0" err="1"/>
              <a:t>RAEng</a:t>
            </a:r>
            <a:r>
              <a:rPr lang="en-US" sz="1000" i="1" dirty="0"/>
              <a:t>, Austrian National Library and Possessed Photography on </a:t>
            </a:r>
            <a:r>
              <a:rPr lang="en-US" sz="1000" i="1" dirty="0" err="1"/>
              <a:t>Unsplash</a:t>
            </a:r>
            <a:endParaRPr lang="en-GB" sz="1000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050523-5827-4615-B0BC-4EE3253582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0597" y="1724705"/>
            <a:ext cx="1230247" cy="164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412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02F87C-21A2-4890-BF18-EEF7CD7B25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7A1F587F-9F01-4E1E-A8EA-714BF63F814C}"/>
              </a:ext>
            </a:extLst>
          </p:cNvPr>
          <p:cNvSpPr txBox="1">
            <a:spLocks/>
          </p:cNvSpPr>
          <p:nvPr/>
        </p:nvSpPr>
        <p:spPr>
          <a:xfrm>
            <a:off x="1031156" y="338489"/>
            <a:ext cx="7844487" cy="1621619"/>
          </a:xfrm>
          <a:prstGeom prst="rect">
            <a:avLst/>
          </a:prstGeom>
        </p:spPr>
        <p:txBody>
          <a:bodyPr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1"/>
                </a:solidFill>
              </a:rPr>
              <a:t>Student agency in chem </a:t>
            </a:r>
            <a:r>
              <a:rPr lang="en-GB" sz="3600" dirty="0" err="1">
                <a:solidFill>
                  <a:schemeClr val="accent1"/>
                </a:solidFill>
              </a:rPr>
              <a:t>eng</a:t>
            </a:r>
            <a:r>
              <a:rPr lang="en-GB" sz="3600" dirty="0">
                <a:solidFill>
                  <a:schemeClr val="accent1"/>
                </a:solidFill>
              </a:rPr>
              <a:t>: What is agency and </a:t>
            </a:r>
            <a:r>
              <a:rPr lang="en-GB" sz="3600" dirty="0">
                <a:solidFill>
                  <a:srgbClr val="00B050"/>
                </a:solidFill>
              </a:rPr>
              <a:t>why bother</a:t>
            </a:r>
            <a:r>
              <a:rPr lang="en-GB" sz="3600" dirty="0">
                <a:solidFill>
                  <a:schemeClr val="accent1"/>
                </a:solidFill>
              </a:rPr>
              <a:t>?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B292668-EEAD-4700-B253-B9A221BC11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7"/>
          <a:stretch/>
        </p:blipFill>
        <p:spPr>
          <a:xfrm rot="5400000">
            <a:off x="-258855" y="5183190"/>
            <a:ext cx="1562500" cy="908873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9E1FFD-929F-4A63-AE68-DAAE1FCD2E0C}"/>
              </a:ext>
            </a:extLst>
          </p:cNvPr>
          <p:cNvSpPr txBox="1"/>
          <p:nvPr/>
        </p:nvSpPr>
        <p:spPr>
          <a:xfrm>
            <a:off x="1401095" y="1387223"/>
            <a:ext cx="7792602" cy="58131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Extent to which a learner has scope to influence their own learning activities…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Extent to which a learner brings their own action to bear on their learning activities…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>
                    <a:alpha val="80000"/>
                  </a:srgbClr>
                </a:solidFill>
              </a:rPr>
              <a:t>Why?</a:t>
            </a:r>
          </a:p>
          <a:p>
            <a:pPr marL="80006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B050">
                    <a:alpha val="80000"/>
                  </a:srgbClr>
                </a:solidFill>
              </a:rPr>
              <a:t>Life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 will inevitably involve making decisions, judgements, choices</a:t>
            </a:r>
          </a:p>
          <a:p>
            <a:pPr marL="80006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B050">
                    <a:alpha val="80000"/>
                  </a:srgbClr>
                </a:solidFill>
              </a:rPr>
              <a:t>Education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 has a role in helping people learn to cope with these things</a:t>
            </a:r>
          </a:p>
          <a:p>
            <a:pPr marL="80006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B050">
                    <a:alpha val="80000"/>
                  </a:srgbClr>
                </a:solidFill>
              </a:rPr>
              <a:t>Employers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 tell us these skills are what they need from graduates (and often what is lacking)</a:t>
            </a:r>
          </a:p>
          <a:p>
            <a:pPr marL="80006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alpha val="80000"/>
                </a:schemeClr>
              </a:solidFill>
            </a:endParaRPr>
          </a:p>
          <a:p>
            <a:pPr lvl="1">
              <a:lnSpc>
                <a:spcPct val="120000"/>
              </a:lnSpc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	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8E82B11-871A-41AE-8397-2C8D9E9D4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581" y="4769148"/>
            <a:ext cx="2373265" cy="15817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68FF772-9DF9-4CDD-8FA6-1B3D47B277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425" y="3280837"/>
            <a:ext cx="2469289" cy="164372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1A35397-45B6-40D9-8F17-174977894779}"/>
              </a:ext>
            </a:extLst>
          </p:cNvPr>
          <p:cNvSpPr txBox="1"/>
          <p:nvPr/>
        </p:nvSpPr>
        <p:spPr>
          <a:xfrm>
            <a:off x="3352800" y="6557809"/>
            <a:ext cx="8704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i="1" dirty="0"/>
              <a:t>Pictures: Annie Spratt  and Science in HD, on </a:t>
            </a:r>
            <a:r>
              <a:rPr lang="en-US" sz="1000" i="1" dirty="0" err="1"/>
              <a:t>Unsplash</a:t>
            </a:r>
            <a:endParaRPr lang="en-GB" sz="1000" i="1" dirty="0"/>
          </a:p>
        </p:txBody>
      </p:sp>
    </p:spTree>
    <p:extLst>
      <p:ext uri="{BB962C8B-B14F-4D97-AF65-F5344CB8AC3E}">
        <p14:creationId xmlns:p14="http://schemas.microsoft.com/office/powerpoint/2010/main" val="3634764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02F87C-21A2-4890-BF18-EEF7CD7B25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7A1F587F-9F01-4E1E-A8EA-714BF63F814C}"/>
              </a:ext>
            </a:extLst>
          </p:cNvPr>
          <p:cNvSpPr txBox="1">
            <a:spLocks/>
          </p:cNvSpPr>
          <p:nvPr/>
        </p:nvSpPr>
        <p:spPr>
          <a:xfrm>
            <a:off x="1031156" y="338489"/>
            <a:ext cx="7844487" cy="1621619"/>
          </a:xfrm>
          <a:prstGeom prst="rect">
            <a:avLst/>
          </a:prstGeom>
        </p:spPr>
        <p:txBody>
          <a:bodyPr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1"/>
                </a:solidFill>
              </a:rPr>
              <a:t>Student agency in chem </a:t>
            </a:r>
            <a:r>
              <a:rPr lang="en-GB" sz="3600" dirty="0" err="1">
                <a:solidFill>
                  <a:schemeClr val="accent1"/>
                </a:solidFill>
              </a:rPr>
              <a:t>eng</a:t>
            </a:r>
            <a:r>
              <a:rPr lang="en-GB" sz="3600" dirty="0">
                <a:solidFill>
                  <a:schemeClr val="accent1"/>
                </a:solidFill>
              </a:rPr>
              <a:t>: What is agency and </a:t>
            </a:r>
            <a:r>
              <a:rPr lang="en-GB" sz="3600" dirty="0">
                <a:solidFill>
                  <a:srgbClr val="00B050"/>
                </a:solidFill>
              </a:rPr>
              <a:t>why bother</a:t>
            </a:r>
            <a:r>
              <a:rPr lang="en-GB" sz="3600" dirty="0">
                <a:solidFill>
                  <a:schemeClr val="accent1"/>
                </a:solidFill>
              </a:rPr>
              <a:t>?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B292668-EEAD-4700-B253-B9A221BC11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7"/>
          <a:stretch/>
        </p:blipFill>
        <p:spPr>
          <a:xfrm rot="5400000">
            <a:off x="-258855" y="5183190"/>
            <a:ext cx="1562500" cy="908873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9E1FFD-929F-4A63-AE68-DAAE1FCD2E0C}"/>
              </a:ext>
            </a:extLst>
          </p:cNvPr>
          <p:cNvSpPr txBox="1"/>
          <p:nvPr/>
        </p:nvSpPr>
        <p:spPr>
          <a:xfrm>
            <a:off x="1401094" y="1387223"/>
            <a:ext cx="7844487" cy="492673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Extent to which a learner has scope to influence their own learning activities…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Extent to which a learner brings their own action to bear on their learning activities…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>
                    <a:alpha val="80000"/>
                  </a:srgbClr>
                </a:solidFill>
              </a:rPr>
              <a:t>Why?</a:t>
            </a:r>
          </a:p>
          <a:p>
            <a:pPr marL="80006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Ensuring life can continue in the face of climate change will inevitably involve solving big problems</a:t>
            </a:r>
          </a:p>
          <a:p>
            <a:pPr marL="80006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Creativity, innovation, confidence, judgement all required</a:t>
            </a:r>
          </a:p>
          <a:p>
            <a:pPr marL="80006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alpha val="80000"/>
                </a:schemeClr>
              </a:solidFill>
            </a:endParaRPr>
          </a:p>
          <a:p>
            <a:pPr lvl="1">
              <a:lnSpc>
                <a:spcPct val="120000"/>
              </a:lnSpc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	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D490C5-FE33-46CD-B860-8EF162EA3F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499" y="3675517"/>
            <a:ext cx="2394393" cy="15962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C45BDEE-6013-4F9C-B422-8CCCA88B03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057" y="5064003"/>
            <a:ext cx="1806498" cy="13548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5E7C6D-C62A-4A2F-8A15-EF5932C7F6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823" y="1586222"/>
            <a:ext cx="1506042" cy="226612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8DF3282-4072-43D3-87EE-E7ED14131E38}"/>
              </a:ext>
            </a:extLst>
          </p:cNvPr>
          <p:cNvSpPr txBox="1"/>
          <p:nvPr/>
        </p:nvSpPr>
        <p:spPr>
          <a:xfrm>
            <a:off x="3352800" y="6557809"/>
            <a:ext cx="8704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i="1" dirty="0"/>
              <a:t>Pictures: Alex </a:t>
            </a:r>
            <a:r>
              <a:rPr lang="en-US" sz="1000" i="1" dirty="0" err="1"/>
              <a:t>Belogub</a:t>
            </a:r>
            <a:r>
              <a:rPr lang="en-US" sz="1000" i="1" dirty="0"/>
              <a:t>, </a:t>
            </a:r>
            <a:r>
              <a:rPr lang="en-US" sz="1000" i="1" dirty="0" err="1"/>
              <a:t>Nikhita</a:t>
            </a:r>
            <a:r>
              <a:rPr lang="en-US" sz="1000" i="1" dirty="0"/>
              <a:t> S, Andreas </a:t>
            </a:r>
            <a:r>
              <a:rPr lang="en-US" sz="1000" i="1" dirty="0" err="1"/>
              <a:t>Gücklhorn</a:t>
            </a:r>
            <a:r>
              <a:rPr lang="en-US" sz="1000" i="1" dirty="0"/>
              <a:t>, on </a:t>
            </a:r>
            <a:r>
              <a:rPr lang="en-US" sz="1000" i="1" dirty="0" err="1"/>
              <a:t>Unsplash</a:t>
            </a:r>
            <a:endParaRPr lang="en-GB" sz="1000" i="1" dirty="0"/>
          </a:p>
        </p:txBody>
      </p:sp>
    </p:spTree>
    <p:extLst>
      <p:ext uri="{BB962C8B-B14F-4D97-AF65-F5344CB8AC3E}">
        <p14:creationId xmlns:p14="http://schemas.microsoft.com/office/powerpoint/2010/main" val="2310636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02F87C-21A2-4890-BF18-EEF7CD7B25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7A1F587F-9F01-4E1E-A8EA-714BF63F814C}"/>
              </a:ext>
            </a:extLst>
          </p:cNvPr>
          <p:cNvSpPr txBox="1">
            <a:spLocks/>
          </p:cNvSpPr>
          <p:nvPr/>
        </p:nvSpPr>
        <p:spPr>
          <a:xfrm>
            <a:off x="1031156" y="338489"/>
            <a:ext cx="7844487" cy="1621619"/>
          </a:xfrm>
          <a:prstGeom prst="rect">
            <a:avLst/>
          </a:prstGeom>
        </p:spPr>
        <p:txBody>
          <a:bodyPr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1"/>
                </a:solidFill>
              </a:rPr>
              <a:t>Student agency in chem </a:t>
            </a:r>
            <a:r>
              <a:rPr lang="en-GB" sz="3600" dirty="0" err="1">
                <a:solidFill>
                  <a:schemeClr val="accent1"/>
                </a:solidFill>
              </a:rPr>
              <a:t>eng</a:t>
            </a:r>
            <a:r>
              <a:rPr lang="en-GB" sz="3600" dirty="0">
                <a:solidFill>
                  <a:schemeClr val="accent1"/>
                </a:solidFill>
              </a:rPr>
              <a:t>: Key questions and concepts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B292668-EEAD-4700-B253-B9A221BC11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7"/>
          <a:stretch/>
        </p:blipFill>
        <p:spPr>
          <a:xfrm rot="5400000">
            <a:off x="-258855" y="5183190"/>
            <a:ext cx="1562500" cy="908873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9E1FFD-929F-4A63-AE68-DAAE1FCD2E0C}"/>
              </a:ext>
            </a:extLst>
          </p:cNvPr>
          <p:cNvSpPr txBox="1"/>
          <p:nvPr/>
        </p:nvSpPr>
        <p:spPr>
          <a:xfrm>
            <a:off x="1401093" y="1387223"/>
            <a:ext cx="9283472" cy="625632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Where in a </a:t>
            </a:r>
            <a:r>
              <a:rPr lang="en-US" sz="2400" b="1" dirty="0">
                <a:solidFill>
                  <a:srgbClr val="00B050">
                    <a:alpha val="80000"/>
                  </a:srgbClr>
                </a:solidFill>
              </a:rPr>
              <a:t>curriculum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 do ‘agency opportunities’ appear?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Where and how do students </a:t>
            </a:r>
            <a:r>
              <a:rPr lang="en-US" sz="2400" b="1" dirty="0">
                <a:solidFill>
                  <a:srgbClr val="00B050">
                    <a:alpha val="80000"/>
                  </a:srgbClr>
                </a:solidFill>
              </a:rPr>
              <a:t>perceive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 agency opportunities?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How do students </a:t>
            </a:r>
            <a:r>
              <a:rPr lang="en-US" sz="2400" b="1" dirty="0">
                <a:solidFill>
                  <a:srgbClr val="00B050">
                    <a:alpha val="80000"/>
                  </a:srgbClr>
                </a:solidFill>
              </a:rPr>
              <a:t>respond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 to agency opportunities?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alpha val="80000"/>
                </a:schemeClr>
              </a:solidFill>
            </a:endParaRP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B050">
                    <a:alpha val="80000"/>
                  </a:srgbClr>
                </a:solidFill>
              </a:rPr>
              <a:t>Conceptual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 starting point: Margaret Vaughn’s ‘motivational, dispositional and positional’ dimensions of agency</a:t>
            </a:r>
          </a:p>
          <a:p>
            <a:pPr marL="80006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Motivational: students given ‘targets’ to aim for, obstacles to overcome (</a:t>
            </a:r>
            <a:r>
              <a:rPr lang="en-US" sz="2400" dirty="0" err="1">
                <a:solidFill>
                  <a:schemeClr val="tx1">
                    <a:alpha val="80000"/>
                  </a:schemeClr>
                </a:solidFill>
              </a:rPr>
              <a:t>eg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 assessments)</a:t>
            </a:r>
          </a:p>
          <a:p>
            <a:pPr marL="80006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Dispositional: students given scaffolding on which to build their own understanding</a:t>
            </a:r>
          </a:p>
          <a:p>
            <a:pPr marL="80006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Positional: opportunity to interact, negotiate, influence others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alpha val="80000"/>
                </a:schemeClr>
              </a:solidFill>
            </a:endParaRPr>
          </a:p>
          <a:p>
            <a:pPr marL="80006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alpha val="80000"/>
                </a:schemeClr>
              </a:solidFill>
            </a:endParaRPr>
          </a:p>
          <a:p>
            <a:pPr lvl="1">
              <a:lnSpc>
                <a:spcPct val="120000"/>
              </a:lnSpc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	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BA4597-2A40-413E-9643-5B86C94EF1D7}"/>
              </a:ext>
            </a:extLst>
          </p:cNvPr>
          <p:cNvSpPr txBox="1"/>
          <p:nvPr/>
        </p:nvSpPr>
        <p:spPr>
          <a:xfrm>
            <a:off x="1031156" y="6472776"/>
            <a:ext cx="98223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200" dirty="0">
                <a:solidFill>
                  <a:srgbClr val="2B2B2B"/>
                </a:solidFill>
              </a:rPr>
              <a:t>Vaughn, M. (2020). What is student agency and why is it needed now more than ever? Theory Into Practice, 59(2), 109-118.</a:t>
            </a:r>
            <a:r>
              <a:rPr lang="en-US" sz="800" dirty="0">
                <a:solidFill>
                  <a:srgbClr val="2B2B2B"/>
                </a:solidFill>
              </a:rPr>
              <a:t> </a:t>
            </a:r>
          </a:p>
          <a:p>
            <a:pPr fontAlgn="base"/>
            <a:r>
              <a:rPr lang="en-US" sz="8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689018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02F87C-21A2-4890-BF18-EEF7CD7B25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7A1F587F-9F01-4E1E-A8EA-714BF63F814C}"/>
              </a:ext>
            </a:extLst>
          </p:cNvPr>
          <p:cNvSpPr txBox="1">
            <a:spLocks/>
          </p:cNvSpPr>
          <p:nvPr/>
        </p:nvSpPr>
        <p:spPr>
          <a:xfrm>
            <a:off x="1031156" y="338489"/>
            <a:ext cx="7844487" cy="1621619"/>
          </a:xfrm>
          <a:prstGeom prst="rect">
            <a:avLst/>
          </a:prstGeom>
        </p:spPr>
        <p:txBody>
          <a:bodyPr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1"/>
                </a:solidFill>
              </a:rPr>
              <a:t>Student agency in chem </a:t>
            </a:r>
            <a:r>
              <a:rPr lang="en-GB" sz="3600" dirty="0" err="1">
                <a:solidFill>
                  <a:schemeClr val="accent1"/>
                </a:solidFill>
              </a:rPr>
              <a:t>eng</a:t>
            </a:r>
            <a:r>
              <a:rPr lang="en-GB" sz="3600" dirty="0">
                <a:solidFill>
                  <a:schemeClr val="accent1"/>
                </a:solidFill>
              </a:rPr>
              <a:t>:  Methodology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B292668-EEAD-4700-B253-B9A221BC11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7"/>
          <a:stretch/>
        </p:blipFill>
        <p:spPr>
          <a:xfrm rot="5400000">
            <a:off x="-258855" y="5183190"/>
            <a:ext cx="1562500" cy="908873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9E1FFD-929F-4A63-AE68-DAAE1FCD2E0C}"/>
              </a:ext>
            </a:extLst>
          </p:cNvPr>
          <p:cNvSpPr txBox="1"/>
          <p:nvPr/>
        </p:nvSpPr>
        <p:spPr>
          <a:xfrm>
            <a:off x="1401093" y="1387223"/>
            <a:ext cx="10426472" cy="492673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Explore where in chemical engineering curriculum students </a:t>
            </a:r>
            <a:r>
              <a:rPr lang="en-US" sz="2400" b="1" dirty="0">
                <a:solidFill>
                  <a:srgbClr val="00B050">
                    <a:alpha val="80000"/>
                  </a:srgbClr>
                </a:solidFill>
              </a:rPr>
              <a:t>perceive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 they have agency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Mixed methods:</a:t>
            </a:r>
          </a:p>
          <a:p>
            <a:pPr marL="80006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B050">
                    <a:alpha val="80000"/>
                  </a:srgbClr>
                </a:solidFill>
              </a:rPr>
              <a:t>questionnaires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 across whole curriculum/full-time student body (n=60)</a:t>
            </a:r>
          </a:p>
          <a:p>
            <a:pPr marL="80006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structured </a:t>
            </a:r>
            <a:r>
              <a:rPr lang="en-US" sz="2400" b="1" dirty="0">
                <a:solidFill>
                  <a:srgbClr val="00B050">
                    <a:alpha val="80000"/>
                  </a:srgbClr>
                </a:solidFill>
              </a:rPr>
              <a:t>interviews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 with final year MEng (year 5 in Scotland, n=12)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B050">
                    <a:alpha val="80000"/>
                  </a:srgbClr>
                </a:solidFill>
              </a:rPr>
              <a:t>Student-designed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 research: final year MEng dissertation project(s)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alpha val="80000"/>
                </a:schemeClr>
              </a:solidFill>
            </a:endParaRP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Also looked at links between agency and </a:t>
            </a:r>
            <a:r>
              <a:rPr lang="en-US" sz="2400" dirty="0">
                <a:solidFill>
                  <a:srgbClr val="00B050"/>
                </a:solidFill>
              </a:rPr>
              <a:t>critical thinking 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skills; and agency and </a:t>
            </a:r>
            <a:r>
              <a:rPr lang="en-US" sz="2400" dirty="0">
                <a:solidFill>
                  <a:srgbClr val="00B050">
                    <a:alpha val="80000"/>
                  </a:srgbClr>
                </a:solidFill>
              </a:rPr>
              <a:t>career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 decisions</a:t>
            </a:r>
          </a:p>
          <a:p>
            <a:pPr marL="80006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alpha val="80000"/>
                </a:schemeClr>
              </a:solidFill>
            </a:endParaRPr>
          </a:p>
          <a:p>
            <a:pPr lvl="1">
              <a:lnSpc>
                <a:spcPct val="120000"/>
              </a:lnSpc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655817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02F87C-21A2-4890-BF18-EEF7CD7B25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7A1F587F-9F01-4E1E-A8EA-714BF63F814C}"/>
              </a:ext>
            </a:extLst>
          </p:cNvPr>
          <p:cNvSpPr txBox="1">
            <a:spLocks/>
          </p:cNvSpPr>
          <p:nvPr/>
        </p:nvSpPr>
        <p:spPr>
          <a:xfrm>
            <a:off x="1031156" y="338489"/>
            <a:ext cx="7844487" cy="1621619"/>
          </a:xfrm>
          <a:prstGeom prst="rect">
            <a:avLst/>
          </a:prstGeom>
        </p:spPr>
        <p:txBody>
          <a:bodyPr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1"/>
                </a:solidFill>
              </a:rPr>
              <a:t>Student agency in chem </a:t>
            </a:r>
            <a:r>
              <a:rPr lang="en-GB" sz="3600" dirty="0" err="1">
                <a:solidFill>
                  <a:schemeClr val="accent1"/>
                </a:solidFill>
              </a:rPr>
              <a:t>eng</a:t>
            </a:r>
            <a:r>
              <a:rPr lang="en-GB" sz="3600" dirty="0">
                <a:solidFill>
                  <a:schemeClr val="accent1"/>
                </a:solidFill>
              </a:rPr>
              <a:t>:  Agency perception: classes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B292668-EEAD-4700-B253-B9A221BC11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7"/>
          <a:stretch/>
        </p:blipFill>
        <p:spPr>
          <a:xfrm rot="5400000">
            <a:off x="-258855" y="5183190"/>
            <a:ext cx="1562500" cy="908873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9E1FFD-929F-4A63-AE68-DAAE1FCD2E0C}"/>
              </a:ext>
            </a:extLst>
          </p:cNvPr>
          <p:cNvSpPr txBox="1"/>
          <p:nvPr/>
        </p:nvSpPr>
        <p:spPr>
          <a:xfrm>
            <a:off x="1401093" y="1240377"/>
            <a:ext cx="9830124" cy="182434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Explore where in chemical engineering curriculum students </a:t>
            </a:r>
            <a:r>
              <a:rPr lang="en-US" sz="2400" b="1" dirty="0">
                <a:solidFill>
                  <a:srgbClr val="00B050">
                    <a:alpha val="80000"/>
                  </a:srgbClr>
                </a:solidFill>
              </a:rPr>
              <a:t>perceive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 they have agency</a:t>
            </a:r>
          </a:p>
          <a:p>
            <a:pPr marL="80006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alpha val="80000"/>
                </a:schemeClr>
              </a:solidFill>
            </a:endParaRPr>
          </a:p>
          <a:p>
            <a:pPr lvl="1">
              <a:lnSpc>
                <a:spcPct val="120000"/>
              </a:lnSpc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F4CA00-54E7-4C89-9F98-F2F5EFAAE0BF}"/>
              </a:ext>
            </a:extLst>
          </p:cNvPr>
          <p:cNvSpPr txBox="1"/>
          <p:nvPr/>
        </p:nvSpPr>
        <p:spPr>
          <a:xfrm>
            <a:off x="7116417" y="2508796"/>
            <a:ext cx="487017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Reveals different ‘types’ of class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Agrees with </a:t>
            </a:r>
            <a:r>
              <a:rPr lang="en-US" sz="2400" dirty="0">
                <a:solidFill>
                  <a:srgbClr val="00B050"/>
                </a:solidFill>
              </a:rPr>
              <a:t>intuitive</a:t>
            </a:r>
            <a:r>
              <a:rPr lang="en-US" sz="2400" dirty="0"/>
              <a:t> expectation here: top agency classes are CP407 Design Project and CP409 Problem Solving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Lower-agency perception for more typical ‘lecture-driven’ classes</a:t>
            </a:r>
            <a:endParaRPr lang="en-GB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2BC958B-31CE-42BE-ACE3-DDF7349CF461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1" t="7794" r="14194" b="-217"/>
          <a:stretch/>
        </p:blipFill>
        <p:spPr bwMode="auto">
          <a:xfrm>
            <a:off x="1898594" y="2226365"/>
            <a:ext cx="5110875" cy="4217790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6B01280-B394-486C-A3D5-A90F3A9735F3}"/>
              </a:ext>
            </a:extLst>
          </p:cNvPr>
          <p:cNvSpPr txBox="1"/>
          <p:nvPr/>
        </p:nvSpPr>
        <p:spPr>
          <a:xfrm>
            <a:off x="1433838" y="5347253"/>
            <a:ext cx="633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1.0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8CDF31-9224-4C67-87D8-C7F272AB3475}"/>
              </a:ext>
            </a:extLst>
          </p:cNvPr>
          <p:cNvSpPr txBox="1"/>
          <p:nvPr/>
        </p:nvSpPr>
        <p:spPr>
          <a:xfrm>
            <a:off x="1433838" y="4549895"/>
            <a:ext cx="633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2.0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207FCA-C2AD-440D-8B3B-049CD0C3FAED}"/>
              </a:ext>
            </a:extLst>
          </p:cNvPr>
          <p:cNvSpPr txBox="1"/>
          <p:nvPr/>
        </p:nvSpPr>
        <p:spPr>
          <a:xfrm>
            <a:off x="1433838" y="3709125"/>
            <a:ext cx="633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3.0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5C409C-3FDF-48F5-9685-E952B59C944E}"/>
              </a:ext>
            </a:extLst>
          </p:cNvPr>
          <p:cNvSpPr txBox="1"/>
          <p:nvPr/>
        </p:nvSpPr>
        <p:spPr>
          <a:xfrm>
            <a:off x="1433838" y="2944257"/>
            <a:ext cx="633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4.0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F51AD2-D863-474A-B02D-C854674B7B1D}"/>
              </a:ext>
            </a:extLst>
          </p:cNvPr>
          <p:cNvSpPr txBox="1"/>
          <p:nvPr/>
        </p:nvSpPr>
        <p:spPr>
          <a:xfrm>
            <a:off x="1433838" y="2152550"/>
            <a:ext cx="633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5.0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3B4D62-92CC-4253-868A-2A3798F8ADC2}"/>
              </a:ext>
            </a:extLst>
          </p:cNvPr>
          <p:cNvSpPr txBox="1"/>
          <p:nvPr/>
        </p:nvSpPr>
        <p:spPr>
          <a:xfrm rot="16200000">
            <a:off x="-821615" y="3709124"/>
            <a:ext cx="4204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Average Likert score (all 3 dimensions)</a:t>
            </a:r>
            <a:endParaRPr lang="en-GB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2F870B9-14DB-4B25-BA26-4E98E2DD51A5}"/>
              </a:ext>
            </a:extLst>
          </p:cNvPr>
          <p:cNvSpPr/>
          <p:nvPr/>
        </p:nvSpPr>
        <p:spPr>
          <a:xfrm>
            <a:off x="4383157" y="2056841"/>
            <a:ext cx="2733260" cy="1183316"/>
          </a:xfrm>
          <a:custGeom>
            <a:avLst/>
            <a:gdLst>
              <a:gd name="connsiteX0" fmla="*/ 0 w 2733260"/>
              <a:gd name="connsiteY0" fmla="*/ 179463 h 1183316"/>
              <a:gd name="connsiteX1" fmla="*/ 278295 w 2733260"/>
              <a:gd name="connsiteY1" fmla="*/ 80072 h 1183316"/>
              <a:gd name="connsiteX2" fmla="*/ 636104 w 2733260"/>
              <a:gd name="connsiteY2" fmla="*/ 20437 h 1183316"/>
              <a:gd name="connsiteX3" fmla="*/ 983973 w 2733260"/>
              <a:gd name="connsiteY3" fmla="*/ 559 h 1183316"/>
              <a:gd name="connsiteX4" fmla="*/ 1292086 w 2733260"/>
              <a:gd name="connsiteY4" fmla="*/ 10498 h 1183316"/>
              <a:gd name="connsiteX5" fmla="*/ 1580321 w 2733260"/>
              <a:gd name="connsiteY5" fmla="*/ 60194 h 1183316"/>
              <a:gd name="connsiteX6" fmla="*/ 1908313 w 2733260"/>
              <a:gd name="connsiteY6" fmla="*/ 169524 h 1183316"/>
              <a:gd name="connsiteX7" fmla="*/ 2196547 w 2733260"/>
              <a:gd name="connsiteY7" fmla="*/ 378246 h 1183316"/>
              <a:gd name="connsiteX8" fmla="*/ 2405269 w 2733260"/>
              <a:gd name="connsiteY8" fmla="*/ 606846 h 1183316"/>
              <a:gd name="connsiteX9" fmla="*/ 2564295 w 2733260"/>
              <a:gd name="connsiteY9" fmla="*/ 855324 h 1183316"/>
              <a:gd name="connsiteX10" fmla="*/ 2733260 w 2733260"/>
              <a:gd name="connsiteY10" fmla="*/ 1183316 h 1183316"/>
              <a:gd name="connsiteX11" fmla="*/ 2733260 w 2733260"/>
              <a:gd name="connsiteY11" fmla="*/ 1183316 h 118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3260" h="1183316">
                <a:moveTo>
                  <a:pt x="0" y="179463"/>
                </a:moveTo>
                <a:cubicBezTo>
                  <a:pt x="86139" y="143019"/>
                  <a:pt x="172278" y="106576"/>
                  <a:pt x="278295" y="80072"/>
                </a:cubicBezTo>
                <a:cubicBezTo>
                  <a:pt x="384312" y="53568"/>
                  <a:pt x="518491" y="33689"/>
                  <a:pt x="636104" y="20437"/>
                </a:cubicBezTo>
                <a:cubicBezTo>
                  <a:pt x="753717" y="7185"/>
                  <a:pt x="874643" y="2215"/>
                  <a:pt x="983973" y="559"/>
                </a:cubicBezTo>
                <a:cubicBezTo>
                  <a:pt x="1093303" y="-1097"/>
                  <a:pt x="1192695" y="559"/>
                  <a:pt x="1292086" y="10498"/>
                </a:cubicBezTo>
                <a:cubicBezTo>
                  <a:pt x="1391477" y="20437"/>
                  <a:pt x="1477617" y="33690"/>
                  <a:pt x="1580321" y="60194"/>
                </a:cubicBezTo>
                <a:cubicBezTo>
                  <a:pt x="1683025" y="86698"/>
                  <a:pt x="1805609" y="116515"/>
                  <a:pt x="1908313" y="169524"/>
                </a:cubicBezTo>
                <a:cubicBezTo>
                  <a:pt x="2011017" y="222533"/>
                  <a:pt x="2113721" y="305359"/>
                  <a:pt x="2196547" y="378246"/>
                </a:cubicBezTo>
                <a:cubicBezTo>
                  <a:pt x="2279373" y="451133"/>
                  <a:pt x="2343978" y="527333"/>
                  <a:pt x="2405269" y="606846"/>
                </a:cubicBezTo>
                <a:cubicBezTo>
                  <a:pt x="2466560" y="686359"/>
                  <a:pt x="2509630" y="759246"/>
                  <a:pt x="2564295" y="855324"/>
                </a:cubicBezTo>
                <a:cubicBezTo>
                  <a:pt x="2618960" y="951402"/>
                  <a:pt x="2733260" y="1183316"/>
                  <a:pt x="2733260" y="1183316"/>
                </a:cubicBezTo>
                <a:lnTo>
                  <a:pt x="2733260" y="1183316"/>
                </a:lnTo>
              </a:path>
            </a:pathLst>
          </a:custGeom>
          <a:noFill/>
          <a:ln w="28575">
            <a:solidFill>
              <a:srgbClr val="FF0000"/>
            </a:solidFill>
            <a:prstDash val="sysDash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0B14FF5-68B8-4E0F-84E2-5CDC0F125A8A}"/>
              </a:ext>
            </a:extLst>
          </p:cNvPr>
          <p:cNvSpPr/>
          <p:nvPr/>
        </p:nvSpPr>
        <p:spPr>
          <a:xfrm>
            <a:off x="5565913" y="2738026"/>
            <a:ext cx="1550504" cy="557963"/>
          </a:xfrm>
          <a:custGeom>
            <a:avLst/>
            <a:gdLst>
              <a:gd name="connsiteX0" fmla="*/ 0 w 2733260"/>
              <a:gd name="connsiteY0" fmla="*/ 179463 h 1183316"/>
              <a:gd name="connsiteX1" fmla="*/ 278295 w 2733260"/>
              <a:gd name="connsiteY1" fmla="*/ 80072 h 1183316"/>
              <a:gd name="connsiteX2" fmla="*/ 636104 w 2733260"/>
              <a:gd name="connsiteY2" fmla="*/ 20437 h 1183316"/>
              <a:gd name="connsiteX3" fmla="*/ 983973 w 2733260"/>
              <a:gd name="connsiteY3" fmla="*/ 559 h 1183316"/>
              <a:gd name="connsiteX4" fmla="*/ 1292086 w 2733260"/>
              <a:gd name="connsiteY4" fmla="*/ 10498 h 1183316"/>
              <a:gd name="connsiteX5" fmla="*/ 1580321 w 2733260"/>
              <a:gd name="connsiteY5" fmla="*/ 60194 h 1183316"/>
              <a:gd name="connsiteX6" fmla="*/ 1908313 w 2733260"/>
              <a:gd name="connsiteY6" fmla="*/ 169524 h 1183316"/>
              <a:gd name="connsiteX7" fmla="*/ 2196547 w 2733260"/>
              <a:gd name="connsiteY7" fmla="*/ 378246 h 1183316"/>
              <a:gd name="connsiteX8" fmla="*/ 2405269 w 2733260"/>
              <a:gd name="connsiteY8" fmla="*/ 606846 h 1183316"/>
              <a:gd name="connsiteX9" fmla="*/ 2564295 w 2733260"/>
              <a:gd name="connsiteY9" fmla="*/ 855324 h 1183316"/>
              <a:gd name="connsiteX10" fmla="*/ 2733260 w 2733260"/>
              <a:gd name="connsiteY10" fmla="*/ 1183316 h 1183316"/>
              <a:gd name="connsiteX11" fmla="*/ 2733260 w 2733260"/>
              <a:gd name="connsiteY11" fmla="*/ 1183316 h 118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3260" h="1183316">
                <a:moveTo>
                  <a:pt x="0" y="179463"/>
                </a:moveTo>
                <a:cubicBezTo>
                  <a:pt x="86139" y="143019"/>
                  <a:pt x="172278" y="106576"/>
                  <a:pt x="278295" y="80072"/>
                </a:cubicBezTo>
                <a:cubicBezTo>
                  <a:pt x="384312" y="53568"/>
                  <a:pt x="518491" y="33689"/>
                  <a:pt x="636104" y="20437"/>
                </a:cubicBezTo>
                <a:cubicBezTo>
                  <a:pt x="753717" y="7185"/>
                  <a:pt x="874643" y="2215"/>
                  <a:pt x="983973" y="559"/>
                </a:cubicBezTo>
                <a:cubicBezTo>
                  <a:pt x="1093303" y="-1097"/>
                  <a:pt x="1192695" y="559"/>
                  <a:pt x="1292086" y="10498"/>
                </a:cubicBezTo>
                <a:cubicBezTo>
                  <a:pt x="1391477" y="20437"/>
                  <a:pt x="1477617" y="33690"/>
                  <a:pt x="1580321" y="60194"/>
                </a:cubicBezTo>
                <a:cubicBezTo>
                  <a:pt x="1683025" y="86698"/>
                  <a:pt x="1805609" y="116515"/>
                  <a:pt x="1908313" y="169524"/>
                </a:cubicBezTo>
                <a:cubicBezTo>
                  <a:pt x="2011017" y="222533"/>
                  <a:pt x="2113721" y="305359"/>
                  <a:pt x="2196547" y="378246"/>
                </a:cubicBezTo>
                <a:cubicBezTo>
                  <a:pt x="2279373" y="451133"/>
                  <a:pt x="2343978" y="527333"/>
                  <a:pt x="2405269" y="606846"/>
                </a:cubicBezTo>
                <a:cubicBezTo>
                  <a:pt x="2466560" y="686359"/>
                  <a:pt x="2509630" y="759246"/>
                  <a:pt x="2564295" y="855324"/>
                </a:cubicBezTo>
                <a:cubicBezTo>
                  <a:pt x="2618960" y="951402"/>
                  <a:pt x="2733260" y="1183316"/>
                  <a:pt x="2733260" y="1183316"/>
                </a:cubicBezTo>
                <a:lnTo>
                  <a:pt x="2733260" y="1183316"/>
                </a:lnTo>
              </a:path>
            </a:pathLst>
          </a:custGeom>
          <a:noFill/>
          <a:ln w="28575">
            <a:solidFill>
              <a:srgbClr val="FF0000"/>
            </a:solidFill>
            <a:prstDash val="sysDash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C9A5B909-11CD-48FF-97F1-CE753E932732}"/>
              </a:ext>
            </a:extLst>
          </p:cNvPr>
          <p:cNvSpPr/>
          <p:nvPr/>
        </p:nvSpPr>
        <p:spPr>
          <a:xfrm rot="2308725" flipV="1">
            <a:off x="4951984" y="4591848"/>
            <a:ext cx="2165847" cy="751349"/>
          </a:xfrm>
          <a:custGeom>
            <a:avLst/>
            <a:gdLst>
              <a:gd name="connsiteX0" fmla="*/ 0 w 2733260"/>
              <a:gd name="connsiteY0" fmla="*/ 179463 h 1183316"/>
              <a:gd name="connsiteX1" fmla="*/ 278295 w 2733260"/>
              <a:gd name="connsiteY1" fmla="*/ 80072 h 1183316"/>
              <a:gd name="connsiteX2" fmla="*/ 636104 w 2733260"/>
              <a:gd name="connsiteY2" fmla="*/ 20437 h 1183316"/>
              <a:gd name="connsiteX3" fmla="*/ 983973 w 2733260"/>
              <a:gd name="connsiteY3" fmla="*/ 559 h 1183316"/>
              <a:gd name="connsiteX4" fmla="*/ 1292086 w 2733260"/>
              <a:gd name="connsiteY4" fmla="*/ 10498 h 1183316"/>
              <a:gd name="connsiteX5" fmla="*/ 1580321 w 2733260"/>
              <a:gd name="connsiteY5" fmla="*/ 60194 h 1183316"/>
              <a:gd name="connsiteX6" fmla="*/ 1908313 w 2733260"/>
              <a:gd name="connsiteY6" fmla="*/ 169524 h 1183316"/>
              <a:gd name="connsiteX7" fmla="*/ 2196547 w 2733260"/>
              <a:gd name="connsiteY7" fmla="*/ 378246 h 1183316"/>
              <a:gd name="connsiteX8" fmla="*/ 2405269 w 2733260"/>
              <a:gd name="connsiteY8" fmla="*/ 606846 h 1183316"/>
              <a:gd name="connsiteX9" fmla="*/ 2564295 w 2733260"/>
              <a:gd name="connsiteY9" fmla="*/ 855324 h 1183316"/>
              <a:gd name="connsiteX10" fmla="*/ 2733260 w 2733260"/>
              <a:gd name="connsiteY10" fmla="*/ 1183316 h 1183316"/>
              <a:gd name="connsiteX11" fmla="*/ 2733260 w 2733260"/>
              <a:gd name="connsiteY11" fmla="*/ 1183316 h 118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3260" h="1183316">
                <a:moveTo>
                  <a:pt x="0" y="179463"/>
                </a:moveTo>
                <a:cubicBezTo>
                  <a:pt x="86139" y="143019"/>
                  <a:pt x="172278" y="106576"/>
                  <a:pt x="278295" y="80072"/>
                </a:cubicBezTo>
                <a:cubicBezTo>
                  <a:pt x="384312" y="53568"/>
                  <a:pt x="518491" y="33689"/>
                  <a:pt x="636104" y="20437"/>
                </a:cubicBezTo>
                <a:cubicBezTo>
                  <a:pt x="753717" y="7185"/>
                  <a:pt x="874643" y="2215"/>
                  <a:pt x="983973" y="559"/>
                </a:cubicBezTo>
                <a:cubicBezTo>
                  <a:pt x="1093303" y="-1097"/>
                  <a:pt x="1192695" y="559"/>
                  <a:pt x="1292086" y="10498"/>
                </a:cubicBezTo>
                <a:cubicBezTo>
                  <a:pt x="1391477" y="20437"/>
                  <a:pt x="1477617" y="33690"/>
                  <a:pt x="1580321" y="60194"/>
                </a:cubicBezTo>
                <a:cubicBezTo>
                  <a:pt x="1683025" y="86698"/>
                  <a:pt x="1805609" y="116515"/>
                  <a:pt x="1908313" y="169524"/>
                </a:cubicBezTo>
                <a:cubicBezTo>
                  <a:pt x="2011017" y="222533"/>
                  <a:pt x="2113721" y="305359"/>
                  <a:pt x="2196547" y="378246"/>
                </a:cubicBezTo>
                <a:cubicBezTo>
                  <a:pt x="2279373" y="451133"/>
                  <a:pt x="2343978" y="527333"/>
                  <a:pt x="2405269" y="606846"/>
                </a:cubicBezTo>
                <a:cubicBezTo>
                  <a:pt x="2466560" y="686359"/>
                  <a:pt x="2509630" y="759246"/>
                  <a:pt x="2564295" y="855324"/>
                </a:cubicBezTo>
                <a:cubicBezTo>
                  <a:pt x="2618960" y="951402"/>
                  <a:pt x="2733260" y="1183316"/>
                  <a:pt x="2733260" y="1183316"/>
                </a:cubicBezTo>
                <a:lnTo>
                  <a:pt x="2733260" y="1183316"/>
                </a:lnTo>
              </a:path>
            </a:pathLst>
          </a:custGeom>
          <a:noFill/>
          <a:ln w="28575">
            <a:solidFill>
              <a:srgbClr val="FF0000"/>
            </a:solidFill>
            <a:prstDash val="sysDash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5613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02F87C-21A2-4890-BF18-EEF7CD7B25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7A1F587F-9F01-4E1E-A8EA-714BF63F814C}"/>
              </a:ext>
            </a:extLst>
          </p:cNvPr>
          <p:cNvSpPr txBox="1">
            <a:spLocks/>
          </p:cNvSpPr>
          <p:nvPr/>
        </p:nvSpPr>
        <p:spPr>
          <a:xfrm>
            <a:off x="1031156" y="338489"/>
            <a:ext cx="8527514" cy="1621619"/>
          </a:xfrm>
          <a:prstGeom prst="rect">
            <a:avLst/>
          </a:prstGeom>
        </p:spPr>
        <p:txBody>
          <a:bodyPr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1"/>
                </a:solidFill>
              </a:rPr>
              <a:t>Student agency in chem </a:t>
            </a:r>
            <a:r>
              <a:rPr lang="en-GB" sz="3600" dirty="0" err="1">
                <a:solidFill>
                  <a:schemeClr val="accent1"/>
                </a:solidFill>
              </a:rPr>
              <a:t>eng</a:t>
            </a:r>
            <a:r>
              <a:rPr lang="en-GB" sz="3600" dirty="0">
                <a:solidFill>
                  <a:schemeClr val="accent1"/>
                </a:solidFill>
              </a:rPr>
              <a:t>:  Agency perception: through course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B292668-EEAD-4700-B253-B9A221BC11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7"/>
          <a:stretch/>
        </p:blipFill>
        <p:spPr>
          <a:xfrm rot="5400000">
            <a:off x="-258855" y="5183190"/>
            <a:ext cx="1562500" cy="908873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9E1FFD-929F-4A63-AE68-DAAE1FCD2E0C}"/>
              </a:ext>
            </a:extLst>
          </p:cNvPr>
          <p:cNvSpPr txBox="1"/>
          <p:nvPr/>
        </p:nvSpPr>
        <p:spPr>
          <a:xfrm>
            <a:off x="1401093" y="1240377"/>
            <a:ext cx="10148177" cy="138114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Explore how students perception of agency </a:t>
            </a:r>
            <a:r>
              <a:rPr lang="en-US" sz="2400" b="1" dirty="0">
                <a:solidFill>
                  <a:srgbClr val="00B050">
                    <a:alpha val="80000"/>
                  </a:srgbClr>
                </a:solidFill>
              </a:rPr>
              <a:t>builds over time</a:t>
            </a:r>
            <a:endParaRPr lang="en-US" sz="2400" dirty="0">
              <a:solidFill>
                <a:schemeClr val="tx1">
                  <a:alpha val="80000"/>
                </a:schemeClr>
              </a:solidFill>
            </a:endParaRPr>
          </a:p>
          <a:p>
            <a:pPr marL="80006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alpha val="80000"/>
                </a:schemeClr>
              </a:solidFill>
            </a:endParaRPr>
          </a:p>
          <a:p>
            <a:pPr lvl="1">
              <a:lnSpc>
                <a:spcPct val="120000"/>
              </a:lnSpc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	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6C56DF-F053-4B39-B4BF-1AB3DB7683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8748" y="2333625"/>
            <a:ext cx="6549176" cy="40057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F4CA00-54E7-4C89-9F98-F2F5EFAAE0BF}"/>
              </a:ext>
            </a:extLst>
          </p:cNvPr>
          <p:cNvSpPr txBox="1"/>
          <p:nvPr/>
        </p:nvSpPr>
        <p:spPr>
          <a:xfrm>
            <a:off x="8659174" y="1766468"/>
            <a:ext cx="3260033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Now </a:t>
            </a:r>
            <a:r>
              <a:rPr lang="en-US" sz="2400" dirty="0">
                <a:solidFill>
                  <a:srgbClr val="FF0000"/>
                </a:solidFill>
              </a:rPr>
              <a:t>credit-weighted </a:t>
            </a:r>
            <a:r>
              <a:rPr lang="en-US" sz="2400" dirty="0"/>
              <a:t>to account for larger components of the course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Trend for increasing sense of agency through course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Tendency for ‘motivational’ aspect of agency to be more strongly perceived</a:t>
            </a:r>
            <a:endParaRPr lang="en-GB" sz="240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778B3CC-3650-4764-89E7-BB68338E8216}"/>
              </a:ext>
            </a:extLst>
          </p:cNvPr>
          <p:cNvSpPr/>
          <p:nvPr/>
        </p:nvSpPr>
        <p:spPr>
          <a:xfrm rot="372351">
            <a:off x="8451889" y="4367319"/>
            <a:ext cx="586707" cy="303067"/>
          </a:xfrm>
          <a:custGeom>
            <a:avLst/>
            <a:gdLst>
              <a:gd name="connsiteX0" fmla="*/ 0 w 2733260"/>
              <a:gd name="connsiteY0" fmla="*/ 179463 h 1183316"/>
              <a:gd name="connsiteX1" fmla="*/ 278295 w 2733260"/>
              <a:gd name="connsiteY1" fmla="*/ 80072 h 1183316"/>
              <a:gd name="connsiteX2" fmla="*/ 636104 w 2733260"/>
              <a:gd name="connsiteY2" fmla="*/ 20437 h 1183316"/>
              <a:gd name="connsiteX3" fmla="*/ 983973 w 2733260"/>
              <a:gd name="connsiteY3" fmla="*/ 559 h 1183316"/>
              <a:gd name="connsiteX4" fmla="*/ 1292086 w 2733260"/>
              <a:gd name="connsiteY4" fmla="*/ 10498 h 1183316"/>
              <a:gd name="connsiteX5" fmla="*/ 1580321 w 2733260"/>
              <a:gd name="connsiteY5" fmla="*/ 60194 h 1183316"/>
              <a:gd name="connsiteX6" fmla="*/ 1908313 w 2733260"/>
              <a:gd name="connsiteY6" fmla="*/ 169524 h 1183316"/>
              <a:gd name="connsiteX7" fmla="*/ 2196547 w 2733260"/>
              <a:gd name="connsiteY7" fmla="*/ 378246 h 1183316"/>
              <a:gd name="connsiteX8" fmla="*/ 2405269 w 2733260"/>
              <a:gd name="connsiteY8" fmla="*/ 606846 h 1183316"/>
              <a:gd name="connsiteX9" fmla="*/ 2564295 w 2733260"/>
              <a:gd name="connsiteY9" fmla="*/ 855324 h 1183316"/>
              <a:gd name="connsiteX10" fmla="*/ 2733260 w 2733260"/>
              <a:gd name="connsiteY10" fmla="*/ 1183316 h 1183316"/>
              <a:gd name="connsiteX11" fmla="*/ 2733260 w 2733260"/>
              <a:gd name="connsiteY11" fmla="*/ 1183316 h 118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3260" h="1183316">
                <a:moveTo>
                  <a:pt x="0" y="179463"/>
                </a:moveTo>
                <a:cubicBezTo>
                  <a:pt x="86139" y="143019"/>
                  <a:pt x="172278" y="106576"/>
                  <a:pt x="278295" y="80072"/>
                </a:cubicBezTo>
                <a:cubicBezTo>
                  <a:pt x="384312" y="53568"/>
                  <a:pt x="518491" y="33689"/>
                  <a:pt x="636104" y="20437"/>
                </a:cubicBezTo>
                <a:cubicBezTo>
                  <a:pt x="753717" y="7185"/>
                  <a:pt x="874643" y="2215"/>
                  <a:pt x="983973" y="559"/>
                </a:cubicBezTo>
                <a:cubicBezTo>
                  <a:pt x="1093303" y="-1097"/>
                  <a:pt x="1192695" y="559"/>
                  <a:pt x="1292086" y="10498"/>
                </a:cubicBezTo>
                <a:cubicBezTo>
                  <a:pt x="1391477" y="20437"/>
                  <a:pt x="1477617" y="33690"/>
                  <a:pt x="1580321" y="60194"/>
                </a:cubicBezTo>
                <a:cubicBezTo>
                  <a:pt x="1683025" y="86698"/>
                  <a:pt x="1805609" y="116515"/>
                  <a:pt x="1908313" y="169524"/>
                </a:cubicBezTo>
                <a:cubicBezTo>
                  <a:pt x="2011017" y="222533"/>
                  <a:pt x="2113721" y="305359"/>
                  <a:pt x="2196547" y="378246"/>
                </a:cubicBezTo>
                <a:cubicBezTo>
                  <a:pt x="2279373" y="451133"/>
                  <a:pt x="2343978" y="527333"/>
                  <a:pt x="2405269" y="606846"/>
                </a:cubicBezTo>
                <a:cubicBezTo>
                  <a:pt x="2466560" y="686359"/>
                  <a:pt x="2509630" y="759246"/>
                  <a:pt x="2564295" y="855324"/>
                </a:cubicBezTo>
                <a:cubicBezTo>
                  <a:pt x="2618960" y="951402"/>
                  <a:pt x="2733260" y="1183316"/>
                  <a:pt x="2733260" y="1183316"/>
                </a:cubicBezTo>
                <a:lnTo>
                  <a:pt x="2733260" y="1183316"/>
                </a:lnTo>
              </a:path>
            </a:pathLst>
          </a:custGeom>
          <a:noFill/>
          <a:ln w="28575">
            <a:solidFill>
              <a:srgbClr val="FF0000"/>
            </a:solidFill>
            <a:prstDash val="sysDash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6D22384-DCF8-45FA-B1B0-EE88F7287703}"/>
              </a:ext>
            </a:extLst>
          </p:cNvPr>
          <p:cNvCxnSpPr>
            <a:cxnSpLocks/>
          </p:cNvCxnSpPr>
          <p:nvPr/>
        </p:nvCxnSpPr>
        <p:spPr>
          <a:xfrm flipV="1">
            <a:off x="3204647" y="3429000"/>
            <a:ext cx="3697356" cy="1123123"/>
          </a:xfrm>
          <a:prstGeom prst="line">
            <a:avLst/>
          </a:prstGeom>
          <a:ln w="28575">
            <a:solidFill>
              <a:srgbClr val="00B050"/>
            </a:solidFill>
            <a:prstDash val="sys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951CFA0-3427-435D-A275-5B0DC72E62F9}"/>
              </a:ext>
            </a:extLst>
          </p:cNvPr>
          <p:cNvSpPr/>
          <p:nvPr/>
        </p:nvSpPr>
        <p:spPr>
          <a:xfrm rot="20398076">
            <a:off x="6997049" y="2900091"/>
            <a:ext cx="1783548" cy="869937"/>
          </a:xfrm>
          <a:custGeom>
            <a:avLst/>
            <a:gdLst>
              <a:gd name="connsiteX0" fmla="*/ 0 w 2733260"/>
              <a:gd name="connsiteY0" fmla="*/ 179463 h 1183316"/>
              <a:gd name="connsiteX1" fmla="*/ 278295 w 2733260"/>
              <a:gd name="connsiteY1" fmla="*/ 80072 h 1183316"/>
              <a:gd name="connsiteX2" fmla="*/ 636104 w 2733260"/>
              <a:gd name="connsiteY2" fmla="*/ 20437 h 1183316"/>
              <a:gd name="connsiteX3" fmla="*/ 983973 w 2733260"/>
              <a:gd name="connsiteY3" fmla="*/ 559 h 1183316"/>
              <a:gd name="connsiteX4" fmla="*/ 1292086 w 2733260"/>
              <a:gd name="connsiteY4" fmla="*/ 10498 h 1183316"/>
              <a:gd name="connsiteX5" fmla="*/ 1580321 w 2733260"/>
              <a:gd name="connsiteY5" fmla="*/ 60194 h 1183316"/>
              <a:gd name="connsiteX6" fmla="*/ 1908313 w 2733260"/>
              <a:gd name="connsiteY6" fmla="*/ 169524 h 1183316"/>
              <a:gd name="connsiteX7" fmla="*/ 2196547 w 2733260"/>
              <a:gd name="connsiteY7" fmla="*/ 378246 h 1183316"/>
              <a:gd name="connsiteX8" fmla="*/ 2405269 w 2733260"/>
              <a:gd name="connsiteY8" fmla="*/ 606846 h 1183316"/>
              <a:gd name="connsiteX9" fmla="*/ 2564295 w 2733260"/>
              <a:gd name="connsiteY9" fmla="*/ 855324 h 1183316"/>
              <a:gd name="connsiteX10" fmla="*/ 2733260 w 2733260"/>
              <a:gd name="connsiteY10" fmla="*/ 1183316 h 1183316"/>
              <a:gd name="connsiteX11" fmla="*/ 2733260 w 2733260"/>
              <a:gd name="connsiteY11" fmla="*/ 1183316 h 118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3260" h="1183316">
                <a:moveTo>
                  <a:pt x="0" y="179463"/>
                </a:moveTo>
                <a:cubicBezTo>
                  <a:pt x="86139" y="143019"/>
                  <a:pt x="172278" y="106576"/>
                  <a:pt x="278295" y="80072"/>
                </a:cubicBezTo>
                <a:cubicBezTo>
                  <a:pt x="384312" y="53568"/>
                  <a:pt x="518491" y="33689"/>
                  <a:pt x="636104" y="20437"/>
                </a:cubicBezTo>
                <a:cubicBezTo>
                  <a:pt x="753717" y="7185"/>
                  <a:pt x="874643" y="2215"/>
                  <a:pt x="983973" y="559"/>
                </a:cubicBezTo>
                <a:cubicBezTo>
                  <a:pt x="1093303" y="-1097"/>
                  <a:pt x="1192695" y="559"/>
                  <a:pt x="1292086" y="10498"/>
                </a:cubicBezTo>
                <a:cubicBezTo>
                  <a:pt x="1391477" y="20437"/>
                  <a:pt x="1477617" y="33690"/>
                  <a:pt x="1580321" y="60194"/>
                </a:cubicBezTo>
                <a:cubicBezTo>
                  <a:pt x="1683025" y="86698"/>
                  <a:pt x="1805609" y="116515"/>
                  <a:pt x="1908313" y="169524"/>
                </a:cubicBezTo>
                <a:cubicBezTo>
                  <a:pt x="2011017" y="222533"/>
                  <a:pt x="2113721" y="305359"/>
                  <a:pt x="2196547" y="378246"/>
                </a:cubicBezTo>
                <a:cubicBezTo>
                  <a:pt x="2279373" y="451133"/>
                  <a:pt x="2343978" y="527333"/>
                  <a:pt x="2405269" y="606846"/>
                </a:cubicBezTo>
                <a:cubicBezTo>
                  <a:pt x="2466560" y="686359"/>
                  <a:pt x="2509630" y="759246"/>
                  <a:pt x="2564295" y="855324"/>
                </a:cubicBezTo>
                <a:cubicBezTo>
                  <a:pt x="2618960" y="951402"/>
                  <a:pt x="2733260" y="1183316"/>
                  <a:pt x="2733260" y="1183316"/>
                </a:cubicBezTo>
                <a:lnTo>
                  <a:pt x="2733260" y="1183316"/>
                </a:lnTo>
              </a:path>
            </a:pathLst>
          </a:custGeom>
          <a:noFill/>
          <a:ln w="28575">
            <a:solidFill>
              <a:srgbClr val="FF0000"/>
            </a:solidFill>
            <a:prstDash val="sysDash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8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02F87C-21A2-4890-BF18-EEF7CD7B25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7A1F587F-9F01-4E1E-A8EA-714BF63F814C}"/>
              </a:ext>
            </a:extLst>
          </p:cNvPr>
          <p:cNvSpPr txBox="1">
            <a:spLocks/>
          </p:cNvSpPr>
          <p:nvPr/>
        </p:nvSpPr>
        <p:spPr>
          <a:xfrm>
            <a:off x="1031156" y="338489"/>
            <a:ext cx="7844487" cy="1621619"/>
          </a:xfrm>
          <a:prstGeom prst="rect">
            <a:avLst/>
          </a:prstGeom>
        </p:spPr>
        <p:txBody>
          <a:bodyPr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1"/>
                </a:solidFill>
              </a:rPr>
              <a:t>Student agency in chem </a:t>
            </a:r>
            <a:r>
              <a:rPr lang="en-GB" sz="3600" dirty="0" err="1">
                <a:solidFill>
                  <a:schemeClr val="accent1"/>
                </a:solidFill>
              </a:rPr>
              <a:t>eng</a:t>
            </a:r>
            <a:r>
              <a:rPr lang="en-GB" sz="3600" dirty="0">
                <a:solidFill>
                  <a:schemeClr val="accent1"/>
                </a:solidFill>
              </a:rPr>
              <a:t>:  Dimensions of agency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B292668-EEAD-4700-B253-B9A221BC11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7"/>
          <a:stretch/>
        </p:blipFill>
        <p:spPr>
          <a:xfrm rot="5400000">
            <a:off x="-258855" y="5183190"/>
            <a:ext cx="1562500" cy="908873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F4CA00-54E7-4C89-9F98-F2F5EFAAE0BF}"/>
              </a:ext>
            </a:extLst>
          </p:cNvPr>
          <p:cNvSpPr txBox="1"/>
          <p:nvPr/>
        </p:nvSpPr>
        <p:spPr>
          <a:xfrm>
            <a:off x="7705988" y="2225611"/>
            <a:ext cx="4275504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Left: 3 ‘highest agency’ classes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Right: 3 ‘lowest agency’ classes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‘</a:t>
            </a:r>
            <a:r>
              <a:rPr lang="en-US" sz="2400" dirty="0">
                <a:highlight>
                  <a:srgbClr val="9999FF"/>
                </a:highlight>
              </a:rPr>
              <a:t>Motivational</a:t>
            </a:r>
            <a:r>
              <a:rPr lang="en-US" sz="2400" dirty="0"/>
              <a:t>’ aspect always more strongly perceived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Difference is in ‘</a:t>
            </a:r>
            <a:r>
              <a:rPr lang="en-US" sz="2400" dirty="0">
                <a:highlight>
                  <a:srgbClr val="FFCC99"/>
                </a:highlight>
              </a:rPr>
              <a:t>dispositional</a:t>
            </a:r>
            <a:r>
              <a:rPr lang="en-US" sz="2400" dirty="0"/>
              <a:t>’ and ‘</a:t>
            </a:r>
            <a:r>
              <a:rPr lang="en-US" sz="2400" dirty="0">
                <a:highlight>
                  <a:srgbClr val="00FFFF"/>
                </a:highlight>
              </a:rPr>
              <a:t>positional</a:t>
            </a:r>
            <a:r>
              <a:rPr lang="en-US" sz="2400" dirty="0"/>
              <a:t>’</a:t>
            </a:r>
            <a:endParaRPr lang="en-GB" sz="2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7C99929-CD7E-47AC-A9A0-DBFE5DCA0683}"/>
              </a:ext>
            </a:extLst>
          </p:cNvPr>
          <p:cNvSpPr txBox="1"/>
          <p:nvPr/>
        </p:nvSpPr>
        <p:spPr>
          <a:xfrm rot="16200000">
            <a:off x="-967314" y="3291221"/>
            <a:ext cx="4204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Number of respondents</a:t>
            </a:r>
            <a:endParaRPr lang="en-GB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DCBA0CC-D842-4796-B320-283B553A1C81}"/>
              </a:ext>
            </a:extLst>
          </p:cNvPr>
          <p:cNvGrpSpPr/>
          <p:nvPr/>
        </p:nvGrpSpPr>
        <p:grpSpPr>
          <a:xfrm>
            <a:off x="1234649" y="1802909"/>
            <a:ext cx="2930197" cy="4703589"/>
            <a:chOff x="1234649" y="1802909"/>
            <a:chExt cx="2930197" cy="470358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D2229EA-F42F-4F2D-82EA-0F5F8101FEF6}"/>
                </a:ext>
              </a:extLst>
            </p:cNvPr>
            <p:cNvGrpSpPr/>
            <p:nvPr/>
          </p:nvGrpSpPr>
          <p:grpSpPr>
            <a:xfrm>
              <a:off x="1247744" y="5062965"/>
              <a:ext cx="2827284" cy="1443533"/>
              <a:chOff x="4115621" y="4406034"/>
              <a:chExt cx="2827284" cy="1443533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E10400DB-7E9A-40FE-9827-279877D5A720}"/>
                  </a:ext>
                </a:extLst>
              </p:cNvPr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199" t="68810" r="2597" b="2211"/>
              <a:stretch/>
            </p:blipFill>
            <p:spPr bwMode="auto">
              <a:xfrm>
                <a:off x="4392593" y="4406034"/>
                <a:ext cx="2550312" cy="1443533"/>
              </a:xfrm>
              <a:prstGeom prst="rect">
                <a:avLst/>
              </a:prstGeom>
              <a:noFill/>
            </p:spPr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58B91A9-C078-44A3-A8A8-20F0881EE354}"/>
                  </a:ext>
                </a:extLst>
              </p:cNvPr>
              <p:cNvSpPr txBox="1"/>
              <p:nvPr/>
            </p:nvSpPr>
            <p:spPr>
              <a:xfrm>
                <a:off x="4115621" y="5120253"/>
                <a:ext cx="6339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10</a:t>
                </a:r>
                <a:endParaRPr lang="en-GB" sz="1200" dirty="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E0AC913-F46D-4A0F-A411-6FAC9152915E}"/>
                  </a:ext>
                </a:extLst>
              </p:cNvPr>
              <p:cNvSpPr txBox="1"/>
              <p:nvPr/>
            </p:nvSpPr>
            <p:spPr>
              <a:xfrm>
                <a:off x="4115621" y="4633933"/>
                <a:ext cx="6339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20</a:t>
                </a:r>
                <a:endParaRPr lang="en-GB" sz="1200" dirty="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2E0674B-D5D3-4501-B723-0F4BE66BA446}"/>
                </a:ext>
              </a:extLst>
            </p:cNvPr>
            <p:cNvGrpSpPr/>
            <p:nvPr/>
          </p:nvGrpSpPr>
          <p:grpSpPr>
            <a:xfrm>
              <a:off x="1247744" y="1802909"/>
              <a:ext cx="2917102" cy="1468014"/>
              <a:chOff x="1311273" y="2295818"/>
              <a:chExt cx="2917102" cy="1468014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650D1C8A-5D73-493B-9E26-AA14C222605A}"/>
                  </a:ext>
                </a:extLst>
              </p:cNvPr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736" t="1746" b="68783"/>
              <a:stretch/>
            </p:blipFill>
            <p:spPr bwMode="auto">
              <a:xfrm>
                <a:off x="1591519" y="2295818"/>
                <a:ext cx="2636856" cy="1468014"/>
              </a:xfrm>
              <a:prstGeom prst="rect">
                <a:avLst/>
              </a:prstGeom>
              <a:noFill/>
            </p:spPr>
          </p:pic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EE2DFF1-8E54-429C-800F-F89B2E540914}"/>
                  </a:ext>
                </a:extLst>
              </p:cNvPr>
              <p:cNvSpPr txBox="1"/>
              <p:nvPr/>
            </p:nvSpPr>
            <p:spPr>
              <a:xfrm>
                <a:off x="1311273" y="2465375"/>
                <a:ext cx="6339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15</a:t>
                </a:r>
                <a:endParaRPr lang="en-GB" sz="1200" dirty="0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B605901-01E8-49FB-970B-4802BAD310A8}"/>
                  </a:ext>
                </a:extLst>
              </p:cNvPr>
              <p:cNvSpPr txBox="1"/>
              <p:nvPr/>
            </p:nvSpPr>
            <p:spPr>
              <a:xfrm>
                <a:off x="1386504" y="3152001"/>
                <a:ext cx="6339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5</a:t>
                </a:r>
                <a:endParaRPr lang="en-GB" sz="1200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12168A8-FE16-4937-B382-674419B33A49}"/>
                </a:ext>
              </a:extLst>
            </p:cNvPr>
            <p:cNvGrpSpPr/>
            <p:nvPr/>
          </p:nvGrpSpPr>
          <p:grpSpPr>
            <a:xfrm>
              <a:off x="1234649" y="3429000"/>
              <a:ext cx="2917548" cy="1473320"/>
              <a:chOff x="1311820" y="4376238"/>
              <a:chExt cx="2917548" cy="1473320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CC2F5A2F-82F2-4DD7-B470-196A3DC5D8F9}"/>
                  </a:ext>
                </a:extLst>
              </p:cNvPr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700" t="35433" b="34990"/>
              <a:stretch/>
            </p:blipFill>
            <p:spPr bwMode="auto">
              <a:xfrm>
                <a:off x="1591519" y="4376238"/>
                <a:ext cx="2637849" cy="1473320"/>
              </a:xfrm>
              <a:prstGeom prst="rect">
                <a:avLst/>
              </a:prstGeom>
              <a:noFill/>
            </p:spPr>
          </p:pic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573532D-7488-4FD0-9600-EE030CE74D86}"/>
                  </a:ext>
                </a:extLst>
              </p:cNvPr>
              <p:cNvSpPr txBox="1"/>
              <p:nvPr/>
            </p:nvSpPr>
            <p:spPr>
              <a:xfrm>
                <a:off x="1311820" y="5040868"/>
                <a:ext cx="6339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10</a:t>
                </a:r>
                <a:endParaRPr lang="en-GB" sz="1200" dirty="0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24A27F7-865D-40E0-9670-F92F9DA35791}"/>
                  </a:ext>
                </a:extLst>
              </p:cNvPr>
              <p:cNvSpPr txBox="1"/>
              <p:nvPr/>
            </p:nvSpPr>
            <p:spPr>
              <a:xfrm>
                <a:off x="1311820" y="4490891"/>
                <a:ext cx="6339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20</a:t>
                </a:r>
                <a:endParaRPr lang="en-GB" sz="1200" dirty="0"/>
              </a:p>
            </p:txBody>
          </p:sp>
        </p:grp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E8A0BC18-DD84-4472-8EAF-9B19D6790558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6" t="31245" r="28696" b="66746"/>
          <a:stretch/>
        </p:blipFill>
        <p:spPr bwMode="auto">
          <a:xfrm>
            <a:off x="2616482" y="1414751"/>
            <a:ext cx="3680258" cy="342165"/>
          </a:xfrm>
          <a:prstGeom prst="rect">
            <a:avLst/>
          </a:prstGeom>
          <a:noFill/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F967394-ED51-4F6F-9822-3C232F7C8DCE}"/>
              </a:ext>
            </a:extLst>
          </p:cNvPr>
          <p:cNvSpPr txBox="1"/>
          <p:nvPr/>
        </p:nvSpPr>
        <p:spPr>
          <a:xfrm>
            <a:off x="1983979" y="6493737"/>
            <a:ext cx="4750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Likert: strongly disagree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strongly agree</a:t>
            </a:r>
            <a:endParaRPr lang="en-GB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232731C-E2D4-4E6D-BD96-7A43C6D0C8F6}"/>
              </a:ext>
            </a:extLst>
          </p:cNvPr>
          <p:cNvGrpSpPr/>
          <p:nvPr/>
        </p:nvGrpSpPr>
        <p:grpSpPr>
          <a:xfrm>
            <a:off x="4428690" y="1955165"/>
            <a:ext cx="2984775" cy="4538572"/>
            <a:chOff x="4332993" y="1955165"/>
            <a:chExt cx="2984775" cy="4538572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EFB0A2BC-A7B3-4076-8765-CB8922F2BE9B}"/>
                </a:ext>
              </a:extLst>
            </p:cNvPr>
            <p:cNvGrpSpPr/>
            <p:nvPr/>
          </p:nvGrpSpPr>
          <p:grpSpPr>
            <a:xfrm>
              <a:off x="4332993" y="5153428"/>
              <a:ext cx="2921917" cy="1340309"/>
              <a:chOff x="4593427" y="4991388"/>
              <a:chExt cx="2921917" cy="134030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D9FA5FAB-57BB-408B-BE58-88D0616B932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7402" t="68796" r="1530" b="2287"/>
              <a:stretch/>
            </p:blipFill>
            <p:spPr>
              <a:xfrm>
                <a:off x="4877495" y="4991388"/>
                <a:ext cx="2637849" cy="1340309"/>
              </a:xfrm>
              <a:prstGeom prst="rect">
                <a:avLst/>
              </a:prstGeom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4FB1AE0-2536-4999-BB90-752C53624149}"/>
                  </a:ext>
                </a:extLst>
              </p:cNvPr>
              <p:cNvSpPr txBox="1"/>
              <p:nvPr/>
            </p:nvSpPr>
            <p:spPr>
              <a:xfrm>
                <a:off x="4681436" y="5686980"/>
                <a:ext cx="6339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5</a:t>
                </a:r>
                <a:endParaRPr lang="en-GB" sz="1200" dirty="0"/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B1183E1-5D93-46BB-981D-7CC2D5D0449E}"/>
                  </a:ext>
                </a:extLst>
              </p:cNvPr>
              <p:cNvSpPr txBox="1"/>
              <p:nvPr/>
            </p:nvSpPr>
            <p:spPr>
              <a:xfrm>
                <a:off x="4593427" y="5296953"/>
                <a:ext cx="6339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10</a:t>
                </a:r>
                <a:endParaRPr lang="en-GB" sz="1200" dirty="0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4AE01AB3-DA47-4A2F-A1D4-931BF810E6E1}"/>
                </a:ext>
              </a:extLst>
            </p:cNvPr>
            <p:cNvGrpSpPr/>
            <p:nvPr/>
          </p:nvGrpSpPr>
          <p:grpSpPr>
            <a:xfrm>
              <a:off x="4343293" y="3543652"/>
              <a:ext cx="2968629" cy="1340309"/>
              <a:chOff x="4511579" y="3380326"/>
              <a:chExt cx="2968629" cy="1340309"/>
            </a:xfrm>
          </p:grpSpPr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8DF2F03D-8E5B-4BBC-9BAB-BC20BF2D97D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7448" t="35634" r="-289" b="35450"/>
              <a:stretch/>
            </p:blipFill>
            <p:spPr>
              <a:xfrm>
                <a:off x="4791001" y="3380326"/>
                <a:ext cx="2689207" cy="1340309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3866AF6-05AE-4B2A-A04E-565F8FF1BB50}"/>
                  </a:ext>
                </a:extLst>
              </p:cNvPr>
              <p:cNvSpPr txBox="1"/>
              <p:nvPr/>
            </p:nvSpPr>
            <p:spPr>
              <a:xfrm>
                <a:off x="4599588" y="4084882"/>
                <a:ext cx="6339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5</a:t>
                </a:r>
                <a:endParaRPr lang="en-GB" sz="1200" dirty="0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705D5B4F-B237-4D59-8823-F6A752194637}"/>
                  </a:ext>
                </a:extLst>
              </p:cNvPr>
              <p:cNvSpPr txBox="1"/>
              <p:nvPr/>
            </p:nvSpPr>
            <p:spPr>
              <a:xfrm>
                <a:off x="4511579" y="3680679"/>
                <a:ext cx="6339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10</a:t>
                </a:r>
                <a:endParaRPr lang="en-GB" sz="1200" dirty="0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C868FE5B-9F69-4461-B2E4-0EC372E3AD63}"/>
                </a:ext>
              </a:extLst>
            </p:cNvPr>
            <p:cNvGrpSpPr/>
            <p:nvPr/>
          </p:nvGrpSpPr>
          <p:grpSpPr>
            <a:xfrm>
              <a:off x="4335143" y="1955165"/>
              <a:ext cx="2982625" cy="1315757"/>
              <a:chOff x="4377450" y="1983847"/>
              <a:chExt cx="2982625" cy="1315757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BAB8C141-B081-4752-BB07-895F4415D32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7159" t="2427" b="69186"/>
              <a:stretch/>
            </p:blipFill>
            <p:spPr>
              <a:xfrm>
                <a:off x="4670868" y="1983847"/>
                <a:ext cx="2689207" cy="1315757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4CF60A9-8624-4CB3-88CC-6333EDFFA949}"/>
                  </a:ext>
                </a:extLst>
              </p:cNvPr>
              <p:cNvSpPr txBox="1"/>
              <p:nvPr/>
            </p:nvSpPr>
            <p:spPr>
              <a:xfrm>
                <a:off x="4377450" y="2519784"/>
                <a:ext cx="6339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10</a:t>
                </a:r>
                <a:endParaRPr lang="en-GB" sz="1200" dirty="0"/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66E97BF-B3C9-4652-A350-3F7A8B707965}"/>
                  </a:ext>
                </a:extLst>
              </p:cNvPr>
              <p:cNvSpPr txBox="1"/>
              <p:nvPr/>
            </p:nvSpPr>
            <p:spPr>
              <a:xfrm>
                <a:off x="4384538" y="1983848"/>
                <a:ext cx="6339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20</a:t>
                </a:r>
                <a:endParaRPr lang="en-GB" sz="1200" dirty="0"/>
              </a:p>
            </p:txBody>
          </p:sp>
        </p:grp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951CFA0-3427-435D-A275-5B0DC72E62F9}"/>
              </a:ext>
            </a:extLst>
          </p:cNvPr>
          <p:cNvSpPr/>
          <p:nvPr/>
        </p:nvSpPr>
        <p:spPr>
          <a:xfrm rot="20398076">
            <a:off x="4087785" y="1199002"/>
            <a:ext cx="3647943" cy="1727513"/>
          </a:xfrm>
          <a:custGeom>
            <a:avLst/>
            <a:gdLst>
              <a:gd name="connsiteX0" fmla="*/ 0 w 2733260"/>
              <a:gd name="connsiteY0" fmla="*/ 179463 h 1183316"/>
              <a:gd name="connsiteX1" fmla="*/ 278295 w 2733260"/>
              <a:gd name="connsiteY1" fmla="*/ 80072 h 1183316"/>
              <a:gd name="connsiteX2" fmla="*/ 636104 w 2733260"/>
              <a:gd name="connsiteY2" fmla="*/ 20437 h 1183316"/>
              <a:gd name="connsiteX3" fmla="*/ 983973 w 2733260"/>
              <a:gd name="connsiteY3" fmla="*/ 559 h 1183316"/>
              <a:gd name="connsiteX4" fmla="*/ 1292086 w 2733260"/>
              <a:gd name="connsiteY4" fmla="*/ 10498 h 1183316"/>
              <a:gd name="connsiteX5" fmla="*/ 1580321 w 2733260"/>
              <a:gd name="connsiteY5" fmla="*/ 60194 h 1183316"/>
              <a:gd name="connsiteX6" fmla="*/ 1908313 w 2733260"/>
              <a:gd name="connsiteY6" fmla="*/ 169524 h 1183316"/>
              <a:gd name="connsiteX7" fmla="*/ 2196547 w 2733260"/>
              <a:gd name="connsiteY7" fmla="*/ 378246 h 1183316"/>
              <a:gd name="connsiteX8" fmla="*/ 2405269 w 2733260"/>
              <a:gd name="connsiteY8" fmla="*/ 606846 h 1183316"/>
              <a:gd name="connsiteX9" fmla="*/ 2564295 w 2733260"/>
              <a:gd name="connsiteY9" fmla="*/ 855324 h 1183316"/>
              <a:gd name="connsiteX10" fmla="*/ 2733260 w 2733260"/>
              <a:gd name="connsiteY10" fmla="*/ 1183316 h 1183316"/>
              <a:gd name="connsiteX11" fmla="*/ 2733260 w 2733260"/>
              <a:gd name="connsiteY11" fmla="*/ 1183316 h 118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3260" h="1183316">
                <a:moveTo>
                  <a:pt x="0" y="179463"/>
                </a:moveTo>
                <a:cubicBezTo>
                  <a:pt x="86139" y="143019"/>
                  <a:pt x="172278" y="106576"/>
                  <a:pt x="278295" y="80072"/>
                </a:cubicBezTo>
                <a:cubicBezTo>
                  <a:pt x="384312" y="53568"/>
                  <a:pt x="518491" y="33689"/>
                  <a:pt x="636104" y="20437"/>
                </a:cubicBezTo>
                <a:cubicBezTo>
                  <a:pt x="753717" y="7185"/>
                  <a:pt x="874643" y="2215"/>
                  <a:pt x="983973" y="559"/>
                </a:cubicBezTo>
                <a:cubicBezTo>
                  <a:pt x="1093303" y="-1097"/>
                  <a:pt x="1192695" y="559"/>
                  <a:pt x="1292086" y="10498"/>
                </a:cubicBezTo>
                <a:cubicBezTo>
                  <a:pt x="1391477" y="20437"/>
                  <a:pt x="1477617" y="33690"/>
                  <a:pt x="1580321" y="60194"/>
                </a:cubicBezTo>
                <a:cubicBezTo>
                  <a:pt x="1683025" y="86698"/>
                  <a:pt x="1805609" y="116515"/>
                  <a:pt x="1908313" y="169524"/>
                </a:cubicBezTo>
                <a:cubicBezTo>
                  <a:pt x="2011017" y="222533"/>
                  <a:pt x="2113721" y="305359"/>
                  <a:pt x="2196547" y="378246"/>
                </a:cubicBezTo>
                <a:cubicBezTo>
                  <a:pt x="2279373" y="451133"/>
                  <a:pt x="2343978" y="527333"/>
                  <a:pt x="2405269" y="606846"/>
                </a:cubicBezTo>
                <a:cubicBezTo>
                  <a:pt x="2466560" y="686359"/>
                  <a:pt x="2509630" y="759246"/>
                  <a:pt x="2564295" y="855324"/>
                </a:cubicBezTo>
                <a:cubicBezTo>
                  <a:pt x="2618960" y="951402"/>
                  <a:pt x="2733260" y="1183316"/>
                  <a:pt x="2733260" y="1183316"/>
                </a:cubicBezTo>
                <a:lnTo>
                  <a:pt x="2733260" y="1183316"/>
                </a:lnTo>
              </a:path>
            </a:pathLst>
          </a:custGeom>
          <a:noFill/>
          <a:ln w="28575">
            <a:solidFill>
              <a:srgbClr val="FF0000"/>
            </a:solidFill>
            <a:prstDash val="sysDash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D2EDA74F-F6F2-4DB1-9D06-268FC2FBBD05}"/>
              </a:ext>
            </a:extLst>
          </p:cNvPr>
          <p:cNvSpPr/>
          <p:nvPr/>
        </p:nvSpPr>
        <p:spPr>
          <a:xfrm rot="20875384" flipV="1">
            <a:off x="7136626" y="3509622"/>
            <a:ext cx="924812" cy="484504"/>
          </a:xfrm>
          <a:custGeom>
            <a:avLst/>
            <a:gdLst>
              <a:gd name="connsiteX0" fmla="*/ 0 w 2733260"/>
              <a:gd name="connsiteY0" fmla="*/ 179463 h 1183316"/>
              <a:gd name="connsiteX1" fmla="*/ 278295 w 2733260"/>
              <a:gd name="connsiteY1" fmla="*/ 80072 h 1183316"/>
              <a:gd name="connsiteX2" fmla="*/ 636104 w 2733260"/>
              <a:gd name="connsiteY2" fmla="*/ 20437 h 1183316"/>
              <a:gd name="connsiteX3" fmla="*/ 983973 w 2733260"/>
              <a:gd name="connsiteY3" fmla="*/ 559 h 1183316"/>
              <a:gd name="connsiteX4" fmla="*/ 1292086 w 2733260"/>
              <a:gd name="connsiteY4" fmla="*/ 10498 h 1183316"/>
              <a:gd name="connsiteX5" fmla="*/ 1580321 w 2733260"/>
              <a:gd name="connsiteY5" fmla="*/ 60194 h 1183316"/>
              <a:gd name="connsiteX6" fmla="*/ 1908313 w 2733260"/>
              <a:gd name="connsiteY6" fmla="*/ 169524 h 1183316"/>
              <a:gd name="connsiteX7" fmla="*/ 2196547 w 2733260"/>
              <a:gd name="connsiteY7" fmla="*/ 378246 h 1183316"/>
              <a:gd name="connsiteX8" fmla="*/ 2405269 w 2733260"/>
              <a:gd name="connsiteY8" fmla="*/ 606846 h 1183316"/>
              <a:gd name="connsiteX9" fmla="*/ 2564295 w 2733260"/>
              <a:gd name="connsiteY9" fmla="*/ 855324 h 1183316"/>
              <a:gd name="connsiteX10" fmla="*/ 2733260 w 2733260"/>
              <a:gd name="connsiteY10" fmla="*/ 1183316 h 1183316"/>
              <a:gd name="connsiteX11" fmla="*/ 2733260 w 2733260"/>
              <a:gd name="connsiteY11" fmla="*/ 1183316 h 118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3260" h="1183316">
                <a:moveTo>
                  <a:pt x="0" y="179463"/>
                </a:moveTo>
                <a:cubicBezTo>
                  <a:pt x="86139" y="143019"/>
                  <a:pt x="172278" y="106576"/>
                  <a:pt x="278295" y="80072"/>
                </a:cubicBezTo>
                <a:cubicBezTo>
                  <a:pt x="384312" y="53568"/>
                  <a:pt x="518491" y="33689"/>
                  <a:pt x="636104" y="20437"/>
                </a:cubicBezTo>
                <a:cubicBezTo>
                  <a:pt x="753717" y="7185"/>
                  <a:pt x="874643" y="2215"/>
                  <a:pt x="983973" y="559"/>
                </a:cubicBezTo>
                <a:cubicBezTo>
                  <a:pt x="1093303" y="-1097"/>
                  <a:pt x="1192695" y="559"/>
                  <a:pt x="1292086" y="10498"/>
                </a:cubicBezTo>
                <a:cubicBezTo>
                  <a:pt x="1391477" y="20437"/>
                  <a:pt x="1477617" y="33690"/>
                  <a:pt x="1580321" y="60194"/>
                </a:cubicBezTo>
                <a:cubicBezTo>
                  <a:pt x="1683025" y="86698"/>
                  <a:pt x="1805609" y="116515"/>
                  <a:pt x="1908313" y="169524"/>
                </a:cubicBezTo>
                <a:cubicBezTo>
                  <a:pt x="2011017" y="222533"/>
                  <a:pt x="2113721" y="305359"/>
                  <a:pt x="2196547" y="378246"/>
                </a:cubicBezTo>
                <a:cubicBezTo>
                  <a:pt x="2279373" y="451133"/>
                  <a:pt x="2343978" y="527333"/>
                  <a:pt x="2405269" y="606846"/>
                </a:cubicBezTo>
                <a:cubicBezTo>
                  <a:pt x="2466560" y="686359"/>
                  <a:pt x="2509630" y="759246"/>
                  <a:pt x="2564295" y="855324"/>
                </a:cubicBezTo>
                <a:cubicBezTo>
                  <a:pt x="2618960" y="951402"/>
                  <a:pt x="2733260" y="1183316"/>
                  <a:pt x="2733260" y="1183316"/>
                </a:cubicBezTo>
                <a:lnTo>
                  <a:pt x="2733260" y="1183316"/>
                </a:lnTo>
              </a:path>
            </a:pathLst>
          </a:custGeom>
          <a:noFill/>
          <a:ln w="28575">
            <a:solidFill>
              <a:srgbClr val="FF0000"/>
            </a:solidFill>
            <a:prstDash val="sysDash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21FE82A-3C5F-48AA-BE88-10E7B9009479}"/>
              </a:ext>
            </a:extLst>
          </p:cNvPr>
          <p:cNvSpPr txBox="1"/>
          <p:nvPr/>
        </p:nvSpPr>
        <p:spPr>
          <a:xfrm>
            <a:off x="1610224" y="1796281"/>
            <a:ext cx="1791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Process safety</a:t>
            </a:r>
            <a:endParaRPr lang="en-GB" sz="16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4A56407-A274-483C-A9F9-837DF78BE3FE}"/>
              </a:ext>
            </a:extLst>
          </p:cNvPr>
          <p:cNvSpPr txBox="1"/>
          <p:nvPr/>
        </p:nvSpPr>
        <p:spPr>
          <a:xfrm>
            <a:off x="1610224" y="3383007"/>
            <a:ext cx="2005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Y3 Design/Adv IT</a:t>
            </a:r>
            <a:endParaRPr lang="en-GB" sz="16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C469F0F-10D9-4A6A-BE77-4C4A90112C59}"/>
              </a:ext>
            </a:extLst>
          </p:cNvPr>
          <p:cNvSpPr txBox="1"/>
          <p:nvPr/>
        </p:nvSpPr>
        <p:spPr>
          <a:xfrm>
            <a:off x="1610224" y="5062965"/>
            <a:ext cx="2005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Y4 Design project</a:t>
            </a:r>
            <a:endParaRPr lang="en-GB" sz="16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8BF189E-66FF-48A4-B39E-640621F33EDE}"/>
              </a:ext>
            </a:extLst>
          </p:cNvPr>
          <p:cNvSpPr txBox="1"/>
          <p:nvPr/>
        </p:nvSpPr>
        <p:spPr>
          <a:xfrm>
            <a:off x="4926472" y="5062965"/>
            <a:ext cx="2005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Particle tech</a:t>
            </a:r>
            <a:endParaRPr lang="en-GB" sz="16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6CE97DB-BDF1-48A3-838D-0D6D5A165605}"/>
              </a:ext>
            </a:extLst>
          </p:cNvPr>
          <p:cNvSpPr txBox="1"/>
          <p:nvPr/>
        </p:nvSpPr>
        <p:spPr>
          <a:xfrm>
            <a:off x="4926472" y="3383007"/>
            <a:ext cx="2005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Solid mechanics</a:t>
            </a:r>
            <a:endParaRPr lang="en-GB" sz="16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ADDAA75-1C57-4E5D-94C0-D0FDC066FB8B}"/>
              </a:ext>
            </a:extLst>
          </p:cNvPr>
          <p:cNvSpPr txBox="1"/>
          <p:nvPr/>
        </p:nvSpPr>
        <p:spPr>
          <a:xfrm>
            <a:off x="4926472" y="1796281"/>
            <a:ext cx="2005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Fluid flow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408521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02F87C-21A2-4890-BF18-EEF7CD7B25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7A1F587F-9F01-4E1E-A8EA-714BF63F814C}"/>
              </a:ext>
            </a:extLst>
          </p:cNvPr>
          <p:cNvSpPr txBox="1">
            <a:spLocks/>
          </p:cNvSpPr>
          <p:nvPr/>
        </p:nvSpPr>
        <p:spPr>
          <a:xfrm>
            <a:off x="1031156" y="338489"/>
            <a:ext cx="7844487" cy="1621619"/>
          </a:xfrm>
          <a:prstGeom prst="rect">
            <a:avLst/>
          </a:prstGeom>
        </p:spPr>
        <p:txBody>
          <a:bodyPr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1"/>
                </a:solidFill>
              </a:rPr>
              <a:t>Student agency in chem </a:t>
            </a:r>
            <a:r>
              <a:rPr lang="en-GB" sz="3600" dirty="0" err="1">
                <a:solidFill>
                  <a:schemeClr val="accent1"/>
                </a:solidFill>
              </a:rPr>
              <a:t>eng</a:t>
            </a:r>
            <a:r>
              <a:rPr lang="en-GB" sz="3600" dirty="0">
                <a:solidFill>
                  <a:schemeClr val="accent1"/>
                </a:solidFill>
              </a:rPr>
              <a:t>:  Critical thinking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B292668-EEAD-4700-B253-B9A221BC11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7"/>
          <a:stretch/>
        </p:blipFill>
        <p:spPr>
          <a:xfrm rot="5400000">
            <a:off x="-258855" y="5183190"/>
            <a:ext cx="1562500" cy="908873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9E1FFD-929F-4A63-AE68-DAAE1FCD2E0C}"/>
              </a:ext>
            </a:extLst>
          </p:cNvPr>
          <p:cNvSpPr txBox="1"/>
          <p:nvPr/>
        </p:nvSpPr>
        <p:spPr>
          <a:xfrm>
            <a:off x="1210594" y="1152221"/>
            <a:ext cx="10397206" cy="138114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Does perceived agency correlate with development of </a:t>
            </a:r>
            <a:r>
              <a:rPr lang="en-US" sz="2400" b="1" dirty="0">
                <a:solidFill>
                  <a:srgbClr val="00B050">
                    <a:alpha val="80000"/>
                  </a:srgbClr>
                </a:solidFill>
              </a:rPr>
              <a:t>critical thinking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?</a:t>
            </a:r>
          </a:p>
          <a:p>
            <a:pPr marL="80006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alpha val="80000"/>
                </a:schemeClr>
              </a:solidFill>
            </a:endParaRPr>
          </a:p>
          <a:p>
            <a:pPr lvl="1">
              <a:lnSpc>
                <a:spcPct val="120000"/>
              </a:lnSpc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	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B79516-B648-4A83-B1C8-C2AF964DD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546" y="1728494"/>
            <a:ext cx="7766852" cy="46767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168C4CE-B933-469A-BC45-5345EF8A5A06}"/>
              </a:ext>
            </a:extLst>
          </p:cNvPr>
          <p:cNvSpPr txBox="1"/>
          <p:nvPr/>
        </p:nvSpPr>
        <p:spPr>
          <a:xfrm>
            <a:off x="8659174" y="1766468"/>
            <a:ext cx="3260033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SENCDTS scale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Students scored development of 7 critical-thinking skills from their ‘lowest agency’ perceived module and from their ‘highest’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High agency particularly correlated with reflection skills…</a:t>
            </a:r>
            <a:endParaRPr lang="en-GB" sz="240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66C1D7E-4FEE-43BC-8D0A-5E42575936F7}"/>
              </a:ext>
            </a:extLst>
          </p:cNvPr>
          <p:cNvSpPr/>
          <p:nvPr/>
        </p:nvSpPr>
        <p:spPr>
          <a:xfrm rot="280849" flipV="1">
            <a:off x="2526685" y="5311762"/>
            <a:ext cx="6423318" cy="869975"/>
          </a:xfrm>
          <a:custGeom>
            <a:avLst/>
            <a:gdLst>
              <a:gd name="connsiteX0" fmla="*/ 0 w 2733260"/>
              <a:gd name="connsiteY0" fmla="*/ 179463 h 1183316"/>
              <a:gd name="connsiteX1" fmla="*/ 278295 w 2733260"/>
              <a:gd name="connsiteY1" fmla="*/ 80072 h 1183316"/>
              <a:gd name="connsiteX2" fmla="*/ 636104 w 2733260"/>
              <a:gd name="connsiteY2" fmla="*/ 20437 h 1183316"/>
              <a:gd name="connsiteX3" fmla="*/ 983973 w 2733260"/>
              <a:gd name="connsiteY3" fmla="*/ 559 h 1183316"/>
              <a:gd name="connsiteX4" fmla="*/ 1292086 w 2733260"/>
              <a:gd name="connsiteY4" fmla="*/ 10498 h 1183316"/>
              <a:gd name="connsiteX5" fmla="*/ 1580321 w 2733260"/>
              <a:gd name="connsiteY5" fmla="*/ 60194 h 1183316"/>
              <a:gd name="connsiteX6" fmla="*/ 1908313 w 2733260"/>
              <a:gd name="connsiteY6" fmla="*/ 169524 h 1183316"/>
              <a:gd name="connsiteX7" fmla="*/ 2196547 w 2733260"/>
              <a:gd name="connsiteY7" fmla="*/ 378246 h 1183316"/>
              <a:gd name="connsiteX8" fmla="*/ 2405269 w 2733260"/>
              <a:gd name="connsiteY8" fmla="*/ 606846 h 1183316"/>
              <a:gd name="connsiteX9" fmla="*/ 2564295 w 2733260"/>
              <a:gd name="connsiteY9" fmla="*/ 855324 h 1183316"/>
              <a:gd name="connsiteX10" fmla="*/ 2733260 w 2733260"/>
              <a:gd name="connsiteY10" fmla="*/ 1183316 h 1183316"/>
              <a:gd name="connsiteX11" fmla="*/ 2733260 w 2733260"/>
              <a:gd name="connsiteY11" fmla="*/ 1183316 h 118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3260" h="1183316">
                <a:moveTo>
                  <a:pt x="0" y="179463"/>
                </a:moveTo>
                <a:cubicBezTo>
                  <a:pt x="86139" y="143019"/>
                  <a:pt x="172278" y="106576"/>
                  <a:pt x="278295" y="80072"/>
                </a:cubicBezTo>
                <a:cubicBezTo>
                  <a:pt x="384312" y="53568"/>
                  <a:pt x="518491" y="33689"/>
                  <a:pt x="636104" y="20437"/>
                </a:cubicBezTo>
                <a:cubicBezTo>
                  <a:pt x="753717" y="7185"/>
                  <a:pt x="874643" y="2215"/>
                  <a:pt x="983973" y="559"/>
                </a:cubicBezTo>
                <a:cubicBezTo>
                  <a:pt x="1093303" y="-1097"/>
                  <a:pt x="1192695" y="559"/>
                  <a:pt x="1292086" y="10498"/>
                </a:cubicBezTo>
                <a:cubicBezTo>
                  <a:pt x="1391477" y="20437"/>
                  <a:pt x="1477617" y="33690"/>
                  <a:pt x="1580321" y="60194"/>
                </a:cubicBezTo>
                <a:cubicBezTo>
                  <a:pt x="1683025" y="86698"/>
                  <a:pt x="1805609" y="116515"/>
                  <a:pt x="1908313" y="169524"/>
                </a:cubicBezTo>
                <a:cubicBezTo>
                  <a:pt x="2011017" y="222533"/>
                  <a:pt x="2113721" y="305359"/>
                  <a:pt x="2196547" y="378246"/>
                </a:cubicBezTo>
                <a:cubicBezTo>
                  <a:pt x="2279373" y="451133"/>
                  <a:pt x="2343978" y="527333"/>
                  <a:pt x="2405269" y="606846"/>
                </a:cubicBezTo>
                <a:cubicBezTo>
                  <a:pt x="2466560" y="686359"/>
                  <a:pt x="2509630" y="759246"/>
                  <a:pt x="2564295" y="855324"/>
                </a:cubicBezTo>
                <a:cubicBezTo>
                  <a:pt x="2618960" y="951402"/>
                  <a:pt x="2733260" y="1183316"/>
                  <a:pt x="2733260" y="1183316"/>
                </a:cubicBezTo>
                <a:lnTo>
                  <a:pt x="2733260" y="1183316"/>
                </a:lnTo>
              </a:path>
            </a:pathLst>
          </a:custGeom>
          <a:noFill/>
          <a:ln w="28575">
            <a:solidFill>
              <a:srgbClr val="FF0000"/>
            </a:solidFill>
            <a:prstDash val="sysDash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3515E0-2094-471A-B792-43FCF2A171DC}"/>
              </a:ext>
            </a:extLst>
          </p:cNvPr>
          <p:cNvSpPr/>
          <p:nvPr/>
        </p:nvSpPr>
        <p:spPr>
          <a:xfrm>
            <a:off x="1119546" y="6396335"/>
            <a:ext cx="81260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S. Quinn et al, "Development and Validation of the Student-Educator Negotiated Critical Thinking Dispositions Scale (SENCTDS)," </a:t>
            </a:r>
            <a:r>
              <a:rPr lang="en-GB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Thinking Skills and Creativity, </a:t>
            </a:r>
            <a:r>
              <a:rPr lang="en-GB" sz="1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vol. 38, p. 100710, 2020/12/01/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688729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02F87C-21A2-4890-BF18-EEF7CD7B25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7A1F587F-9F01-4E1E-A8EA-714BF63F814C}"/>
              </a:ext>
            </a:extLst>
          </p:cNvPr>
          <p:cNvSpPr txBox="1">
            <a:spLocks/>
          </p:cNvSpPr>
          <p:nvPr/>
        </p:nvSpPr>
        <p:spPr>
          <a:xfrm>
            <a:off x="1031156" y="338489"/>
            <a:ext cx="7844487" cy="1621619"/>
          </a:xfrm>
          <a:prstGeom prst="rect">
            <a:avLst/>
          </a:prstGeom>
        </p:spPr>
        <p:txBody>
          <a:bodyPr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1"/>
                </a:solidFill>
              </a:rPr>
              <a:t>Student agency in chem </a:t>
            </a:r>
            <a:r>
              <a:rPr lang="en-GB" sz="3600" dirty="0" err="1">
                <a:solidFill>
                  <a:schemeClr val="accent1"/>
                </a:solidFill>
              </a:rPr>
              <a:t>eng</a:t>
            </a:r>
            <a:r>
              <a:rPr lang="en-GB" sz="3600" dirty="0">
                <a:solidFill>
                  <a:schemeClr val="accent1"/>
                </a:solidFill>
              </a:rPr>
              <a:t>:    So what?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B292668-EEAD-4700-B253-B9A221BC11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7"/>
          <a:stretch/>
        </p:blipFill>
        <p:spPr>
          <a:xfrm rot="5400000">
            <a:off x="-258855" y="5183190"/>
            <a:ext cx="1562500" cy="908873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9E1FFD-929F-4A63-AE68-DAAE1FCD2E0C}"/>
              </a:ext>
            </a:extLst>
          </p:cNvPr>
          <p:cNvSpPr txBox="1"/>
          <p:nvPr/>
        </p:nvSpPr>
        <p:spPr>
          <a:xfrm>
            <a:off x="1401094" y="1387223"/>
            <a:ext cx="7844487" cy="448353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How do we use this emerging picture of the role of agency?</a:t>
            </a:r>
          </a:p>
          <a:p>
            <a:pPr marL="80006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>
                    <a:alpha val="80000"/>
                  </a:schemeClr>
                </a:solidFill>
              </a:rPr>
              <a:t>IChemE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 accreditation (and many employers’ shopping lists) mainly driven by ‘</a:t>
            </a:r>
            <a:r>
              <a:rPr lang="en-US" sz="2400" b="1" dirty="0">
                <a:solidFill>
                  <a:srgbClr val="00B050">
                    <a:alpha val="80000"/>
                  </a:srgbClr>
                </a:solidFill>
              </a:rPr>
              <a:t>content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’: ability to do calculus, knowledge of heat and mass transfer, recipe for designing a distillation column…</a:t>
            </a:r>
          </a:p>
          <a:p>
            <a:pPr marL="80006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Should we be thinking just as much about </a:t>
            </a:r>
            <a:r>
              <a:rPr lang="en-US" sz="2400" b="1" dirty="0">
                <a:solidFill>
                  <a:srgbClr val="00B050">
                    <a:alpha val="80000"/>
                  </a:srgbClr>
                </a:solidFill>
              </a:rPr>
              <a:t>provision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 of agency opportunities?</a:t>
            </a:r>
          </a:p>
          <a:p>
            <a:pPr marL="80006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alpha val="80000"/>
                </a:schemeClr>
              </a:solidFill>
            </a:endParaRPr>
          </a:p>
          <a:p>
            <a:pPr lvl="1">
              <a:lnSpc>
                <a:spcPct val="120000"/>
              </a:lnSpc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	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4CCCE8-B9EB-4EE6-A21B-79E90BBFA374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1" t="7794" r="14194" b="25500"/>
          <a:stretch/>
        </p:blipFill>
        <p:spPr bwMode="auto">
          <a:xfrm>
            <a:off x="9434633" y="4635926"/>
            <a:ext cx="2521494" cy="20033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08347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02F87C-21A2-4890-BF18-EEF7CD7B25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7A1F587F-9F01-4E1E-A8EA-714BF63F814C}"/>
              </a:ext>
            </a:extLst>
          </p:cNvPr>
          <p:cNvSpPr txBox="1">
            <a:spLocks/>
          </p:cNvSpPr>
          <p:nvPr/>
        </p:nvSpPr>
        <p:spPr>
          <a:xfrm>
            <a:off x="1031156" y="338489"/>
            <a:ext cx="7844487" cy="1621619"/>
          </a:xfrm>
          <a:prstGeom prst="rect">
            <a:avLst/>
          </a:prstGeom>
        </p:spPr>
        <p:txBody>
          <a:bodyPr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1"/>
                </a:solidFill>
              </a:rPr>
              <a:t>Student agency in chem </a:t>
            </a:r>
            <a:r>
              <a:rPr lang="en-GB" sz="3600" dirty="0" err="1">
                <a:solidFill>
                  <a:schemeClr val="accent1"/>
                </a:solidFill>
              </a:rPr>
              <a:t>eng</a:t>
            </a:r>
            <a:r>
              <a:rPr lang="en-GB" sz="3600" dirty="0">
                <a:solidFill>
                  <a:schemeClr val="accent1"/>
                </a:solidFill>
              </a:rPr>
              <a:t>:    So what?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B292668-EEAD-4700-B253-B9A221BC11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7"/>
          <a:stretch/>
        </p:blipFill>
        <p:spPr>
          <a:xfrm rot="5400000">
            <a:off x="-258855" y="5183190"/>
            <a:ext cx="1562500" cy="908873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9E1FFD-929F-4A63-AE68-DAAE1FCD2E0C}"/>
              </a:ext>
            </a:extLst>
          </p:cNvPr>
          <p:cNvSpPr txBox="1"/>
          <p:nvPr/>
        </p:nvSpPr>
        <p:spPr>
          <a:xfrm>
            <a:off x="1235994" y="1234823"/>
            <a:ext cx="7844487" cy="359713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How do we use this emerging picture of the role of agency?</a:t>
            </a:r>
          </a:p>
          <a:p>
            <a:pPr marL="80006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Do we know how students </a:t>
            </a:r>
            <a:r>
              <a:rPr lang="en-US" sz="2400" b="1" dirty="0">
                <a:solidFill>
                  <a:srgbClr val="00B050">
                    <a:alpha val="80000"/>
                  </a:srgbClr>
                </a:solidFill>
              </a:rPr>
              <a:t>respond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 to agency opportunities?</a:t>
            </a:r>
          </a:p>
          <a:p>
            <a:pPr marL="80006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Should we be thinking just as much about how agency opportunities </a:t>
            </a:r>
            <a:r>
              <a:rPr lang="en-US" sz="2400" b="1" dirty="0">
                <a:solidFill>
                  <a:srgbClr val="00B050">
                    <a:alpha val="80000"/>
                  </a:srgbClr>
                </a:solidFill>
              </a:rPr>
              <a:t>enable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 learning?</a:t>
            </a:r>
          </a:p>
          <a:p>
            <a:pPr marL="80006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alpha val="80000"/>
                </a:schemeClr>
              </a:solidFill>
            </a:endParaRPr>
          </a:p>
          <a:p>
            <a:pPr lvl="1">
              <a:lnSpc>
                <a:spcPct val="120000"/>
              </a:lnSpc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	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F4AF7D-777C-4BD5-AACE-E2969F0679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7673" y="4720130"/>
            <a:ext cx="3198454" cy="1925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682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63828FE-E420-482D-BD2C-A873AD183AE6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2" t="11864" r="1963" b="12349"/>
          <a:stretch/>
        </p:blipFill>
        <p:spPr bwMode="auto">
          <a:xfrm>
            <a:off x="6316008" y="4038600"/>
            <a:ext cx="5441983" cy="2607441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02F87C-21A2-4890-BF18-EEF7CD7B25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7A1F587F-9F01-4E1E-A8EA-714BF63F814C}"/>
              </a:ext>
            </a:extLst>
          </p:cNvPr>
          <p:cNvSpPr txBox="1">
            <a:spLocks/>
          </p:cNvSpPr>
          <p:nvPr/>
        </p:nvSpPr>
        <p:spPr>
          <a:xfrm>
            <a:off x="1031156" y="338489"/>
            <a:ext cx="7844487" cy="1621619"/>
          </a:xfrm>
          <a:prstGeom prst="rect">
            <a:avLst/>
          </a:prstGeom>
        </p:spPr>
        <p:txBody>
          <a:bodyPr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1"/>
                </a:solidFill>
              </a:rPr>
              <a:t>Student agency in chem </a:t>
            </a:r>
            <a:r>
              <a:rPr lang="en-GB" sz="3600" dirty="0" err="1">
                <a:solidFill>
                  <a:schemeClr val="accent1"/>
                </a:solidFill>
              </a:rPr>
              <a:t>eng</a:t>
            </a:r>
            <a:r>
              <a:rPr lang="en-GB" sz="3600" dirty="0">
                <a:solidFill>
                  <a:schemeClr val="accent1"/>
                </a:solidFill>
              </a:rPr>
              <a:t>:    So what?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B292668-EEAD-4700-B253-B9A221BC11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7"/>
          <a:stretch/>
        </p:blipFill>
        <p:spPr>
          <a:xfrm rot="5400000">
            <a:off x="-258855" y="5183190"/>
            <a:ext cx="1562500" cy="908873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9E1FFD-929F-4A63-AE68-DAAE1FCD2E0C}"/>
              </a:ext>
            </a:extLst>
          </p:cNvPr>
          <p:cNvSpPr txBox="1"/>
          <p:nvPr/>
        </p:nvSpPr>
        <p:spPr>
          <a:xfrm>
            <a:off x="1248694" y="1153358"/>
            <a:ext cx="7844487" cy="271074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How do we use this emerging picture of the role of agency?</a:t>
            </a:r>
          </a:p>
          <a:p>
            <a:pPr marL="80006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Are ‘agency skills’ more dependent on wider conditions and </a:t>
            </a:r>
            <a:r>
              <a:rPr lang="en-US" sz="2400" b="1" dirty="0">
                <a:solidFill>
                  <a:srgbClr val="00B050">
                    <a:alpha val="80000"/>
                  </a:srgbClr>
                </a:solidFill>
              </a:rPr>
              <a:t>situation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 of learning and learners?</a:t>
            </a:r>
          </a:p>
          <a:p>
            <a:pPr marL="80006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How might </a:t>
            </a:r>
            <a:r>
              <a:rPr lang="en-US" sz="2400" b="1" dirty="0">
                <a:solidFill>
                  <a:srgbClr val="00B050">
                    <a:alpha val="80000"/>
                  </a:srgbClr>
                </a:solidFill>
              </a:rPr>
              <a:t>diversity and equity 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issues impact students’ response to agency opportunities?	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B566C1-DA92-4C6F-AC2D-2C85EF8CF66D}"/>
              </a:ext>
            </a:extLst>
          </p:cNvPr>
          <p:cNvSpPr txBox="1"/>
          <p:nvPr/>
        </p:nvSpPr>
        <p:spPr>
          <a:xfrm>
            <a:off x="1451446" y="5825462"/>
            <a:ext cx="4094441" cy="707886"/>
          </a:xfrm>
          <a:prstGeom prst="rect">
            <a:avLst/>
          </a:prstGeom>
          <a:noFill/>
          <a:ln>
            <a:solidFill>
              <a:schemeClr val="tx1">
                <a:lumMod val="25000"/>
                <a:lumOff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/>
              <a:t>Y3 Design—comparison of 2020 (</a:t>
            </a:r>
            <a:r>
              <a:rPr lang="en-US" sz="2000" dirty="0">
                <a:highlight>
                  <a:srgbClr val="FFCC99"/>
                </a:highlight>
              </a:rPr>
              <a:t>online</a:t>
            </a:r>
            <a:r>
              <a:rPr lang="en-US" sz="2000" dirty="0"/>
              <a:t>) and</a:t>
            </a:r>
            <a:r>
              <a:rPr lang="en-US" sz="2000" dirty="0">
                <a:solidFill>
                  <a:srgbClr val="F8FAFF"/>
                </a:solidFill>
              </a:rPr>
              <a:t> </a:t>
            </a:r>
            <a:r>
              <a:rPr lang="en-US" sz="2000" dirty="0">
                <a:solidFill>
                  <a:srgbClr val="F8FAFF"/>
                </a:solidFill>
                <a:highlight>
                  <a:srgbClr val="0066CC"/>
                </a:highlight>
              </a:rPr>
              <a:t>pre-2020</a:t>
            </a:r>
            <a:r>
              <a:rPr lang="en-US" sz="2000" dirty="0">
                <a:solidFill>
                  <a:srgbClr val="F8FAFF"/>
                </a:solidFill>
              </a:rPr>
              <a:t> </a:t>
            </a:r>
            <a:r>
              <a:rPr lang="en-US" sz="2000" dirty="0"/>
              <a:t>perceptions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279A422-0923-4290-A8E5-3624584D1000}"/>
              </a:ext>
            </a:extLst>
          </p:cNvPr>
          <p:cNvSpPr/>
          <p:nvPr/>
        </p:nvSpPr>
        <p:spPr>
          <a:xfrm rot="10800000" flipV="1">
            <a:off x="5292735" y="5409069"/>
            <a:ext cx="1079500" cy="587495"/>
          </a:xfrm>
          <a:custGeom>
            <a:avLst/>
            <a:gdLst>
              <a:gd name="connsiteX0" fmla="*/ 0 w 2733260"/>
              <a:gd name="connsiteY0" fmla="*/ 179463 h 1183316"/>
              <a:gd name="connsiteX1" fmla="*/ 278295 w 2733260"/>
              <a:gd name="connsiteY1" fmla="*/ 80072 h 1183316"/>
              <a:gd name="connsiteX2" fmla="*/ 636104 w 2733260"/>
              <a:gd name="connsiteY2" fmla="*/ 20437 h 1183316"/>
              <a:gd name="connsiteX3" fmla="*/ 983973 w 2733260"/>
              <a:gd name="connsiteY3" fmla="*/ 559 h 1183316"/>
              <a:gd name="connsiteX4" fmla="*/ 1292086 w 2733260"/>
              <a:gd name="connsiteY4" fmla="*/ 10498 h 1183316"/>
              <a:gd name="connsiteX5" fmla="*/ 1580321 w 2733260"/>
              <a:gd name="connsiteY5" fmla="*/ 60194 h 1183316"/>
              <a:gd name="connsiteX6" fmla="*/ 1908313 w 2733260"/>
              <a:gd name="connsiteY6" fmla="*/ 169524 h 1183316"/>
              <a:gd name="connsiteX7" fmla="*/ 2196547 w 2733260"/>
              <a:gd name="connsiteY7" fmla="*/ 378246 h 1183316"/>
              <a:gd name="connsiteX8" fmla="*/ 2405269 w 2733260"/>
              <a:gd name="connsiteY8" fmla="*/ 606846 h 1183316"/>
              <a:gd name="connsiteX9" fmla="*/ 2564295 w 2733260"/>
              <a:gd name="connsiteY9" fmla="*/ 855324 h 1183316"/>
              <a:gd name="connsiteX10" fmla="*/ 2733260 w 2733260"/>
              <a:gd name="connsiteY10" fmla="*/ 1183316 h 1183316"/>
              <a:gd name="connsiteX11" fmla="*/ 2733260 w 2733260"/>
              <a:gd name="connsiteY11" fmla="*/ 1183316 h 118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3260" h="1183316">
                <a:moveTo>
                  <a:pt x="0" y="179463"/>
                </a:moveTo>
                <a:cubicBezTo>
                  <a:pt x="86139" y="143019"/>
                  <a:pt x="172278" y="106576"/>
                  <a:pt x="278295" y="80072"/>
                </a:cubicBezTo>
                <a:cubicBezTo>
                  <a:pt x="384312" y="53568"/>
                  <a:pt x="518491" y="33689"/>
                  <a:pt x="636104" y="20437"/>
                </a:cubicBezTo>
                <a:cubicBezTo>
                  <a:pt x="753717" y="7185"/>
                  <a:pt x="874643" y="2215"/>
                  <a:pt x="983973" y="559"/>
                </a:cubicBezTo>
                <a:cubicBezTo>
                  <a:pt x="1093303" y="-1097"/>
                  <a:pt x="1192695" y="559"/>
                  <a:pt x="1292086" y="10498"/>
                </a:cubicBezTo>
                <a:cubicBezTo>
                  <a:pt x="1391477" y="20437"/>
                  <a:pt x="1477617" y="33690"/>
                  <a:pt x="1580321" y="60194"/>
                </a:cubicBezTo>
                <a:cubicBezTo>
                  <a:pt x="1683025" y="86698"/>
                  <a:pt x="1805609" y="116515"/>
                  <a:pt x="1908313" y="169524"/>
                </a:cubicBezTo>
                <a:cubicBezTo>
                  <a:pt x="2011017" y="222533"/>
                  <a:pt x="2113721" y="305359"/>
                  <a:pt x="2196547" y="378246"/>
                </a:cubicBezTo>
                <a:cubicBezTo>
                  <a:pt x="2279373" y="451133"/>
                  <a:pt x="2343978" y="527333"/>
                  <a:pt x="2405269" y="606846"/>
                </a:cubicBezTo>
                <a:cubicBezTo>
                  <a:pt x="2466560" y="686359"/>
                  <a:pt x="2509630" y="759246"/>
                  <a:pt x="2564295" y="855324"/>
                </a:cubicBezTo>
                <a:cubicBezTo>
                  <a:pt x="2618960" y="951402"/>
                  <a:pt x="2733260" y="1183316"/>
                  <a:pt x="2733260" y="1183316"/>
                </a:cubicBezTo>
                <a:lnTo>
                  <a:pt x="2733260" y="1183316"/>
                </a:lnTo>
              </a:path>
            </a:pathLst>
          </a:custGeom>
          <a:noFill/>
          <a:ln w="28575">
            <a:solidFill>
              <a:srgbClr val="FF0000"/>
            </a:solidFill>
            <a:prstDash val="sysDash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446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02F87C-21A2-4890-BF18-EEF7CD7B25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7A1F587F-9F01-4E1E-A8EA-714BF63F814C}"/>
              </a:ext>
            </a:extLst>
          </p:cNvPr>
          <p:cNvSpPr txBox="1">
            <a:spLocks/>
          </p:cNvSpPr>
          <p:nvPr/>
        </p:nvSpPr>
        <p:spPr>
          <a:xfrm>
            <a:off x="1031156" y="338489"/>
            <a:ext cx="7844487" cy="1621619"/>
          </a:xfrm>
          <a:prstGeom prst="rect">
            <a:avLst/>
          </a:prstGeom>
        </p:spPr>
        <p:txBody>
          <a:bodyPr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1"/>
                </a:solidFill>
              </a:rPr>
              <a:t>Student agency in chem </a:t>
            </a:r>
            <a:r>
              <a:rPr lang="en-GB" sz="3600" dirty="0" err="1">
                <a:solidFill>
                  <a:schemeClr val="accent1"/>
                </a:solidFill>
              </a:rPr>
              <a:t>eng</a:t>
            </a:r>
            <a:r>
              <a:rPr lang="en-GB" sz="3600" dirty="0">
                <a:solidFill>
                  <a:schemeClr val="accent1"/>
                </a:solidFill>
              </a:rPr>
              <a:t>:    Summary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B292668-EEAD-4700-B253-B9A221BC11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7"/>
          <a:stretch/>
        </p:blipFill>
        <p:spPr>
          <a:xfrm rot="5400000">
            <a:off x="-258855" y="5183190"/>
            <a:ext cx="1562500" cy="908873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9E1FFD-929F-4A63-AE68-DAAE1FCD2E0C}"/>
              </a:ext>
            </a:extLst>
          </p:cNvPr>
          <p:cNvSpPr txBox="1"/>
          <p:nvPr/>
        </p:nvSpPr>
        <p:spPr>
          <a:xfrm>
            <a:off x="1401094" y="1387223"/>
            <a:ext cx="8708106" cy="53699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Emerging picture of </a:t>
            </a:r>
          </a:p>
          <a:p>
            <a:pPr marL="80006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how different classes are perceived to provide agency opportunities</a:t>
            </a:r>
          </a:p>
          <a:p>
            <a:pPr marL="80006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how agency might develop through a course</a:t>
            </a:r>
          </a:p>
          <a:p>
            <a:pPr marL="80006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how different dimensions of agency are perceived</a:t>
            </a:r>
          </a:p>
          <a:p>
            <a:pPr marL="800065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How perception of agency correlates with critical thinking skills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alpha val="80000"/>
                </a:schemeClr>
              </a:solidFill>
            </a:endParaRP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Acting with agency is important in learning, working, and life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Agency also important for democratic society… critically judging information</a:t>
            </a:r>
            <a:r>
              <a:rPr lang="en-US" sz="2400">
                <a:solidFill>
                  <a:schemeClr val="tx1">
                    <a:alpha val="80000"/>
                  </a:schemeClr>
                </a:solidFill>
              </a:rPr>
              <a:t>, actions, 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risk, character…</a:t>
            </a:r>
          </a:p>
          <a:p>
            <a:pPr lvl="1">
              <a:lnSpc>
                <a:spcPct val="120000"/>
              </a:lnSpc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	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FDDF96-D9F7-4D98-B2BC-CF3DE2B494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0646" y="3093626"/>
            <a:ext cx="2126336" cy="128034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C33C572-4111-4B08-8535-2864552046B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159" t="2427" b="69186"/>
          <a:stretch/>
        </p:blipFill>
        <p:spPr>
          <a:xfrm>
            <a:off x="10281540" y="2387058"/>
            <a:ext cx="1765442" cy="86378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63B3D5F-75B3-4745-B793-CBC28F0EA5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1715" y="1387223"/>
            <a:ext cx="1932568" cy="118203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EB6CB1E-20DE-4A1F-8B7D-DEF44D0DB0F4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1" t="7794" r="14194" b="25500"/>
          <a:stretch/>
        </p:blipFill>
        <p:spPr bwMode="auto">
          <a:xfrm>
            <a:off x="10223988" y="612801"/>
            <a:ext cx="1708206" cy="1024477"/>
          </a:xfrm>
          <a:prstGeom prst="rect">
            <a:avLst/>
          </a:prstGeom>
          <a:noFill/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3D9C7E0-2747-4382-8A08-59A79D219A95}"/>
              </a:ext>
            </a:extLst>
          </p:cNvPr>
          <p:cNvSpPr txBox="1"/>
          <p:nvPr/>
        </p:nvSpPr>
        <p:spPr>
          <a:xfrm>
            <a:off x="6321287" y="6434699"/>
            <a:ext cx="5735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mark.haw@strath.ac.uk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660789873"/>
      </p:ext>
    </p:extLst>
  </p:cSld>
  <p:clrMapOvr>
    <a:masterClrMapping/>
  </p:clrMapOvr>
</p:sld>
</file>

<file path=ppt/theme/theme1.xml><?xml version="1.0" encoding="utf-8"?>
<a:theme xmlns:a="http://schemas.openxmlformats.org/drawingml/2006/main" name="B&amp;D-Powerpoint Template_16x9">
  <a:themeElements>
    <a:clrScheme name="Engineering">
      <a:dk1>
        <a:srgbClr val="2B2B2B"/>
      </a:dk1>
      <a:lt1>
        <a:srgbClr val="FCFFFF"/>
      </a:lt1>
      <a:dk2>
        <a:srgbClr val="2B2B2B"/>
      </a:dk2>
      <a:lt2>
        <a:srgbClr val="FFFFFF"/>
      </a:lt2>
      <a:accent1>
        <a:srgbClr val="0176AD"/>
      </a:accent1>
      <a:accent2>
        <a:srgbClr val="0176AD"/>
      </a:accent2>
      <a:accent3>
        <a:srgbClr val="0176AD"/>
      </a:accent3>
      <a:accent4>
        <a:srgbClr val="0176AD"/>
      </a:accent4>
      <a:accent5>
        <a:srgbClr val="0176AD"/>
      </a:accent5>
      <a:accent6>
        <a:srgbClr val="0176AD"/>
      </a:accent6>
      <a:hlink>
        <a:srgbClr val="0176AD"/>
      </a:hlink>
      <a:folHlink>
        <a:srgbClr val="000000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B&amp;D-Powerpoint Template_16x9" id="{D6003E70-2833-4847-828A-A182BBF6C8FF}" vid="{85D7DE89-D8E2-D743-952C-ED1FA0F184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2284</TotalTime>
  <Words>1202</Words>
  <Application>Microsoft Office PowerPoint</Application>
  <PresentationFormat>Widescreen</PresentationFormat>
  <Paragraphs>163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Arial Black</vt:lpstr>
      <vt:lpstr>Calibri</vt:lpstr>
      <vt:lpstr>Montserrat Medium</vt:lpstr>
      <vt:lpstr>System Font Regular</vt:lpstr>
      <vt:lpstr>Wingdings</vt:lpstr>
      <vt:lpstr>B&amp;D-Powerpoint Template_16x9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O'Donnell</dc:creator>
  <cp:lastModifiedBy>Diane.Ford</cp:lastModifiedBy>
  <cp:revision>184</cp:revision>
  <dcterms:created xsi:type="dcterms:W3CDTF">2020-02-05T16:03:23Z</dcterms:created>
  <dcterms:modified xsi:type="dcterms:W3CDTF">2021-06-24T15:46:22Z</dcterms:modified>
</cp:coreProperties>
</file>