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60" r:id="rId2"/>
    <p:sldId id="257" r:id="rId3"/>
    <p:sldId id="262" r:id="rId4"/>
    <p:sldId id="261" r:id="rId5"/>
    <p:sldId id="287" r:id="rId6"/>
    <p:sldId id="269" r:id="rId7"/>
    <p:sldId id="286" r:id="rId8"/>
    <p:sldId id="285" r:id="rId9"/>
    <p:sldId id="276" r:id="rId10"/>
    <p:sldId id="270" r:id="rId11"/>
    <p:sldId id="259" r:id="rId12"/>
  </p:sldIdLst>
  <p:sldSz cx="9144000" cy="6858000" type="screen4x3"/>
  <p:notesSz cx="6889750" cy="10018713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5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852"/>
    <a:srgbClr val="00CC00"/>
    <a:srgbClr val="D6A300"/>
    <a:srgbClr val="FABE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2" autoAdjust="0"/>
    <p:restoredTop sz="83040" autoAdjust="0"/>
  </p:normalViewPr>
  <p:slideViewPr>
    <p:cSldViewPr snapToGrid="0">
      <p:cViewPr varScale="1">
        <p:scale>
          <a:sx n="71" d="100"/>
          <a:sy n="71" d="100"/>
        </p:scale>
        <p:origin x="84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6008" y="208"/>
      </p:cViewPr>
      <p:guideLst>
        <p:guide orient="horz" pos="3155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Teaching\Teaching\Student%20Success%20Porject\Numeracy%20in%20depth%20Bio%20On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Teaching\Teaching\Student%20Success%20Porject\Numeracy%20in%20depth%20Bio%20Onl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Teaching\Teaching\Student%20Success%20Porject\Numeracy%20in%20depth%20Bio%20Onl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Comparisons!$A$14</c:f>
              <c:strCache>
                <c:ptCount val="1"/>
                <c:pt idx="0">
                  <c:v>S1</c:v>
                </c:pt>
              </c:strCache>
            </c:strRef>
          </c:tx>
          <c:spPr>
            <a:solidFill>
              <a:srgbClr val="FCD85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Comparisons!$L$14:$N$14</c:f>
                <c:numCache>
                  <c:formatCode>General</c:formatCode>
                  <c:ptCount val="3"/>
                  <c:pt idx="0">
                    <c:v>8.987206581012412</c:v>
                  </c:pt>
                  <c:pt idx="1">
                    <c:v>7.882407813680822</c:v>
                  </c:pt>
                  <c:pt idx="2">
                    <c:v>22.627158551032593</c:v>
                  </c:pt>
                </c:numCache>
              </c:numRef>
            </c:plus>
            <c:minus>
              <c:numRef>
                <c:f>Comparisons!$L$14:$N$14</c:f>
                <c:numCache>
                  <c:formatCode>General</c:formatCode>
                  <c:ptCount val="3"/>
                  <c:pt idx="0">
                    <c:v>8.987206581012412</c:v>
                  </c:pt>
                  <c:pt idx="1">
                    <c:v>7.882407813680822</c:v>
                  </c:pt>
                  <c:pt idx="2">
                    <c:v>22.627158551032593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Comparisons!$B$13:$D$13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Comparisons!$B$14:$D$14</c:f>
              <c:numCache>
                <c:formatCode>General</c:formatCode>
                <c:ptCount val="3"/>
                <c:pt idx="0">
                  <c:v>89.877049180327873</c:v>
                </c:pt>
                <c:pt idx="1">
                  <c:v>89.411764705882348</c:v>
                </c:pt>
                <c:pt idx="2">
                  <c:v>82.10526315789474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F8-431B-8FE2-08613BDD5321}"/>
            </c:ext>
          </c:extLst>
        </c:ser>
        <c:ser>
          <c:idx val="1"/>
          <c:order val="1"/>
          <c:tx>
            <c:strRef>
              <c:f>Comparisons!$A$15</c:f>
              <c:strCache>
                <c:ptCount val="1"/>
                <c:pt idx="0">
                  <c:v>S2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Comparisons!$L$15:$N$15</c:f>
                <c:numCache>
                  <c:formatCode>General</c:formatCode>
                  <c:ptCount val="3"/>
                  <c:pt idx="0">
                    <c:v>15.708443023566366</c:v>
                  </c:pt>
                  <c:pt idx="1">
                    <c:v>9.7675181988418274</c:v>
                  </c:pt>
                  <c:pt idx="2">
                    <c:v>19.383781729890757</c:v>
                  </c:pt>
                </c:numCache>
              </c:numRef>
            </c:plus>
            <c:minus>
              <c:numRef>
                <c:f>Comparisons!$L$15:$N$15</c:f>
                <c:numCache>
                  <c:formatCode>General</c:formatCode>
                  <c:ptCount val="3"/>
                  <c:pt idx="0">
                    <c:v>15.708443023566366</c:v>
                  </c:pt>
                  <c:pt idx="1">
                    <c:v>9.7675181988418274</c:v>
                  </c:pt>
                  <c:pt idx="2">
                    <c:v>19.383781729890757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Comparisons!$B$13:$D$13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Comparisons!$B$15:$D$15</c:f>
              <c:numCache>
                <c:formatCode>General</c:formatCode>
                <c:ptCount val="3"/>
                <c:pt idx="0">
                  <c:v>77.704918032786878</c:v>
                </c:pt>
                <c:pt idx="1">
                  <c:v>88.82352941176471</c:v>
                </c:pt>
                <c:pt idx="2">
                  <c:v>65.78947368421052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8-431B-8FE2-08613BDD5321}"/>
            </c:ext>
          </c:extLst>
        </c:ser>
        <c:ser>
          <c:idx val="2"/>
          <c:order val="2"/>
          <c:tx>
            <c:strRef>
              <c:f>Comparisons!$A$16</c:f>
              <c:strCache>
                <c:ptCount val="1"/>
                <c:pt idx="0">
                  <c:v>S3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Comparisons!$L$16:$N$16</c:f>
                <c:numCache>
                  <c:formatCode>General</c:formatCode>
                  <c:ptCount val="3"/>
                  <c:pt idx="0">
                    <c:v>11.829711789339251</c:v>
                  </c:pt>
                  <c:pt idx="1">
                    <c:v>14.412514986472475</c:v>
                  </c:pt>
                  <c:pt idx="2">
                    <c:v>14.35758861637961</c:v>
                  </c:pt>
                </c:numCache>
              </c:numRef>
            </c:plus>
            <c:minus>
              <c:numRef>
                <c:f>Comparisons!$L$16:$N$16</c:f>
                <c:numCache>
                  <c:formatCode>General</c:formatCode>
                  <c:ptCount val="3"/>
                  <c:pt idx="0">
                    <c:v>11.829711789339251</c:v>
                  </c:pt>
                  <c:pt idx="1">
                    <c:v>14.412514986472475</c:v>
                  </c:pt>
                  <c:pt idx="2">
                    <c:v>14.35758861637961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Comparisons!$B$13:$D$13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Comparisons!$B$16:$D$16</c:f>
              <c:numCache>
                <c:formatCode>General</c:formatCode>
                <c:ptCount val="3"/>
                <c:pt idx="0">
                  <c:v>77.991803278688522</c:v>
                </c:pt>
                <c:pt idx="1">
                  <c:v>79.705882352941174</c:v>
                </c:pt>
                <c:pt idx="2">
                  <c:v>76.84210526315789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F8-431B-8FE2-08613BDD5321}"/>
            </c:ext>
          </c:extLst>
        </c:ser>
        <c:ser>
          <c:idx val="3"/>
          <c:order val="3"/>
          <c:tx>
            <c:strRef>
              <c:f>Comparisons!$A$17</c:f>
              <c:strCache>
                <c:ptCount val="1"/>
                <c:pt idx="0">
                  <c:v>S4</c:v>
                </c:pt>
              </c:strCache>
            </c:strRef>
          </c:tx>
          <c:spPr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Comparisons!$L$17:$N$17</c:f>
                <c:numCache>
                  <c:formatCode>General</c:formatCode>
                  <c:ptCount val="3"/>
                  <c:pt idx="0">
                    <c:v>15.584184939035573</c:v>
                  </c:pt>
                  <c:pt idx="1">
                    <c:v>21.026069253079466</c:v>
                  </c:pt>
                  <c:pt idx="2">
                    <c:v>25.046739933303687</c:v>
                  </c:pt>
                </c:numCache>
              </c:numRef>
            </c:plus>
            <c:minus>
              <c:numRef>
                <c:f>Comparisons!$L$17:$N$17</c:f>
                <c:numCache>
                  <c:formatCode>General</c:formatCode>
                  <c:ptCount val="3"/>
                  <c:pt idx="0">
                    <c:v>15.584184939035573</c:v>
                  </c:pt>
                  <c:pt idx="1">
                    <c:v>21.026069253079466</c:v>
                  </c:pt>
                  <c:pt idx="2">
                    <c:v>25.046739933303687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Comparisons!$B$13:$D$13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Comparisons!$B$17:$D$17</c:f>
              <c:numCache>
                <c:formatCode>General</c:formatCode>
                <c:ptCount val="3"/>
                <c:pt idx="0">
                  <c:v>80.327868852459019</c:v>
                </c:pt>
                <c:pt idx="1">
                  <c:v>79.705882352941174</c:v>
                </c:pt>
                <c:pt idx="2">
                  <c:v>73.684210526315795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F8-431B-8FE2-08613BDD5321}"/>
            </c:ext>
          </c:extLst>
        </c:ser>
        <c:ser>
          <c:idx val="4"/>
          <c:order val="4"/>
          <c:tx>
            <c:strRef>
              <c:f>Comparisons!$A$18</c:f>
              <c:strCache>
                <c:ptCount val="1"/>
                <c:pt idx="0">
                  <c:v>S5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Comparisons!$L$18:$N$18</c:f>
                <c:numCache>
                  <c:formatCode>General</c:formatCode>
                  <c:ptCount val="3"/>
                  <c:pt idx="0">
                    <c:v>17.036187247288378</c:v>
                  </c:pt>
                  <c:pt idx="1">
                    <c:v>14.696688302431383</c:v>
                  </c:pt>
                  <c:pt idx="2">
                    <c:v>22.559213830605241</c:v>
                  </c:pt>
                </c:numCache>
              </c:numRef>
            </c:plus>
            <c:minus>
              <c:numRef>
                <c:f>Comparisons!$L$18:$N$18</c:f>
                <c:numCache>
                  <c:formatCode>General</c:formatCode>
                  <c:ptCount val="3"/>
                  <c:pt idx="0">
                    <c:v>17.036187247288378</c:v>
                  </c:pt>
                  <c:pt idx="1">
                    <c:v>14.696688302431383</c:v>
                  </c:pt>
                  <c:pt idx="2">
                    <c:v>22.559213830605241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Comparisons!$B$13:$D$13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Comparisons!$B$18:$D$18</c:f>
              <c:numCache>
                <c:formatCode>General</c:formatCode>
                <c:ptCount val="3"/>
                <c:pt idx="0">
                  <c:v>60.819672131147541</c:v>
                </c:pt>
                <c:pt idx="1">
                  <c:v>67.647058823529406</c:v>
                </c:pt>
                <c:pt idx="2">
                  <c:v>53.157894736842103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F8-431B-8FE2-08613BDD5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9787263"/>
        <c:axId val="1689779359"/>
      </c:barChart>
      <c:catAx>
        <c:axId val="1689787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79359"/>
        <c:crosses val="autoZero"/>
        <c:auto val="1"/>
        <c:lblAlgn val="ctr"/>
        <c:lblOffset val="100"/>
        <c:noMultiLvlLbl val="0"/>
      </c:catAx>
      <c:valAx>
        <c:axId val="16897793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Averaage mark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87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Comparisons!$A$57</c:f>
              <c:strCache>
                <c:ptCount val="1"/>
                <c:pt idx="0">
                  <c:v>S1</c:v>
                </c:pt>
              </c:strCache>
            </c:strRef>
          </c:tx>
          <c:spPr>
            <a:solidFill>
              <a:srgbClr val="FCD852"/>
            </a:solidFill>
            <a:ln>
              <a:noFill/>
            </a:ln>
            <a:effectLst/>
          </c:spPr>
          <c:invertIfNegative val="0"/>
          <c:cat>
            <c:strRef>
              <c:f>Comparisons!$B$56:$D$56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Comparisons!$B$57:$D$57</c:f>
              <c:numCache>
                <c:formatCode>General</c:formatCode>
                <c:ptCount val="3"/>
                <c:pt idx="0">
                  <c:v>28.688524590163933</c:v>
                </c:pt>
                <c:pt idx="1">
                  <c:v>41.17647058823529</c:v>
                </c:pt>
                <c:pt idx="2">
                  <c:v>36.84210526315789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6-400B-BC4B-73695D48032F}"/>
            </c:ext>
          </c:extLst>
        </c:ser>
        <c:ser>
          <c:idx val="1"/>
          <c:order val="1"/>
          <c:tx>
            <c:strRef>
              <c:f>Comparisons!$A$58</c:f>
              <c:strCache>
                <c:ptCount val="1"/>
                <c:pt idx="0">
                  <c:v>S2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Comparisons!$B$56:$D$56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Comparisons!$B$58:$D$58</c:f>
              <c:numCache>
                <c:formatCode>General</c:formatCode>
                <c:ptCount val="3"/>
                <c:pt idx="0">
                  <c:v>47.540983606557376</c:v>
                </c:pt>
                <c:pt idx="1">
                  <c:v>23.52941176470588</c:v>
                </c:pt>
                <c:pt idx="2">
                  <c:v>63.157894736842103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96-400B-BC4B-73695D48032F}"/>
            </c:ext>
          </c:extLst>
        </c:ser>
        <c:ser>
          <c:idx val="2"/>
          <c:order val="2"/>
          <c:tx>
            <c:strRef>
              <c:f>Comparisons!$A$59</c:f>
              <c:strCache>
                <c:ptCount val="1"/>
                <c:pt idx="0">
                  <c:v>S3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Comparisons!$B$56:$D$56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Comparisons!$B$59:$D$59</c:f>
              <c:numCache>
                <c:formatCode>General</c:formatCode>
                <c:ptCount val="3"/>
                <c:pt idx="0">
                  <c:v>53.278688524590166</c:v>
                </c:pt>
                <c:pt idx="1">
                  <c:v>47.058823529411761</c:v>
                </c:pt>
                <c:pt idx="2">
                  <c:v>52.631578947368418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96-400B-BC4B-73695D48032F}"/>
            </c:ext>
          </c:extLst>
        </c:ser>
        <c:ser>
          <c:idx val="3"/>
          <c:order val="3"/>
          <c:tx>
            <c:strRef>
              <c:f>Comparisons!$A$60</c:f>
              <c:strCache>
                <c:ptCount val="1"/>
                <c:pt idx="0">
                  <c:v>S4</c:v>
                </c:pt>
              </c:strCache>
            </c:strRef>
          </c:tx>
          <c:spPr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Comparisons!$B$56:$D$56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Comparisons!$B$60:$D$60</c:f>
              <c:numCache>
                <c:formatCode>General</c:formatCode>
                <c:ptCount val="3"/>
                <c:pt idx="0">
                  <c:v>43.442622950819668</c:v>
                </c:pt>
                <c:pt idx="1">
                  <c:v>35.294117647058826</c:v>
                </c:pt>
                <c:pt idx="2">
                  <c:v>31.578947368421051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96-400B-BC4B-73695D48032F}"/>
            </c:ext>
          </c:extLst>
        </c:ser>
        <c:ser>
          <c:idx val="4"/>
          <c:order val="4"/>
          <c:tx>
            <c:strRef>
              <c:f>Comparisons!$A$61</c:f>
              <c:strCache>
                <c:ptCount val="1"/>
                <c:pt idx="0">
                  <c:v>S5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Comparisons!$B$56:$D$56</c:f>
              <c:strCache>
                <c:ptCount val="3"/>
                <c:pt idx="0">
                  <c:v>Biomedical Sciences</c:v>
                </c:pt>
                <c:pt idx="1">
                  <c:v>Biochemistry</c:v>
                </c:pt>
                <c:pt idx="2">
                  <c:v>Biology</c:v>
                </c:pt>
              </c:strCache>
            </c:strRef>
          </c:cat>
          <c:val>
            <c:numRef>
              <c:f>Comparisons!$B$61:$D$61</c:f>
              <c:numCache>
                <c:formatCode>General</c:formatCode>
                <c:ptCount val="3"/>
                <c:pt idx="0">
                  <c:v>65.573770491803273</c:v>
                </c:pt>
                <c:pt idx="1">
                  <c:v>64.705882352941174</c:v>
                </c:pt>
                <c:pt idx="2">
                  <c:v>68.421052631578945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96-400B-BC4B-73695D480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5255264"/>
        <c:axId val="1035254016"/>
      </c:barChart>
      <c:catAx>
        <c:axId val="103525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254016"/>
        <c:crosses val="autoZero"/>
        <c:auto val="1"/>
        <c:lblAlgn val="ctr"/>
        <c:lblOffset val="100"/>
        <c:noMultiLvlLbl val="0"/>
      </c:catAx>
      <c:valAx>
        <c:axId val="1035254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 (%)</a:t>
                </a:r>
              </a:p>
            </c:rich>
          </c:tx>
          <c:layout>
            <c:manualLayout>
              <c:xMode val="edge"/>
              <c:yMode val="edge"/>
              <c:x val="1.4910448417060506E-2"/>
              <c:y val="0.203442867825170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25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Section 5 Graphs</a:t>
            </a:r>
          </a:p>
        </c:rich>
      </c:tx>
      <c:layout>
        <c:manualLayout>
          <c:xMode val="edge"/>
          <c:yMode val="edge"/>
          <c:x val="0.32760898228535629"/>
          <c:y val="7.63419241276547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4"/>
          <c:tx>
            <c:strRef>
              <c:f>Autosolved!$X$35</c:f>
              <c:strCache>
                <c:ptCount val="1"/>
                <c:pt idx="0">
                  <c:v>Q5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(Autosolved!$Y$36:$Y$41,Autosolved!$Y$46)</c:f>
              <c:strCache>
                <c:ptCount val="7"/>
                <c:pt idx="0">
                  <c:v>0</c:v>
                </c:pt>
                <c:pt idx="1">
                  <c:v> 1-10</c:v>
                </c:pt>
                <c:pt idx="2">
                  <c:v> 11-20</c:v>
                </c:pt>
                <c:pt idx="3">
                  <c:v>21-30</c:v>
                </c:pt>
                <c:pt idx="4">
                  <c:v>31-40</c:v>
                </c:pt>
                <c:pt idx="5">
                  <c:v>41-50</c:v>
                </c:pt>
                <c:pt idx="6">
                  <c:v>91-100</c:v>
                </c:pt>
              </c:strCache>
              <c:extLst/>
            </c:strRef>
          </c:cat>
          <c:val>
            <c:numRef>
              <c:f>(Autosolved!$X$36:$X$41,Autosolved!$X$46)</c:f>
              <c:numCache>
                <c:formatCode>0</c:formatCode>
                <c:ptCount val="7"/>
                <c:pt idx="0">
                  <c:v>34.177215189873415</c:v>
                </c:pt>
                <c:pt idx="1">
                  <c:v>21.518987341772153</c:v>
                </c:pt>
                <c:pt idx="2">
                  <c:v>39.87341772151899</c:v>
                </c:pt>
                <c:pt idx="3">
                  <c:v>3.1645569620253164</c:v>
                </c:pt>
                <c:pt idx="4">
                  <c:v>1.2658227848101267</c:v>
                </c:pt>
                <c:pt idx="5">
                  <c:v>0</c:v>
                </c:pt>
                <c:pt idx="6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A9A-4F5D-85B1-A15CDFB82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1922727679"/>
        <c:axId val="1922723935"/>
        <c:extLst>
          <c:ext xmlns:c15="http://schemas.microsoft.com/office/drawing/2012/chart" uri="{02D57815-91ED-43cb-92C2-25804820EDAC}">
            <c15:filteredBarSeries>
              <c15:ser>
                <c:idx val="3"/>
                <c:order val="0"/>
                <c:tx>
                  <c:strRef>
                    <c:extLst>
                      <c:ext uri="{02D57815-91ED-43cb-92C2-25804820EDAC}">
                        <c15:formulaRef>
                          <c15:sqref>Autosolved!$T$35</c15:sqref>
                        </c15:formulaRef>
                      </c:ext>
                    </c:extLst>
                    <c:strCache>
                      <c:ptCount val="1"/>
                      <c:pt idx="0">
                        <c:v>Q1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(Autosolved!$Y$36:$Y$41,Autosolved!$Y$46)</c15:sqref>
                        </c15:formulaRef>
                      </c:ext>
                    </c:extLst>
                    <c:strCache>
                      <c:ptCount val="7"/>
                      <c:pt idx="0">
                        <c:v>0</c:v>
                      </c:pt>
                      <c:pt idx="1">
                        <c:v> 1-10</c:v>
                      </c:pt>
                      <c:pt idx="2">
                        <c:v> 11-20</c:v>
                      </c:pt>
                      <c:pt idx="3">
                        <c:v>21-30</c:v>
                      </c:pt>
                      <c:pt idx="4">
                        <c:v>31-40</c:v>
                      </c:pt>
                      <c:pt idx="5">
                        <c:v>41-50</c:v>
                      </c:pt>
                      <c:pt idx="6">
                        <c:v>91-100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Autosolved!$T$37:$T$42</c15:sqref>
                        </c15:formulaRef>
                      </c:ext>
                    </c:extLst>
                    <c:numCache>
                      <c:formatCode>0</c:formatCode>
                      <c:ptCount val="6"/>
                      <c:pt idx="0">
                        <c:v>25.949367088607595</c:v>
                      </c:pt>
                      <c:pt idx="1">
                        <c:v>4.4303797468354427</c:v>
                      </c:pt>
                      <c:pt idx="2">
                        <c:v>0.63291139240506333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A9A-4F5D-85B1-A15CDFB82819}"/>
                  </c:ext>
                </c:extLst>
              </c15:ser>
            </c15:filteredBarSeries>
            <c15:filteredBarSeries>
              <c15:ser>
                <c:idx val="4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Autosolved!$U$35</c15:sqref>
                        </c15:formulaRef>
                      </c:ext>
                    </c:extLst>
                    <c:strCache>
                      <c:ptCount val="1"/>
                      <c:pt idx="0">
                        <c:v>Q2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(Autosolved!$Y$36:$Y$41,Autosolved!$Y$46)</c15:sqref>
                        </c15:formulaRef>
                      </c:ext>
                    </c:extLst>
                    <c:strCache>
                      <c:ptCount val="7"/>
                      <c:pt idx="0">
                        <c:v>0</c:v>
                      </c:pt>
                      <c:pt idx="1">
                        <c:v> 1-10</c:v>
                      </c:pt>
                      <c:pt idx="2">
                        <c:v> 11-20</c:v>
                      </c:pt>
                      <c:pt idx="3">
                        <c:v>21-30</c:v>
                      </c:pt>
                      <c:pt idx="4">
                        <c:v>31-40</c:v>
                      </c:pt>
                      <c:pt idx="5">
                        <c:v>41-50</c:v>
                      </c:pt>
                      <c:pt idx="6">
                        <c:v>91-100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Autosolved!$U$37:$U$42</c15:sqref>
                        </c15:formulaRef>
                      </c:ext>
                    </c:extLst>
                    <c:numCache>
                      <c:formatCode>0</c:formatCode>
                      <c:ptCount val="6"/>
                      <c:pt idx="0">
                        <c:v>20.52980132450331</c:v>
                      </c:pt>
                      <c:pt idx="1">
                        <c:v>13.90728476821192</c:v>
                      </c:pt>
                      <c:pt idx="2">
                        <c:v>3.3112582781456954</c:v>
                      </c:pt>
                      <c:pt idx="3">
                        <c:v>3.3112582781456954</c:v>
                      </c:pt>
                      <c:pt idx="4">
                        <c:v>1.9867549668874174</c:v>
                      </c:pt>
                      <c:pt idx="5">
                        <c:v>1.3245033112582782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CA9A-4F5D-85B1-A15CDFB82819}"/>
                  </c:ext>
                </c:extLst>
              </c15:ser>
            </c15:filteredBarSeries>
            <c15:filteredBarSeries>
              <c15:ser>
                <c:idx val="0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Autosolved!$V$35</c15:sqref>
                        </c15:formulaRef>
                      </c:ext>
                    </c:extLst>
                    <c:strCache>
                      <c:ptCount val="1"/>
                      <c:pt idx="0">
                        <c:v>Q3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(Autosolved!$Y$36:$Y$41,Autosolved!$Y$46)</c15:sqref>
                        </c15:formulaRef>
                      </c:ext>
                    </c:extLst>
                    <c:strCache>
                      <c:ptCount val="7"/>
                      <c:pt idx="0">
                        <c:v>0</c:v>
                      </c:pt>
                      <c:pt idx="1">
                        <c:v> 1-10</c:v>
                      </c:pt>
                      <c:pt idx="2">
                        <c:v> 11-20</c:v>
                      </c:pt>
                      <c:pt idx="3">
                        <c:v>21-30</c:v>
                      </c:pt>
                      <c:pt idx="4">
                        <c:v>31-40</c:v>
                      </c:pt>
                      <c:pt idx="5">
                        <c:v>41-50</c:v>
                      </c:pt>
                      <c:pt idx="6">
                        <c:v>91-100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Autosolved!$V$37:$V$42</c15:sqref>
                        </c15:formulaRef>
                      </c:ext>
                    </c:extLst>
                    <c:numCache>
                      <c:formatCode>0</c:formatCode>
                      <c:ptCount val="6"/>
                      <c:pt idx="0">
                        <c:v>24.050632911392405</c:v>
                      </c:pt>
                      <c:pt idx="1">
                        <c:v>24.050632911392405</c:v>
                      </c:pt>
                      <c:pt idx="2">
                        <c:v>4.4303797468354427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CA9A-4F5D-85B1-A15CDFB82819}"/>
                  </c:ext>
                </c:extLst>
              </c15:ser>
            </c15:filteredBarSeries>
            <c15:filteredBarSeries>
              <c15:ser>
                <c:idx val="5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Autosolved!$W$35</c15:sqref>
                        </c15:formulaRef>
                      </c:ext>
                    </c:extLst>
                    <c:strCache>
                      <c:ptCount val="1"/>
                      <c:pt idx="0">
                        <c:v>Q4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(Autosolved!$Y$36:$Y$41,Autosolved!$Y$46)</c15:sqref>
                        </c15:formulaRef>
                      </c:ext>
                    </c:extLst>
                    <c:strCache>
                      <c:ptCount val="7"/>
                      <c:pt idx="0">
                        <c:v>0</c:v>
                      </c:pt>
                      <c:pt idx="1">
                        <c:v> 1-10</c:v>
                      </c:pt>
                      <c:pt idx="2">
                        <c:v> 11-20</c:v>
                      </c:pt>
                      <c:pt idx="3">
                        <c:v>21-30</c:v>
                      </c:pt>
                      <c:pt idx="4">
                        <c:v>31-40</c:v>
                      </c:pt>
                      <c:pt idx="5">
                        <c:v>41-50</c:v>
                      </c:pt>
                      <c:pt idx="6">
                        <c:v>91-100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Autosolved!$W$37:$W$42</c15:sqref>
                        </c15:formulaRef>
                      </c:ext>
                    </c:extLst>
                    <c:numCache>
                      <c:formatCode>0</c:formatCode>
                      <c:ptCount val="6"/>
                      <c:pt idx="0">
                        <c:v>20.253164556962027</c:v>
                      </c:pt>
                      <c:pt idx="1">
                        <c:v>12.025316455696203</c:v>
                      </c:pt>
                      <c:pt idx="2">
                        <c:v>6.3291139240506329</c:v>
                      </c:pt>
                      <c:pt idx="3">
                        <c:v>1.2658227848101267</c:v>
                      </c:pt>
                      <c:pt idx="4">
                        <c:v>1.2658227848101267</c:v>
                      </c:pt>
                      <c:pt idx="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CA9A-4F5D-85B1-A15CDFB82819}"/>
                  </c:ext>
                </c:extLst>
              </c15:ser>
            </c15:filteredBarSeries>
          </c:ext>
        </c:extLst>
      </c:barChart>
      <c:catAx>
        <c:axId val="19227276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% Autosolve</a:t>
                </a:r>
              </a:p>
            </c:rich>
          </c:tx>
          <c:layout>
            <c:manualLayout>
              <c:xMode val="edge"/>
              <c:yMode val="edge"/>
              <c:x val="0.32388836592989578"/>
              <c:y val="0.900755498634048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2723935"/>
        <c:crosses val="autoZero"/>
        <c:auto val="1"/>
        <c:lblAlgn val="ctr"/>
        <c:lblOffset val="100"/>
        <c:noMultiLvlLbl val="0"/>
      </c:catAx>
      <c:valAx>
        <c:axId val="19227239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% students</a:t>
                </a:r>
              </a:p>
            </c:rich>
          </c:tx>
          <c:layout>
            <c:manualLayout>
              <c:xMode val="edge"/>
              <c:yMode val="edge"/>
              <c:x val="5.2068129712780718E-3"/>
              <c:y val="0.298337450398965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2727679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88DC6F-1FF8-40B2-AD7C-7E501868F02B}" type="doc">
      <dgm:prSet loTypeId="urn:microsoft.com/office/officeart/2005/8/layout/radial3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B51F150F-254C-4C44-B082-5CBEDFC62C3E}">
      <dgm:prSet phldrT="[Text]" custT="1"/>
      <dgm:spPr/>
      <dgm:t>
        <a:bodyPr/>
        <a:lstStyle/>
        <a:p>
          <a:r>
            <a:rPr lang="en-GB" sz="2000" b="1" dirty="0"/>
            <a:t>Division of Natural Sciences </a:t>
          </a:r>
        </a:p>
      </dgm:t>
    </dgm:pt>
    <dgm:pt modelId="{8C88AA6E-FB09-4EB1-B1CD-93D7A8402E51}" type="parTrans" cxnId="{88F05F9F-F9E4-4262-8797-8F28D27A30F6}">
      <dgm:prSet/>
      <dgm:spPr/>
      <dgm:t>
        <a:bodyPr/>
        <a:lstStyle/>
        <a:p>
          <a:endParaRPr lang="en-GB"/>
        </a:p>
      </dgm:t>
    </dgm:pt>
    <dgm:pt modelId="{629B1ED7-0074-4CF2-9B0B-63B02A7CFA59}" type="sibTrans" cxnId="{88F05F9F-F9E4-4262-8797-8F28D27A30F6}">
      <dgm:prSet/>
      <dgm:spPr/>
      <dgm:t>
        <a:bodyPr/>
        <a:lstStyle/>
        <a:p>
          <a:endParaRPr lang="en-GB"/>
        </a:p>
      </dgm:t>
    </dgm:pt>
    <dgm:pt modelId="{25FFC5D0-76DC-488F-81CB-C68750C40FD3}">
      <dgm:prSet phldrT="[Text]" custT="1"/>
      <dgm:spPr/>
      <dgm:t>
        <a:bodyPr/>
        <a:lstStyle/>
        <a:p>
          <a:r>
            <a:rPr lang="en-GB" sz="1600" b="1" dirty="0"/>
            <a:t>Chemistry</a:t>
          </a:r>
          <a:endParaRPr lang="en-GB" sz="1050" b="1" dirty="0"/>
        </a:p>
      </dgm:t>
    </dgm:pt>
    <dgm:pt modelId="{31F962D7-AB1E-4D6A-B74A-E2F35C16151E}" type="parTrans" cxnId="{942260FC-256F-42DD-A0C7-71FF35D86855}">
      <dgm:prSet/>
      <dgm:spPr/>
      <dgm:t>
        <a:bodyPr/>
        <a:lstStyle/>
        <a:p>
          <a:endParaRPr lang="en-GB"/>
        </a:p>
      </dgm:t>
    </dgm:pt>
    <dgm:pt modelId="{28E71F56-C5CD-4011-988C-DDDBADFF390E}" type="sibTrans" cxnId="{942260FC-256F-42DD-A0C7-71FF35D86855}">
      <dgm:prSet/>
      <dgm:spPr/>
      <dgm:t>
        <a:bodyPr/>
        <a:lstStyle/>
        <a:p>
          <a:endParaRPr lang="en-GB"/>
        </a:p>
      </dgm:t>
    </dgm:pt>
    <dgm:pt modelId="{ED4AD543-7128-4A30-86C0-ADA3720D3DE6}">
      <dgm:prSet phldrT="[Text]" custT="1"/>
      <dgm:spPr/>
      <dgm:t>
        <a:bodyPr/>
        <a:lstStyle/>
        <a:p>
          <a:r>
            <a:rPr lang="en-GB" sz="1600" b="1" dirty="0"/>
            <a:t>Forensic Science</a:t>
          </a:r>
        </a:p>
      </dgm:t>
    </dgm:pt>
    <dgm:pt modelId="{9F9BA5D5-00CD-4358-A674-722056A81FE6}" type="parTrans" cxnId="{E2D8ABC5-665F-477A-9D35-28861BAA7562}">
      <dgm:prSet/>
      <dgm:spPr/>
      <dgm:t>
        <a:bodyPr/>
        <a:lstStyle/>
        <a:p>
          <a:endParaRPr lang="en-GB"/>
        </a:p>
      </dgm:t>
    </dgm:pt>
    <dgm:pt modelId="{99F44422-A0FB-4822-BF28-72D23F3C56C2}" type="sibTrans" cxnId="{E2D8ABC5-665F-477A-9D35-28861BAA7562}">
      <dgm:prSet/>
      <dgm:spPr/>
      <dgm:t>
        <a:bodyPr/>
        <a:lstStyle/>
        <a:p>
          <a:endParaRPr lang="en-GB"/>
        </a:p>
      </dgm:t>
    </dgm:pt>
    <dgm:pt modelId="{35E1FB0C-4F97-4B38-9C13-52F450BC3ECD}">
      <dgm:prSet phldrT="[Text]" custT="1"/>
      <dgm:spPr/>
      <dgm:t>
        <a:bodyPr/>
        <a:lstStyle/>
        <a:p>
          <a:r>
            <a:rPr lang="en-GB" sz="1600" b="1" dirty="0"/>
            <a:t>Sports and Exercise Science</a:t>
          </a:r>
        </a:p>
      </dgm:t>
    </dgm:pt>
    <dgm:pt modelId="{7C03B142-0B2D-431D-A6A3-35CD271DE832}" type="parTrans" cxnId="{7BCAA581-9D29-4574-8609-653C5726CBD4}">
      <dgm:prSet/>
      <dgm:spPr/>
      <dgm:t>
        <a:bodyPr/>
        <a:lstStyle/>
        <a:p>
          <a:endParaRPr lang="en-GB"/>
        </a:p>
      </dgm:t>
    </dgm:pt>
    <dgm:pt modelId="{923C9B9C-80BB-4C2A-9A31-DE5EEA584CC3}" type="sibTrans" cxnId="{7BCAA581-9D29-4574-8609-653C5726CBD4}">
      <dgm:prSet/>
      <dgm:spPr/>
      <dgm:t>
        <a:bodyPr/>
        <a:lstStyle/>
        <a:p>
          <a:endParaRPr lang="en-GB"/>
        </a:p>
      </dgm:t>
    </dgm:pt>
    <dgm:pt modelId="{CC886CDF-9284-45CB-8CF6-2DD3CCA5E40C}">
      <dgm:prSet phldrT="[Text]" custT="1"/>
      <dgm:spPr/>
      <dgm:t>
        <a:bodyPr/>
        <a:lstStyle/>
        <a:p>
          <a:r>
            <a:rPr lang="en-GB" sz="1600" b="1" dirty="0"/>
            <a:t>Biomedical Sciences </a:t>
          </a:r>
        </a:p>
      </dgm:t>
    </dgm:pt>
    <dgm:pt modelId="{3FCCF32F-C561-4381-AB76-E69041BE91F8}" type="parTrans" cxnId="{F745003F-A77D-4DC7-9E67-05D74D7C5386}">
      <dgm:prSet/>
      <dgm:spPr/>
      <dgm:t>
        <a:bodyPr/>
        <a:lstStyle/>
        <a:p>
          <a:endParaRPr lang="en-GB"/>
        </a:p>
      </dgm:t>
    </dgm:pt>
    <dgm:pt modelId="{51BFE6AE-225F-49B5-AF26-982C1C053EE5}" type="sibTrans" cxnId="{F745003F-A77D-4DC7-9E67-05D74D7C5386}">
      <dgm:prSet/>
      <dgm:spPr/>
      <dgm:t>
        <a:bodyPr/>
        <a:lstStyle/>
        <a:p>
          <a:endParaRPr lang="en-GB"/>
        </a:p>
      </dgm:t>
    </dgm:pt>
    <dgm:pt modelId="{0CE01BD0-F9A8-492B-94A5-FB7244193BDB}">
      <dgm:prSet phldrT="[Text]" custT="1"/>
      <dgm:spPr/>
      <dgm:t>
        <a:bodyPr/>
        <a:lstStyle/>
        <a:p>
          <a:r>
            <a:rPr lang="en-GB" sz="1600" b="1" dirty="0"/>
            <a:t>Biology</a:t>
          </a:r>
        </a:p>
      </dgm:t>
    </dgm:pt>
    <dgm:pt modelId="{9E0D300F-3BD0-4D3E-805B-34640A4B6C38}" type="parTrans" cxnId="{EC5C6DF4-28C2-4217-AEC2-364D7BD8C8BD}">
      <dgm:prSet/>
      <dgm:spPr/>
      <dgm:t>
        <a:bodyPr/>
        <a:lstStyle/>
        <a:p>
          <a:endParaRPr lang="en-GB"/>
        </a:p>
      </dgm:t>
    </dgm:pt>
    <dgm:pt modelId="{2E5C334B-A15D-4A27-AE2F-06EF5CF3A504}" type="sibTrans" cxnId="{EC5C6DF4-28C2-4217-AEC2-364D7BD8C8BD}">
      <dgm:prSet/>
      <dgm:spPr/>
      <dgm:t>
        <a:bodyPr/>
        <a:lstStyle/>
        <a:p>
          <a:endParaRPr lang="en-GB"/>
        </a:p>
      </dgm:t>
    </dgm:pt>
    <dgm:pt modelId="{D4B71554-70CC-45F4-B605-ADF2670CC4F3}">
      <dgm:prSet phldrT="[Text]" custT="1"/>
      <dgm:spPr>
        <a:solidFill>
          <a:schemeClr val="accent6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en-GB" sz="1300" b="1" dirty="0"/>
            <a:t>Biochemistry</a:t>
          </a:r>
        </a:p>
      </dgm:t>
    </dgm:pt>
    <dgm:pt modelId="{ED2B6646-1FC9-45DC-AC88-A6244E646F54}" type="parTrans" cxnId="{2A827800-DFAC-470C-BFE6-E477E64FC18D}">
      <dgm:prSet/>
      <dgm:spPr/>
      <dgm:t>
        <a:bodyPr/>
        <a:lstStyle/>
        <a:p>
          <a:endParaRPr lang="en-GB"/>
        </a:p>
      </dgm:t>
    </dgm:pt>
    <dgm:pt modelId="{BF3EB0F5-FC71-4732-8246-9D6D6A23A087}" type="sibTrans" cxnId="{2A827800-DFAC-470C-BFE6-E477E64FC18D}">
      <dgm:prSet/>
      <dgm:spPr/>
      <dgm:t>
        <a:bodyPr/>
        <a:lstStyle/>
        <a:p>
          <a:endParaRPr lang="en-GB"/>
        </a:p>
      </dgm:t>
    </dgm:pt>
    <dgm:pt modelId="{7AECE084-2F35-4646-B0AE-AAFFC1732F96}" type="pres">
      <dgm:prSet presAssocID="{F288DC6F-1FF8-40B2-AD7C-7E501868F02B}" presName="composite" presStyleCnt="0">
        <dgm:presLayoutVars>
          <dgm:chMax val="1"/>
          <dgm:dir/>
          <dgm:resizeHandles val="exact"/>
        </dgm:presLayoutVars>
      </dgm:prSet>
      <dgm:spPr/>
    </dgm:pt>
    <dgm:pt modelId="{61FE2B4F-8EC0-48B3-A160-99BFD97F7FE9}" type="pres">
      <dgm:prSet presAssocID="{F288DC6F-1FF8-40B2-AD7C-7E501868F02B}" presName="radial" presStyleCnt="0">
        <dgm:presLayoutVars>
          <dgm:animLvl val="ctr"/>
        </dgm:presLayoutVars>
      </dgm:prSet>
      <dgm:spPr/>
    </dgm:pt>
    <dgm:pt modelId="{AA28F761-6241-485A-9C14-46C681A0599F}" type="pres">
      <dgm:prSet presAssocID="{B51F150F-254C-4C44-B082-5CBEDFC62C3E}" presName="centerShape" presStyleLbl="vennNode1" presStyleIdx="0" presStyleCnt="7" custScaleX="86649" custScaleY="83369"/>
      <dgm:spPr/>
    </dgm:pt>
    <dgm:pt modelId="{0B36AA18-BD52-434A-8E42-42BEA8E24031}" type="pres">
      <dgm:prSet presAssocID="{25FFC5D0-76DC-488F-81CB-C68750C40FD3}" presName="node" presStyleLbl="vennNode1" presStyleIdx="1" presStyleCnt="7" custScaleX="117183" custScaleY="115440" custRadScaleRad="96933">
        <dgm:presLayoutVars>
          <dgm:bulletEnabled val="1"/>
        </dgm:presLayoutVars>
      </dgm:prSet>
      <dgm:spPr/>
    </dgm:pt>
    <dgm:pt modelId="{97EEA719-D1ED-44CE-AE95-B252A11823C8}" type="pres">
      <dgm:prSet presAssocID="{ED4AD543-7128-4A30-86C0-ADA3720D3DE6}" presName="node" presStyleLbl="vennNode1" presStyleIdx="2" presStyleCnt="7" custScaleX="120891" custScaleY="118954">
        <dgm:presLayoutVars>
          <dgm:bulletEnabled val="1"/>
        </dgm:presLayoutVars>
      </dgm:prSet>
      <dgm:spPr/>
    </dgm:pt>
    <dgm:pt modelId="{8167EAB4-4278-442C-B0EC-C434BE95C100}" type="pres">
      <dgm:prSet presAssocID="{35E1FB0C-4F97-4B38-9C13-52F450BC3ECD}" presName="node" presStyleLbl="vennNode1" presStyleIdx="3" presStyleCnt="7" custScaleX="120005" custScaleY="119793" custRadScaleRad="101568" custRadScaleInc="2498">
        <dgm:presLayoutVars>
          <dgm:bulletEnabled val="1"/>
        </dgm:presLayoutVars>
      </dgm:prSet>
      <dgm:spPr/>
    </dgm:pt>
    <dgm:pt modelId="{11B8433F-402B-4656-9360-FA1D4642869E}" type="pres">
      <dgm:prSet presAssocID="{CC886CDF-9284-45CB-8CF6-2DD3CCA5E40C}" presName="node" presStyleLbl="vennNode1" presStyleIdx="4" presStyleCnt="7" custScaleX="133311" custScaleY="129887" custRadScaleRad="103067">
        <dgm:presLayoutVars>
          <dgm:bulletEnabled val="1"/>
        </dgm:presLayoutVars>
      </dgm:prSet>
      <dgm:spPr/>
    </dgm:pt>
    <dgm:pt modelId="{2788112C-A454-4F24-BF4C-F22A6873617C}" type="pres">
      <dgm:prSet presAssocID="{0CE01BD0-F9A8-492B-94A5-FB7244193BDB}" presName="node" presStyleLbl="vennNode1" presStyleIdx="5" presStyleCnt="7" custScaleX="123407" custScaleY="125531" custRadScaleRad="101568" custRadScaleInc="-2498">
        <dgm:presLayoutVars>
          <dgm:bulletEnabled val="1"/>
        </dgm:presLayoutVars>
      </dgm:prSet>
      <dgm:spPr/>
    </dgm:pt>
    <dgm:pt modelId="{BCB369DF-A62C-4DB6-A4E9-AD98C16BB71B}" type="pres">
      <dgm:prSet presAssocID="{D4B71554-70CC-45F4-B605-ADF2670CC4F3}" presName="node" presStyleLbl="vennNode1" presStyleIdx="6" presStyleCnt="7" custScaleX="127619" custScaleY="122292" custRadScaleRad="98502" custRadScaleInc="-2576">
        <dgm:presLayoutVars>
          <dgm:bulletEnabled val="1"/>
        </dgm:presLayoutVars>
      </dgm:prSet>
      <dgm:spPr/>
    </dgm:pt>
  </dgm:ptLst>
  <dgm:cxnLst>
    <dgm:cxn modelId="{2A827800-DFAC-470C-BFE6-E477E64FC18D}" srcId="{B51F150F-254C-4C44-B082-5CBEDFC62C3E}" destId="{D4B71554-70CC-45F4-B605-ADF2670CC4F3}" srcOrd="5" destOrd="0" parTransId="{ED2B6646-1FC9-45DC-AC88-A6244E646F54}" sibTransId="{BF3EB0F5-FC71-4732-8246-9D6D6A23A087}"/>
    <dgm:cxn modelId="{66E5CA19-493D-41D9-AA63-C63CF014CBF7}" type="presOf" srcId="{D4B71554-70CC-45F4-B605-ADF2670CC4F3}" destId="{BCB369DF-A62C-4DB6-A4E9-AD98C16BB71B}" srcOrd="0" destOrd="0" presId="urn:microsoft.com/office/officeart/2005/8/layout/radial3"/>
    <dgm:cxn modelId="{9BF9B028-9964-46F0-9B80-1529139DE17D}" type="presOf" srcId="{25FFC5D0-76DC-488F-81CB-C68750C40FD3}" destId="{0B36AA18-BD52-434A-8E42-42BEA8E24031}" srcOrd="0" destOrd="0" presId="urn:microsoft.com/office/officeart/2005/8/layout/radial3"/>
    <dgm:cxn modelId="{8E86CB31-0932-4CAA-A669-788B3378ADC4}" type="presOf" srcId="{35E1FB0C-4F97-4B38-9C13-52F450BC3ECD}" destId="{8167EAB4-4278-442C-B0EC-C434BE95C100}" srcOrd="0" destOrd="0" presId="urn:microsoft.com/office/officeart/2005/8/layout/radial3"/>
    <dgm:cxn modelId="{F745003F-A77D-4DC7-9E67-05D74D7C5386}" srcId="{B51F150F-254C-4C44-B082-5CBEDFC62C3E}" destId="{CC886CDF-9284-45CB-8CF6-2DD3CCA5E40C}" srcOrd="3" destOrd="0" parTransId="{3FCCF32F-C561-4381-AB76-E69041BE91F8}" sibTransId="{51BFE6AE-225F-49B5-AF26-982C1C053EE5}"/>
    <dgm:cxn modelId="{19FE0144-829A-4F6C-B62D-38977C612816}" type="presOf" srcId="{0CE01BD0-F9A8-492B-94A5-FB7244193BDB}" destId="{2788112C-A454-4F24-BF4C-F22A6873617C}" srcOrd="0" destOrd="0" presId="urn:microsoft.com/office/officeart/2005/8/layout/radial3"/>
    <dgm:cxn modelId="{04293759-0F89-40BC-9F03-4F041679B1F8}" type="presOf" srcId="{ED4AD543-7128-4A30-86C0-ADA3720D3DE6}" destId="{97EEA719-D1ED-44CE-AE95-B252A11823C8}" srcOrd="0" destOrd="0" presId="urn:microsoft.com/office/officeart/2005/8/layout/radial3"/>
    <dgm:cxn modelId="{7BCAA581-9D29-4574-8609-653C5726CBD4}" srcId="{B51F150F-254C-4C44-B082-5CBEDFC62C3E}" destId="{35E1FB0C-4F97-4B38-9C13-52F450BC3ECD}" srcOrd="2" destOrd="0" parTransId="{7C03B142-0B2D-431D-A6A3-35CD271DE832}" sibTransId="{923C9B9C-80BB-4C2A-9A31-DE5EEA584CC3}"/>
    <dgm:cxn modelId="{821EAD93-FC67-4947-BEBA-208D0006DB93}" type="presOf" srcId="{B51F150F-254C-4C44-B082-5CBEDFC62C3E}" destId="{AA28F761-6241-485A-9C14-46C681A0599F}" srcOrd="0" destOrd="0" presId="urn:microsoft.com/office/officeart/2005/8/layout/radial3"/>
    <dgm:cxn modelId="{88F05F9F-F9E4-4262-8797-8F28D27A30F6}" srcId="{F288DC6F-1FF8-40B2-AD7C-7E501868F02B}" destId="{B51F150F-254C-4C44-B082-5CBEDFC62C3E}" srcOrd="0" destOrd="0" parTransId="{8C88AA6E-FB09-4EB1-B1CD-93D7A8402E51}" sibTransId="{629B1ED7-0074-4CF2-9B0B-63B02A7CFA59}"/>
    <dgm:cxn modelId="{C9C2CEA6-3671-4DF6-9590-C0A3EB709734}" type="presOf" srcId="{F288DC6F-1FF8-40B2-AD7C-7E501868F02B}" destId="{7AECE084-2F35-4646-B0AE-AAFFC1732F96}" srcOrd="0" destOrd="0" presId="urn:microsoft.com/office/officeart/2005/8/layout/radial3"/>
    <dgm:cxn modelId="{960AEBB3-88BC-4E15-B076-FC13AE541AE1}" type="presOf" srcId="{CC886CDF-9284-45CB-8CF6-2DD3CCA5E40C}" destId="{11B8433F-402B-4656-9360-FA1D4642869E}" srcOrd="0" destOrd="0" presId="urn:microsoft.com/office/officeart/2005/8/layout/radial3"/>
    <dgm:cxn modelId="{E2D8ABC5-665F-477A-9D35-28861BAA7562}" srcId="{B51F150F-254C-4C44-B082-5CBEDFC62C3E}" destId="{ED4AD543-7128-4A30-86C0-ADA3720D3DE6}" srcOrd="1" destOrd="0" parTransId="{9F9BA5D5-00CD-4358-A674-722056A81FE6}" sibTransId="{99F44422-A0FB-4822-BF28-72D23F3C56C2}"/>
    <dgm:cxn modelId="{EC5C6DF4-28C2-4217-AEC2-364D7BD8C8BD}" srcId="{B51F150F-254C-4C44-B082-5CBEDFC62C3E}" destId="{0CE01BD0-F9A8-492B-94A5-FB7244193BDB}" srcOrd="4" destOrd="0" parTransId="{9E0D300F-3BD0-4D3E-805B-34640A4B6C38}" sibTransId="{2E5C334B-A15D-4A27-AE2F-06EF5CF3A504}"/>
    <dgm:cxn modelId="{942260FC-256F-42DD-A0C7-71FF35D86855}" srcId="{B51F150F-254C-4C44-B082-5CBEDFC62C3E}" destId="{25FFC5D0-76DC-488F-81CB-C68750C40FD3}" srcOrd="0" destOrd="0" parTransId="{31F962D7-AB1E-4D6A-B74A-E2F35C16151E}" sibTransId="{28E71F56-C5CD-4011-988C-DDDBADFF390E}"/>
    <dgm:cxn modelId="{94708C64-9872-4E14-B056-5E5C329A2E76}" type="presParOf" srcId="{7AECE084-2F35-4646-B0AE-AAFFC1732F96}" destId="{61FE2B4F-8EC0-48B3-A160-99BFD97F7FE9}" srcOrd="0" destOrd="0" presId="urn:microsoft.com/office/officeart/2005/8/layout/radial3"/>
    <dgm:cxn modelId="{0B050DB8-F969-4027-AA72-2EE774617C5B}" type="presParOf" srcId="{61FE2B4F-8EC0-48B3-A160-99BFD97F7FE9}" destId="{AA28F761-6241-485A-9C14-46C681A0599F}" srcOrd="0" destOrd="0" presId="urn:microsoft.com/office/officeart/2005/8/layout/radial3"/>
    <dgm:cxn modelId="{770D927B-9B87-48FB-BFD5-DCEC7C55D6B1}" type="presParOf" srcId="{61FE2B4F-8EC0-48B3-A160-99BFD97F7FE9}" destId="{0B36AA18-BD52-434A-8E42-42BEA8E24031}" srcOrd="1" destOrd="0" presId="urn:microsoft.com/office/officeart/2005/8/layout/radial3"/>
    <dgm:cxn modelId="{9A9E329D-6D5A-45EE-9B48-982481756AF4}" type="presParOf" srcId="{61FE2B4F-8EC0-48B3-A160-99BFD97F7FE9}" destId="{97EEA719-D1ED-44CE-AE95-B252A11823C8}" srcOrd="2" destOrd="0" presId="urn:microsoft.com/office/officeart/2005/8/layout/radial3"/>
    <dgm:cxn modelId="{EC0F9573-2548-4035-AE3F-C7B7257A7E6D}" type="presParOf" srcId="{61FE2B4F-8EC0-48B3-A160-99BFD97F7FE9}" destId="{8167EAB4-4278-442C-B0EC-C434BE95C100}" srcOrd="3" destOrd="0" presId="urn:microsoft.com/office/officeart/2005/8/layout/radial3"/>
    <dgm:cxn modelId="{1CA811D8-FC20-44D7-83CD-BE675EA5535B}" type="presParOf" srcId="{61FE2B4F-8EC0-48B3-A160-99BFD97F7FE9}" destId="{11B8433F-402B-4656-9360-FA1D4642869E}" srcOrd="4" destOrd="0" presId="urn:microsoft.com/office/officeart/2005/8/layout/radial3"/>
    <dgm:cxn modelId="{29081216-9892-4B85-B130-0781CB4C0F7F}" type="presParOf" srcId="{61FE2B4F-8EC0-48B3-A160-99BFD97F7FE9}" destId="{2788112C-A454-4F24-BF4C-F22A6873617C}" srcOrd="5" destOrd="0" presId="urn:microsoft.com/office/officeart/2005/8/layout/radial3"/>
    <dgm:cxn modelId="{DA1AC7E1-6DF1-47E8-AEC9-B8B1000C79A0}" type="presParOf" srcId="{61FE2B4F-8EC0-48B3-A160-99BFD97F7FE9}" destId="{BCB369DF-A62C-4DB6-A4E9-AD98C16BB71B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8F761-6241-485A-9C14-46C681A0599F}">
      <dsp:nvSpPr>
        <dsp:cNvPr id="0" name=""/>
        <dsp:cNvSpPr/>
      </dsp:nvSpPr>
      <dsp:spPr>
        <a:xfrm>
          <a:off x="2279524" y="1169740"/>
          <a:ext cx="2172686" cy="209044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Division of Natural Sciences </a:t>
          </a:r>
        </a:p>
      </dsp:txBody>
      <dsp:txXfrm>
        <a:off x="2597706" y="1475878"/>
        <a:ext cx="1536322" cy="1478165"/>
      </dsp:txXfrm>
    </dsp:sp>
    <dsp:sp modelId="{0B36AA18-BD52-434A-8E42-42BEA8E24031}">
      <dsp:nvSpPr>
        <dsp:cNvPr id="0" name=""/>
        <dsp:cNvSpPr/>
      </dsp:nvSpPr>
      <dsp:spPr>
        <a:xfrm>
          <a:off x="2631289" y="-91539"/>
          <a:ext cx="1469156" cy="1447303"/>
        </a:xfrm>
        <a:prstGeom prst="ellipse">
          <a:avLst/>
        </a:prstGeom>
        <a:solidFill>
          <a:schemeClr val="accent2">
            <a:alpha val="50000"/>
            <a:hueOff val="-3323627"/>
            <a:satOff val="-16082"/>
            <a:lumOff val="110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Chemistry</a:t>
          </a:r>
          <a:endParaRPr lang="en-GB" sz="1050" b="1" kern="1200" dirty="0"/>
        </a:p>
      </dsp:txBody>
      <dsp:txXfrm>
        <a:off x="2846442" y="120414"/>
        <a:ext cx="1038850" cy="1023397"/>
      </dsp:txXfrm>
    </dsp:sp>
    <dsp:sp modelId="{97EEA719-D1ED-44CE-AE95-B252A11823C8}">
      <dsp:nvSpPr>
        <dsp:cNvPr id="0" name=""/>
        <dsp:cNvSpPr/>
      </dsp:nvSpPr>
      <dsp:spPr>
        <a:xfrm>
          <a:off x="4022204" y="652815"/>
          <a:ext cx="1515644" cy="1491359"/>
        </a:xfrm>
        <a:prstGeom prst="ellipse">
          <a:avLst/>
        </a:prstGeom>
        <a:solidFill>
          <a:schemeClr val="accent2">
            <a:alpha val="50000"/>
            <a:hueOff val="-6647254"/>
            <a:satOff val="-32164"/>
            <a:lumOff val="221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Forensic Science</a:t>
          </a:r>
        </a:p>
      </dsp:txBody>
      <dsp:txXfrm>
        <a:off x="4244165" y="871219"/>
        <a:ext cx="1071722" cy="1054551"/>
      </dsp:txXfrm>
    </dsp:sp>
    <dsp:sp modelId="{8167EAB4-4278-442C-B0EC-C434BE95C100}">
      <dsp:nvSpPr>
        <dsp:cNvPr id="0" name=""/>
        <dsp:cNvSpPr/>
      </dsp:nvSpPr>
      <dsp:spPr>
        <a:xfrm>
          <a:off x="4027750" y="2330574"/>
          <a:ext cx="1504536" cy="1501878"/>
        </a:xfrm>
        <a:prstGeom prst="ellipse">
          <a:avLst/>
        </a:prstGeom>
        <a:solidFill>
          <a:schemeClr val="accent2">
            <a:alpha val="50000"/>
            <a:hueOff val="-9970881"/>
            <a:satOff val="-48246"/>
            <a:lumOff val="3323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Sports and Exercise Science</a:t>
          </a:r>
        </a:p>
      </dsp:txBody>
      <dsp:txXfrm>
        <a:off x="4248084" y="2550519"/>
        <a:ext cx="1063868" cy="1061988"/>
      </dsp:txXfrm>
    </dsp:sp>
    <dsp:sp modelId="{11B8433F-402B-4656-9360-FA1D4642869E}">
      <dsp:nvSpPr>
        <dsp:cNvPr id="0" name=""/>
        <dsp:cNvSpPr/>
      </dsp:nvSpPr>
      <dsp:spPr>
        <a:xfrm>
          <a:off x="2530188" y="3033676"/>
          <a:ext cx="1671357" cy="1628430"/>
        </a:xfrm>
        <a:prstGeom prst="ellipse">
          <a:avLst/>
        </a:prstGeom>
        <a:solidFill>
          <a:schemeClr val="accent2">
            <a:alpha val="50000"/>
            <a:hueOff val="-13294508"/>
            <a:satOff val="-64329"/>
            <a:lumOff val="4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Biomedical Sciences </a:t>
          </a:r>
        </a:p>
      </dsp:txBody>
      <dsp:txXfrm>
        <a:off x="2774953" y="3272154"/>
        <a:ext cx="1181827" cy="1151474"/>
      </dsp:txXfrm>
    </dsp:sp>
    <dsp:sp modelId="{2788112C-A454-4F24-BF4C-F22A6873617C}">
      <dsp:nvSpPr>
        <dsp:cNvPr id="0" name=""/>
        <dsp:cNvSpPr/>
      </dsp:nvSpPr>
      <dsp:spPr>
        <a:xfrm>
          <a:off x="1178121" y="2294604"/>
          <a:ext cx="1547188" cy="1573817"/>
        </a:xfrm>
        <a:prstGeom prst="ellipse">
          <a:avLst/>
        </a:prstGeom>
        <a:solidFill>
          <a:schemeClr val="accent2">
            <a:alpha val="50000"/>
            <a:hueOff val="-16618134"/>
            <a:satOff val="-80411"/>
            <a:lumOff val="5539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Biology</a:t>
          </a:r>
        </a:p>
      </dsp:txBody>
      <dsp:txXfrm>
        <a:off x="1404701" y="2525084"/>
        <a:ext cx="1094028" cy="1112857"/>
      </dsp:txXfrm>
    </dsp:sp>
    <dsp:sp modelId="{BCB369DF-A62C-4DB6-A4E9-AD98C16BB71B}">
      <dsp:nvSpPr>
        <dsp:cNvPr id="0" name=""/>
        <dsp:cNvSpPr/>
      </dsp:nvSpPr>
      <dsp:spPr>
        <a:xfrm>
          <a:off x="1151708" y="681986"/>
          <a:ext cx="1599995" cy="1533209"/>
        </a:xfrm>
        <a:prstGeom prst="ellipse">
          <a:avLst/>
        </a:prstGeom>
        <a:solidFill>
          <a:schemeClr val="accent6">
            <a:lumMod val="40000"/>
            <a:lumOff val="60000"/>
            <a:alpha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Biochemistry</a:t>
          </a:r>
        </a:p>
      </dsp:txBody>
      <dsp:txXfrm>
        <a:off x="1386022" y="906519"/>
        <a:ext cx="1131367" cy="1084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6309" cy="50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832" y="0"/>
            <a:ext cx="2986309" cy="50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5615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832" y="9515615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6309" cy="50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832" y="0"/>
            <a:ext cx="2986309" cy="50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654" y="4758609"/>
            <a:ext cx="5512444" cy="4508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5615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832" y="9515615"/>
            <a:ext cx="2986309" cy="50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434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March 2020 – All face-to-face teaching (A-levels &amp; BTEC) stopped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Examinations cancelled &amp; ‘U-turn’ result prediction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16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500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r>
              <a:rPr lang="en-GB" dirty="0"/>
              <a:t>To ascertain not only the theoretical areas but additionally how the problems appear (i.e. graphically, tabular, written format) that students might find problematic.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428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82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448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401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552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118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386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10150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>
                <a:solidFill>
                  <a:srgbClr val="002060"/>
                </a:solidFill>
              </a:rPr>
              <a:t>The UK’s European university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r>
              <a:rPr lang="en-US" dirty="0"/>
              <a:t>TYPE YOUR HEADING HERE / </a:t>
            </a:r>
            <a:r>
              <a:rPr lang="en-US" dirty="0">
                <a:solidFill>
                  <a:srgbClr val="D6A300"/>
                </a:solidFill>
              </a:rPr>
              <a:t>LOREM IPSUM DOLOR SIT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Caption</a:t>
            </a:r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r>
              <a:rPr lang="en-GB" dirty="0"/>
              <a:t>Footer text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eb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chart" Target="../charts/chart3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few people in a lab&#10;&#10;Description automatically generated with low confidence">
            <a:extLst>
              <a:ext uri="{FF2B5EF4-FFF2-40B4-BE49-F238E27FC236}">
                <a16:creationId xmlns:a16="http://schemas.microsoft.com/office/drawing/2014/main" id="{6361900E-16CA-4965-B24E-17B8CD9F8F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0" b="1503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67543" y="989117"/>
            <a:ext cx="6259182" cy="1512168"/>
          </a:xfrm>
        </p:spPr>
        <p:txBody>
          <a:bodyPr/>
          <a:lstStyle/>
          <a:p>
            <a:r>
              <a:rPr lang="en-US" dirty="0"/>
              <a:t>Smart Worksheets To Identify Student Numeracy Skills In The Division Of Natural Sciences/ </a:t>
            </a:r>
            <a:r>
              <a:rPr lang="en-US" dirty="0">
                <a:solidFill>
                  <a:srgbClr val="D6A300"/>
                </a:solidFill>
              </a:rPr>
              <a:t>In Collaboration With Learning Science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67544" y="2488937"/>
            <a:ext cx="6259181" cy="664498"/>
          </a:xfrm>
        </p:spPr>
        <p:txBody>
          <a:bodyPr/>
          <a:lstStyle/>
          <a:p>
            <a:r>
              <a:rPr lang="en-US" u="sng" dirty="0"/>
              <a:t>Dr Alexandra Moores</a:t>
            </a:r>
          </a:p>
          <a:p>
            <a:r>
              <a:rPr lang="en-US" dirty="0"/>
              <a:t>Lecturer in Microbiology, School of Bioscience, The University of Kent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A99F1E-C10A-4410-8AFF-E89EAEFF17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72"/>
          <a:stretch/>
        </p:blipFill>
        <p:spPr>
          <a:xfrm>
            <a:off x="8260225" y="826768"/>
            <a:ext cx="901043" cy="949910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10F5A006-A4B4-44A6-9965-55063EC21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514" y="1149933"/>
            <a:ext cx="2174811" cy="149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38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pandemic on STEM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5BF317-AF5B-4D28-A1DC-3B42DE61CCF9}"/>
              </a:ext>
            </a:extLst>
          </p:cNvPr>
          <p:cNvSpPr txBox="1"/>
          <p:nvPr/>
        </p:nvSpPr>
        <p:spPr>
          <a:xfrm>
            <a:off x="147725" y="4064106"/>
            <a:ext cx="62433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Do you think students starting an undergraduate Chemistry course in 2020 will have less knowledge than previous years?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77B23EF-ED8E-4D9B-AFB2-DCD96FB0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053" y="3168826"/>
            <a:ext cx="2461950" cy="26016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B5C084-1362-4B58-BECB-40BB3CFB4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169" y="5310064"/>
            <a:ext cx="714475" cy="5715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2ABF689-AA23-4BF0-9A97-41644C127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94" y="1215592"/>
            <a:ext cx="7828796" cy="21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7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429001" cy="576263"/>
          </a:xfrm>
        </p:spPr>
        <p:txBody>
          <a:bodyPr/>
          <a:lstStyle/>
          <a:p>
            <a:r>
              <a:rPr lang="en-US" dirty="0"/>
              <a:t>Impact of pandemic on Natural Sciences?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680772-5DA8-432F-9F12-C144E3C455DD}"/>
              </a:ext>
            </a:extLst>
          </p:cNvPr>
          <p:cNvSpPr txBox="1"/>
          <p:nvPr/>
        </p:nvSpPr>
        <p:spPr>
          <a:xfrm>
            <a:off x="4065615" y="1720744"/>
            <a:ext cx="48205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200" b="1" dirty="0"/>
              <a:t>Diagnostic Tool Development for mathematic skills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12501A0-B71E-4EB6-8812-33CECD4ED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543523"/>
              </p:ext>
            </p:extLst>
          </p:nvPr>
        </p:nvGraphicFramePr>
        <p:xfrm>
          <a:off x="-1024002" y="1590515"/>
          <a:ext cx="6689559" cy="4520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5E07409-12A9-407E-8F7E-7B6943A4CD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6790" y="2921597"/>
            <a:ext cx="3078760" cy="147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9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Numeracy Smart Worksheet Design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CA1EE7-0ED5-4D87-8853-81B389FDC0B9}"/>
              </a:ext>
            </a:extLst>
          </p:cNvPr>
          <p:cNvSpPr txBox="1"/>
          <p:nvPr/>
        </p:nvSpPr>
        <p:spPr>
          <a:xfrm>
            <a:off x="263629" y="1448803"/>
            <a:ext cx="6080021" cy="493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Interactive online resource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Fundamental mathematical principles in a </a:t>
            </a:r>
            <a:r>
              <a:rPr lang="en-GB" u="sng" dirty="0"/>
              <a:t>range of presentation styles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Incorporated GCSE, A-level, and BTEC level questions</a:t>
            </a:r>
          </a:p>
          <a:p>
            <a:endParaRPr lang="en-GB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Randomised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Repeated attempts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Instant feedback for incorrect answers (offering a hint)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answer is unknown = 'Solve' button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5B7C9BCB-D488-407A-8FD0-679A8BB1EE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283" y="1092764"/>
            <a:ext cx="2057400" cy="706375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FBC7F17B-47E3-4340-8D24-ECADCD3EC1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439" y="4628449"/>
            <a:ext cx="1659900" cy="1750935"/>
          </a:xfrm>
          <a:prstGeom prst="rect">
            <a:avLst/>
          </a:prstGeom>
        </p:spPr>
      </p:pic>
      <p:pic>
        <p:nvPicPr>
          <p:cNvPr id="5" name="Picture 4" descr="A person smiling outside&#10;&#10;Description automatically generated with low confidence">
            <a:extLst>
              <a:ext uri="{FF2B5EF4-FFF2-40B4-BE49-F238E27FC236}">
                <a16:creationId xmlns:a16="http://schemas.microsoft.com/office/drawing/2014/main" id="{F5B9D5FC-6085-43C7-B21A-1B404CB31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433" y="1828031"/>
            <a:ext cx="2111912" cy="2111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0675A4-CE96-44CE-9AE8-C9295AF8AE05}"/>
              </a:ext>
            </a:extLst>
          </p:cNvPr>
          <p:cNvSpPr txBox="1"/>
          <p:nvPr/>
        </p:nvSpPr>
        <p:spPr>
          <a:xfrm>
            <a:off x="7005945" y="3980497"/>
            <a:ext cx="2183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Emily Coyte</a:t>
            </a:r>
          </a:p>
        </p:txBody>
      </p:sp>
    </p:spTree>
    <p:extLst>
      <p:ext uri="{BB962C8B-B14F-4D97-AF65-F5344CB8AC3E}">
        <p14:creationId xmlns:p14="http://schemas.microsoft.com/office/powerpoint/2010/main" val="267189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Numeracy Smart Worksheet</a:t>
            </a:r>
          </a:p>
        </p:txBody>
      </p:sp>
      <p:pic>
        <p:nvPicPr>
          <p:cNvPr id="5" name="Final recording">
            <a:hlinkClick r:id="" action="ppaction://media"/>
            <a:extLst>
              <a:ext uri="{FF2B5EF4-FFF2-40B4-BE49-F238E27FC236}">
                <a16:creationId xmlns:a16="http://schemas.microsoft.com/office/drawing/2014/main" id="{D7F4A069-E8AD-47BC-B1E4-6309B32EF9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430" y="1289050"/>
            <a:ext cx="9144000" cy="4279900"/>
          </a:xfrm>
          <a:prstGeom prst="rect">
            <a:avLst/>
          </a:prstGeom>
        </p:spPr>
      </p:pic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CBAF448B-3ECE-4E62-A4E3-EB02C7FFB2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44" y="5732462"/>
            <a:ext cx="2057400" cy="70637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DEE84857-C1EC-47BD-A35C-C502BA763B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5" y="5633739"/>
            <a:ext cx="1152522" cy="1152522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BF747E5-BA9E-40EF-893F-A5768C5A37C8}"/>
              </a:ext>
            </a:extLst>
          </p:cNvPr>
          <p:cNvCxnSpPr>
            <a:cxnSpLocks/>
          </p:cNvCxnSpPr>
          <p:nvPr/>
        </p:nvCxnSpPr>
        <p:spPr bwMode="auto">
          <a:xfrm>
            <a:off x="1629111" y="6135423"/>
            <a:ext cx="699277" cy="0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75F6F4E9-E7EE-4560-AD36-C0A2FC0068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877" y="5664405"/>
            <a:ext cx="1414773" cy="1061080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65A6F63-5B36-4862-9B0F-6240777F4D36}"/>
              </a:ext>
            </a:extLst>
          </p:cNvPr>
          <p:cNvCxnSpPr>
            <a:cxnSpLocks/>
          </p:cNvCxnSpPr>
          <p:nvPr/>
        </p:nvCxnSpPr>
        <p:spPr bwMode="auto">
          <a:xfrm>
            <a:off x="4072890" y="6140780"/>
            <a:ext cx="699277" cy="0"/>
          </a:xfrm>
          <a:prstGeom prst="straightConnector1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D054E1F5-0667-4242-981D-FD867060C1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88" y="5668416"/>
            <a:ext cx="1585602" cy="105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6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Biosciences Student Engagement Analysis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D22CC-FD44-4ACB-BA04-EF4726AC094B}"/>
              </a:ext>
            </a:extLst>
          </p:cNvPr>
          <p:cNvGrpSpPr/>
          <p:nvPr/>
        </p:nvGrpSpPr>
        <p:grpSpPr>
          <a:xfrm>
            <a:off x="457200" y="1616718"/>
            <a:ext cx="1326333" cy="1312752"/>
            <a:chOff x="457200" y="1459699"/>
            <a:chExt cx="1326333" cy="131275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C17C805-10F6-4B79-91B7-DA4621585270}"/>
                </a:ext>
              </a:extLst>
            </p:cNvPr>
            <p:cNvSpPr/>
            <p:nvPr/>
          </p:nvSpPr>
          <p:spPr bwMode="auto">
            <a:xfrm>
              <a:off x="457200" y="1459699"/>
              <a:ext cx="1326333" cy="1312752"/>
            </a:xfrm>
            <a:prstGeom prst="ellipse">
              <a:avLst/>
            </a:prstGeom>
            <a:noFill/>
            <a:ln w="57150">
              <a:solidFill>
                <a:srgbClr val="FFC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3D7F9F-39C6-4CD2-BE20-FAE0F31D068A}"/>
                </a:ext>
              </a:extLst>
            </p:cNvPr>
            <p:cNvSpPr txBox="1"/>
            <p:nvPr/>
          </p:nvSpPr>
          <p:spPr>
            <a:xfrm>
              <a:off x="484359" y="1682453"/>
              <a:ext cx="1244851" cy="84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tx2"/>
                  </a:solidFill>
                </a:rPr>
                <a:t>260</a:t>
              </a:r>
            </a:p>
            <a:p>
              <a:pPr algn="ctr"/>
              <a:r>
                <a:rPr lang="en-GB" sz="1600" b="1" dirty="0">
                  <a:solidFill>
                    <a:schemeClr val="tx2"/>
                  </a:solidFill>
                </a:rPr>
                <a:t>Students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28D7B-A625-443F-A5CC-835E35CA2FCE}"/>
              </a:ext>
            </a:extLst>
          </p:cNvPr>
          <p:cNvGrpSpPr/>
          <p:nvPr/>
        </p:nvGrpSpPr>
        <p:grpSpPr>
          <a:xfrm>
            <a:off x="387057" y="3577409"/>
            <a:ext cx="3038402" cy="2834272"/>
            <a:chOff x="519590" y="3415719"/>
            <a:chExt cx="3038402" cy="283427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051F4C0-CD63-40B4-B03C-BD11E6161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590" y="3415719"/>
              <a:ext cx="3038402" cy="283427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0DFF43-701D-4623-8960-053EB045A1A2}"/>
                </a:ext>
              </a:extLst>
            </p:cNvPr>
            <p:cNvSpPr txBox="1"/>
            <p:nvPr/>
          </p:nvSpPr>
          <p:spPr>
            <a:xfrm>
              <a:off x="1672125" y="4793031"/>
              <a:ext cx="7333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tx2"/>
                  </a:solidFill>
                </a:rPr>
                <a:t>60%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1CE78B-A51A-49FA-9D5C-DA5B7A0DEC6A}"/>
                </a:ext>
              </a:extLst>
            </p:cNvPr>
            <p:cNvSpPr txBox="1"/>
            <p:nvPr/>
          </p:nvSpPr>
          <p:spPr>
            <a:xfrm>
              <a:off x="1706576" y="3596131"/>
              <a:ext cx="6292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tx2"/>
                  </a:solidFill>
                </a:rPr>
                <a:t>40%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5F05FC-3CD7-4066-AE35-6D25F99328DE}"/>
              </a:ext>
            </a:extLst>
          </p:cNvPr>
          <p:cNvGrpSpPr/>
          <p:nvPr/>
        </p:nvGrpSpPr>
        <p:grpSpPr>
          <a:xfrm>
            <a:off x="2946350" y="2448152"/>
            <a:ext cx="1969252" cy="2296301"/>
            <a:chOff x="4572000" y="407005"/>
            <a:chExt cx="1774249" cy="190163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BE36EE3-4507-4F77-8558-67FA8E770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07005"/>
              <a:ext cx="1774249" cy="190163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D5631C-7DBC-460D-A21D-9ECCB176FE09}"/>
                </a:ext>
              </a:extLst>
            </p:cNvPr>
            <p:cNvSpPr txBox="1"/>
            <p:nvPr/>
          </p:nvSpPr>
          <p:spPr>
            <a:xfrm>
              <a:off x="5336995" y="626525"/>
              <a:ext cx="52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/>
                  </a:solidFill>
                </a:rPr>
                <a:t>32%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A9B078B-D9AA-4F5C-AE46-845FDE275F03}"/>
                </a:ext>
              </a:extLst>
            </p:cNvPr>
            <p:cNvSpPr txBox="1"/>
            <p:nvPr/>
          </p:nvSpPr>
          <p:spPr>
            <a:xfrm>
              <a:off x="5336994" y="1382110"/>
              <a:ext cx="52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/>
                  </a:solidFill>
                </a:rPr>
                <a:t>68%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127E8E-3738-4A10-B4A7-32A59D105FBD}"/>
              </a:ext>
            </a:extLst>
          </p:cNvPr>
          <p:cNvGrpSpPr/>
          <p:nvPr/>
        </p:nvGrpSpPr>
        <p:grpSpPr>
          <a:xfrm>
            <a:off x="4915602" y="2480850"/>
            <a:ext cx="1858785" cy="2254758"/>
            <a:chOff x="4572000" y="2478184"/>
            <a:chExt cx="1750417" cy="190163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87290E-AD82-4E6B-9A6B-E09312DAE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2478184"/>
              <a:ext cx="1750417" cy="190163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5DE2C61-8109-46DC-A04B-CEDBCAF355AA}"/>
                </a:ext>
              </a:extLst>
            </p:cNvPr>
            <p:cNvSpPr txBox="1"/>
            <p:nvPr/>
          </p:nvSpPr>
          <p:spPr>
            <a:xfrm>
              <a:off x="5330077" y="2905958"/>
              <a:ext cx="52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/>
                  </a:solidFill>
                </a:rPr>
                <a:t>58%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250C0F-9EA8-487D-AF69-3F62CD15A317}"/>
                </a:ext>
              </a:extLst>
            </p:cNvPr>
            <p:cNvSpPr txBox="1"/>
            <p:nvPr/>
          </p:nvSpPr>
          <p:spPr>
            <a:xfrm>
              <a:off x="5336993" y="3675044"/>
              <a:ext cx="52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/>
                  </a:solidFill>
                </a:rPr>
                <a:t>42%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8ABE6A-A61A-4DC9-BC16-1888FE29A148}"/>
              </a:ext>
            </a:extLst>
          </p:cNvPr>
          <p:cNvGrpSpPr/>
          <p:nvPr/>
        </p:nvGrpSpPr>
        <p:grpSpPr>
          <a:xfrm>
            <a:off x="6774388" y="2480850"/>
            <a:ext cx="1954204" cy="2254758"/>
            <a:chOff x="4593905" y="4606522"/>
            <a:chExt cx="1822003" cy="1899053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A53A070-76B3-4483-86F9-1977F8DA3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3905" y="4606522"/>
              <a:ext cx="1822003" cy="189905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4B3D3D-F7EE-420E-AF5B-95934C8455A4}"/>
                </a:ext>
              </a:extLst>
            </p:cNvPr>
            <p:cNvSpPr txBox="1"/>
            <p:nvPr/>
          </p:nvSpPr>
          <p:spPr>
            <a:xfrm>
              <a:off x="5336993" y="5112403"/>
              <a:ext cx="52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/>
                  </a:solidFill>
                </a:rPr>
                <a:t>88%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3BAFC7-2553-4793-A785-CFEB5FB9FE65}"/>
                </a:ext>
              </a:extLst>
            </p:cNvPr>
            <p:cNvSpPr txBox="1"/>
            <p:nvPr/>
          </p:nvSpPr>
          <p:spPr>
            <a:xfrm>
              <a:off x="5336993" y="6020990"/>
              <a:ext cx="529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/>
                  </a:solidFill>
                </a:rPr>
                <a:t>12%</a:t>
              </a:r>
            </a:p>
          </p:txBody>
        </p:sp>
      </p:grpSp>
      <p:sp>
        <p:nvSpPr>
          <p:cNvPr id="46" name="Arrow: Down 45">
            <a:extLst>
              <a:ext uri="{FF2B5EF4-FFF2-40B4-BE49-F238E27FC236}">
                <a16:creationId xmlns:a16="http://schemas.microsoft.com/office/drawing/2014/main" id="{52B84B32-F072-4D26-B268-6DE8239DDCAE}"/>
              </a:ext>
            </a:extLst>
          </p:cNvPr>
          <p:cNvSpPr/>
          <p:nvPr/>
        </p:nvSpPr>
        <p:spPr bwMode="auto">
          <a:xfrm rot="20039688">
            <a:off x="1492959" y="2891730"/>
            <a:ext cx="397855" cy="716144"/>
          </a:xfrm>
          <a:prstGeom prst="downArrow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F84162-E41A-436E-BB95-2F5FAE45B036}"/>
              </a:ext>
            </a:extLst>
          </p:cNvPr>
          <p:cNvSpPr/>
          <p:nvPr/>
        </p:nvSpPr>
        <p:spPr bwMode="auto">
          <a:xfrm>
            <a:off x="2868328" y="1168097"/>
            <a:ext cx="5929880" cy="3863885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5FB8672-E1D5-4345-A4B6-F9D9DBABD620}"/>
              </a:ext>
            </a:extLst>
          </p:cNvPr>
          <p:cNvCxnSpPr>
            <a:cxnSpLocks/>
          </p:cNvCxnSpPr>
          <p:nvPr/>
        </p:nvCxnSpPr>
        <p:spPr bwMode="auto">
          <a:xfrm flipV="1">
            <a:off x="2306017" y="5020485"/>
            <a:ext cx="562311" cy="947573"/>
          </a:xfrm>
          <a:prstGeom prst="line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BEB7C6B9-90B4-4394-B25D-C874F96EE0C9}"/>
              </a:ext>
            </a:extLst>
          </p:cNvPr>
          <p:cNvSpPr txBox="1"/>
          <p:nvPr/>
        </p:nvSpPr>
        <p:spPr>
          <a:xfrm>
            <a:off x="3015835" y="1300293"/>
            <a:ext cx="5611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Comparing student engagement and average marks against equality, diversity and inclusivity characteristics</a:t>
            </a:r>
            <a:r>
              <a:rPr lang="en-GB" sz="2000" b="1" dirty="0"/>
              <a:t> 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3180481-91B4-4419-986A-994F51CBCB61}"/>
              </a:ext>
            </a:extLst>
          </p:cNvPr>
          <p:cNvCxnSpPr>
            <a:cxnSpLocks/>
          </p:cNvCxnSpPr>
          <p:nvPr/>
        </p:nvCxnSpPr>
        <p:spPr bwMode="auto">
          <a:xfrm flipV="1">
            <a:off x="2315020" y="1168097"/>
            <a:ext cx="561714" cy="3452967"/>
          </a:xfrm>
          <a:prstGeom prst="line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2C9C06F-FB21-46C7-95A9-7772064FB2C9}"/>
              </a:ext>
            </a:extLst>
          </p:cNvPr>
          <p:cNvSpPr txBox="1"/>
          <p:nvPr/>
        </p:nvSpPr>
        <p:spPr>
          <a:xfrm>
            <a:off x="3145872" y="5085531"/>
            <a:ext cx="5611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Analysis of 75% of the data (n=122) 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68264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17" grpId="0" animBg="1"/>
      <p:bldP spid="43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Biosciences Student Competence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4E5B1F8-A72E-4FF0-8EF2-06AC0AA160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8393016"/>
              </p:ext>
            </p:extLst>
          </p:nvPr>
        </p:nvGraphicFramePr>
        <p:xfrm>
          <a:off x="2407571" y="1125536"/>
          <a:ext cx="6605799" cy="4035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A92C6BB2-DE49-40BC-A5A9-FA1864079F51}"/>
              </a:ext>
            </a:extLst>
          </p:cNvPr>
          <p:cNvGrpSpPr/>
          <p:nvPr/>
        </p:nvGrpSpPr>
        <p:grpSpPr>
          <a:xfrm>
            <a:off x="290738" y="1908404"/>
            <a:ext cx="1995502" cy="1958847"/>
            <a:chOff x="457200" y="1459699"/>
            <a:chExt cx="1326333" cy="131275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AB44E1B-CE0A-445A-A5FE-08B573207F40}"/>
                </a:ext>
              </a:extLst>
            </p:cNvPr>
            <p:cNvSpPr/>
            <p:nvPr/>
          </p:nvSpPr>
          <p:spPr bwMode="auto">
            <a:xfrm>
              <a:off x="457200" y="1459699"/>
              <a:ext cx="1326333" cy="131275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289239-ACF2-4E8C-906B-319E62956C76}"/>
                </a:ext>
              </a:extLst>
            </p:cNvPr>
            <p:cNvSpPr txBox="1"/>
            <p:nvPr/>
          </p:nvSpPr>
          <p:spPr>
            <a:xfrm>
              <a:off x="508685" y="1651205"/>
              <a:ext cx="1244851" cy="96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tx2"/>
                  </a:solidFill>
                </a:rPr>
                <a:t>76%</a:t>
              </a:r>
            </a:p>
            <a:p>
              <a:pPr algn="ctr"/>
              <a:r>
                <a:rPr lang="en-GB" sz="2000" b="1" dirty="0">
                  <a:solidFill>
                    <a:schemeClr val="tx2"/>
                  </a:solidFill>
                </a:rPr>
                <a:t>Average </a:t>
              </a:r>
            </a:p>
            <a:p>
              <a:pPr algn="ctr"/>
              <a:r>
                <a:rPr lang="en-GB" sz="2000" b="1" dirty="0">
                  <a:solidFill>
                    <a:schemeClr val="tx2"/>
                  </a:solidFill>
                </a:rPr>
                <a:t>Mark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51E46B-7E50-4A85-9573-47BE81488E58}"/>
              </a:ext>
            </a:extLst>
          </p:cNvPr>
          <p:cNvGrpSpPr/>
          <p:nvPr/>
        </p:nvGrpSpPr>
        <p:grpSpPr>
          <a:xfrm>
            <a:off x="290738" y="4986711"/>
            <a:ext cx="4057327" cy="1671784"/>
            <a:chOff x="290738" y="4986711"/>
            <a:chExt cx="4057327" cy="167178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5940B16-DE9B-48E6-B02F-76B9BCF03559}"/>
                </a:ext>
              </a:extLst>
            </p:cNvPr>
            <p:cNvGrpSpPr/>
            <p:nvPr/>
          </p:nvGrpSpPr>
          <p:grpSpPr>
            <a:xfrm>
              <a:off x="290738" y="4986711"/>
              <a:ext cx="752172" cy="1671784"/>
              <a:chOff x="290738" y="4986711"/>
              <a:chExt cx="752172" cy="1671784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82DF45DC-5A43-4A66-BABD-E0BC1BE9E5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79973" b="12437"/>
              <a:stretch/>
            </p:blipFill>
            <p:spPr>
              <a:xfrm>
                <a:off x="290738" y="4986711"/>
                <a:ext cx="585710" cy="350342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CCE2F569-6A63-4C3D-87BB-325FD5C9D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0631" r="59588" b="12438"/>
              <a:stretch/>
            </p:blipFill>
            <p:spPr>
              <a:xfrm>
                <a:off x="344230" y="5281280"/>
                <a:ext cx="578499" cy="35034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FD65EB9-3065-4A71-9B2D-DB631F0D44A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40624" r="42190"/>
              <a:stretch/>
            </p:blipFill>
            <p:spPr>
              <a:xfrm>
                <a:off x="392505" y="5613733"/>
                <a:ext cx="502605" cy="400106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0B327ED-28E6-4A38-9215-C19519A1CC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9582" t="-12438" r="21835" b="12437"/>
              <a:stretch/>
            </p:blipFill>
            <p:spPr>
              <a:xfrm>
                <a:off x="406858" y="5890413"/>
                <a:ext cx="543490" cy="400106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2855C6D-19F8-4C67-BC1C-2A12C523B7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9156"/>
              <a:stretch/>
            </p:blipFill>
            <p:spPr>
              <a:xfrm>
                <a:off x="433310" y="6258389"/>
                <a:ext cx="609600" cy="400106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3D3987-C71A-42A2-8792-2F727916A930}"/>
                </a:ext>
              </a:extLst>
            </p:cNvPr>
            <p:cNvSpPr txBox="1"/>
            <p:nvPr/>
          </p:nvSpPr>
          <p:spPr>
            <a:xfrm>
              <a:off x="875701" y="5001207"/>
              <a:ext cx="3472364" cy="161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Displaying numbers</a:t>
              </a:r>
            </a:p>
            <a:p>
              <a:r>
                <a:rPr lang="en-GB" sz="1600" dirty="0"/>
                <a:t>Working with numbers and units</a:t>
              </a:r>
            </a:p>
            <a:p>
              <a:r>
                <a:rPr lang="en-GB" sz="1600" dirty="0"/>
                <a:t>Averages and spread of data</a:t>
              </a:r>
            </a:p>
            <a:p>
              <a:r>
                <a:rPr lang="en-GB" sz="1600" dirty="0"/>
                <a:t>Rearranging and solving equations</a:t>
              </a:r>
            </a:p>
            <a:p>
              <a:r>
                <a:rPr lang="en-GB" sz="1600" dirty="0"/>
                <a:t>Graphs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2405654-BA50-4A08-9FC6-E81A85A5B654}"/>
              </a:ext>
            </a:extLst>
          </p:cNvPr>
          <p:cNvSpPr txBox="1"/>
          <p:nvPr/>
        </p:nvSpPr>
        <p:spPr>
          <a:xfrm>
            <a:off x="4408826" y="5316965"/>
            <a:ext cx="454378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BTEC students performed 10% lower than A-level students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0A9BAF3-5273-4AD6-979D-80C5963EDF0F}"/>
              </a:ext>
            </a:extLst>
          </p:cNvPr>
          <p:cNvGrpSpPr/>
          <p:nvPr/>
        </p:nvGrpSpPr>
        <p:grpSpPr>
          <a:xfrm>
            <a:off x="344230" y="4986711"/>
            <a:ext cx="3872768" cy="1303809"/>
            <a:chOff x="344230" y="4986711"/>
            <a:chExt cx="3872768" cy="130380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82BE61-4895-4751-898D-FECDF298F8C8}"/>
                </a:ext>
              </a:extLst>
            </p:cNvPr>
            <p:cNvSpPr/>
            <p:nvPr/>
          </p:nvSpPr>
          <p:spPr bwMode="auto">
            <a:xfrm>
              <a:off x="344230" y="4986711"/>
              <a:ext cx="2818518" cy="359840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C969761-493E-42BD-A146-75872BCF0ACC}"/>
                </a:ext>
              </a:extLst>
            </p:cNvPr>
            <p:cNvSpPr/>
            <p:nvPr/>
          </p:nvSpPr>
          <p:spPr bwMode="auto">
            <a:xfrm>
              <a:off x="344230" y="5940178"/>
              <a:ext cx="3872768" cy="350342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95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Bioscience Students are inquisitive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3B98179-F16D-49EB-9D6B-52BD1730F9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812358"/>
              </p:ext>
            </p:extLst>
          </p:nvPr>
        </p:nvGraphicFramePr>
        <p:xfrm>
          <a:off x="234156" y="1190774"/>
          <a:ext cx="5908460" cy="325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6308081F-0667-4A80-A4CD-5237B7D42F24}"/>
              </a:ext>
            </a:extLst>
          </p:cNvPr>
          <p:cNvGrpSpPr/>
          <p:nvPr/>
        </p:nvGrpSpPr>
        <p:grpSpPr>
          <a:xfrm>
            <a:off x="290738" y="4986711"/>
            <a:ext cx="4057327" cy="1671784"/>
            <a:chOff x="290738" y="4986711"/>
            <a:chExt cx="4057327" cy="167178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733C463-7AE1-4A59-ADBD-DB2BE4C29798}"/>
                </a:ext>
              </a:extLst>
            </p:cNvPr>
            <p:cNvGrpSpPr/>
            <p:nvPr/>
          </p:nvGrpSpPr>
          <p:grpSpPr>
            <a:xfrm>
              <a:off x="290738" y="4986711"/>
              <a:ext cx="752172" cy="1671784"/>
              <a:chOff x="290738" y="4986711"/>
              <a:chExt cx="752172" cy="1671784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714E473-61DB-40B4-92EE-ECD62DED68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79973" b="12437"/>
              <a:stretch/>
            </p:blipFill>
            <p:spPr>
              <a:xfrm>
                <a:off x="290738" y="4986711"/>
                <a:ext cx="585710" cy="35034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0DFB989-C245-493F-B2DC-CDF8D74B0D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0631" r="59588" b="12438"/>
              <a:stretch/>
            </p:blipFill>
            <p:spPr>
              <a:xfrm>
                <a:off x="344230" y="5281280"/>
                <a:ext cx="578499" cy="350342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8978F90-75A1-4CC7-AC4C-AA0E46E2D4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40624" r="42190"/>
              <a:stretch/>
            </p:blipFill>
            <p:spPr>
              <a:xfrm>
                <a:off x="392505" y="5613733"/>
                <a:ext cx="502605" cy="400106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B2903A16-677D-4566-B90F-F83FAF3545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9582" t="-12438" r="21835" b="12437"/>
              <a:stretch/>
            </p:blipFill>
            <p:spPr>
              <a:xfrm>
                <a:off x="406858" y="5890413"/>
                <a:ext cx="543490" cy="400106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9C735371-5280-4146-84A1-D84E92AF07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9156"/>
              <a:stretch/>
            </p:blipFill>
            <p:spPr>
              <a:xfrm>
                <a:off x="433310" y="6258389"/>
                <a:ext cx="609600" cy="400106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BCA291B-1FFE-4FD1-9B6C-6A6816DB3B12}"/>
                </a:ext>
              </a:extLst>
            </p:cNvPr>
            <p:cNvSpPr txBox="1"/>
            <p:nvPr/>
          </p:nvSpPr>
          <p:spPr>
            <a:xfrm>
              <a:off x="875701" y="5001207"/>
              <a:ext cx="3472364" cy="161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Displaying numbers</a:t>
              </a:r>
            </a:p>
            <a:p>
              <a:r>
                <a:rPr lang="en-GB" sz="1600" dirty="0"/>
                <a:t>Working with numbers and units</a:t>
              </a:r>
            </a:p>
            <a:p>
              <a:r>
                <a:rPr lang="en-GB" sz="1600" dirty="0"/>
                <a:t>Averages and spread of data</a:t>
              </a:r>
            </a:p>
            <a:p>
              <a:r>
                <a:rPr lang="en-GB" sz="1600" dirty="0"/>
                <a:t>Rearranging and solving equations</a:t>
              </a:r>
            </a:p>
            <a:p>
              <a:r>
                <a:rPr lang="en-GB" sz="1600" dirty="0"/>
                <a:t>Graphs</a:t>
              </a:r>
            </a:p>
          </p:txBody>
        </p:sp>
      </p:grp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9C392896-6464-48A7-9455-D3FD0C2E0A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400215"/>
              </p:ext>
            </p:extLst>
          </p:nvPr>
        </p:nvGraphicFramePr>
        <p:xfrm>
          <a:off x="4234975" y="3923020"/>
          <a:ext cx="4878224" cy="282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FA6F080-7E46-4D86-AD30-E7DD4C0FCC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1026" y="1514536"/>
            <a:ext cx="2057687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2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in Bioscience is struggling?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D22CC-FD44-4ACB-BA04-EF4726AC094B}"/>
              </a:ext>
            </a:extLst>
          </p:cNvPr>
          <p:cNvGrpSpPr/>
          <p:nvPr/>
        </p:nvGrpSpPr>
        <p:grpSpPr>
          <a:xfrm>
            <a:off x="457200" y="1616718"/>
            <a:ext cx="1326333" cy="1312752"/>
            <a:chOff x="457200" y="1459699"/>
            <a:chExt cx="1326333" cy="131275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C17C805-10F6-4B79-91B7-DA4621585270}"/>
                </a:ext>
              </a:extLst>
            </p:cNvPr>
            <p:cNvSpPr/>
            <p:nvPr/>
          </p:nvSpPr>
          <p:spPr bwMode="auto">
            <a:xfrm>
              <a:off x="457200" y="1459699"/>
              <a:ext cx="1326333" cy="1312752"/>
            </a:xfrm>
            <a:prstGeom prst="ellipse">
              <a:avLst/>
            </a:prstGeom>
            <a:noFill/>
            <a:ln w="57150">
              <a:solidFill>
                <a:srgbClr val="FFC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3D7F9F-39C6-4CD2-BE20-FAE0F31D068A}"/>
                </a:ext>
              </a:extLst>
            </p:cNvPr>
            <p:cNvSpPr txBox="1"/>
            <p:nvPr/>
          </p:nvSpPr>
          <p:spPr>
            <a:xfrm>
              <a:off x="484359" y="1682453"/>
              <a:ext cx="1244851" cy="84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tx2"/>
                  </a:solidFill>
                </a:rPr>
                <a:t>260</a:t>
              </a:r>
            </a:p>
            <a:p>
              <a:pPr algn="ctr"/>
              <a:r>
                <a:rPr lang="en-GB" sz="1600" b="1" dirty="0">
                  <a:solidFill>
                    <a:schemeClr val="tx2"/>
                  </a:solidFill>
                </a:rPr>
                <a:t>Students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28D7B-A625-443F-A5CC-835E35CA2FCE}"/>
              </a:ext>
            </a:extLst>
          </p:cNvPr>
          <p:cNvGrpSpPr/>
          <p:nvPr/>
        </p:nvGrpSpPr>
        <p:grpSpPr>
          <a:xfrm>
            <a:off x="387057" y="3577409"/>
            <a:ext cx="3038402" cy="2834272"/>
            <a:chOff x="519590" y="3415719"/>
            <a:chExt cx="3038402" cy="283427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051F4C0-CD63-40B4-B03C-BD11E6161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590" y="3415719"/>
              <a:ext cx="3038402" cy="283427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0DFF43-701D-4623-8960-053EB045A1A2}"/>
                </a:ext>
              </a:extLst>
            </p:cNvPr>
            <p:cNvSpPr txBox="1"/>
            <p:nvPr/>
          </p:nvSpPr>
          <p:spPr>
            <a:xfrm>
              <a:off x="1672125" y="4793031"/>
              <a:ext cx="7333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tx2"/>
                  </a:solidFill>
                </a:rPr>
                <a:t>60%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1CE78B-A51A-49FA-9D5C-DA5B7A0DEC6A}"/>
                </a:ext>
              </a:extLst>
            </p:cNvPr>
            <p:cNvSpPr txBox="1"/>
            <p:nvPr/>
          </p:nvSpPr>
          <p:spPr>
            <a:xfrm>
              <a:off x="1706576" y="3596131"/>
              <a:ext cx="6292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tx2"/>
                  </a:solidFill>
                </a:rPr>
                <a:t>40%</a:t>
              </a:r>
            </a:p>
          </p:txBody>
        </p:sp>
      </p:grpSp>
      <p:sp>
        <p:nvSpPr>
          <p:cNvPr id="46" name="Arrow: Down 45">
            <a:extLst>
              <a:ext uri="{FF2B5EF4-FFF2-40B4-BE49-F238E27FC236}">
                <a16:creationId xmlns:a16="http://schemas.microsoft.com/office/drawing/2014/main" id="{52B84B32-F072-4D26-B268-6DE8239DDCAE}"/>
              </a:ext>
            </a:extLst>
          </p:cNvPr>
          <p:cNvSpPr/>
          <p:nvPr/>
        </p:nvSpPr>
        <p:spPr bwMode="auto">
          <a:xfrm rot="20039688">
            <a:off x="1492959" y="2891730"/>
            <a:ext cx="397855" cy="716144"/>
          </a:xfrm>
          <a:prstGeom prst="downArrow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F84162-E41A-436E-BB95-2F5FAE45B036}"/>
              </a:ext>
            </a:extLst>
          </p:cNvPr>
          <p:cNvSpPr/>
          <p:nvPr/>
        </p:nvSpPr>
        <p:spPr bwMode="auto">
          <a:xfrm>
            <a:off x="2868328" y="1409253"/>
            <a:ext cx="5929880" cy="4327406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73D2640-D48E-47DA-A9C6-A1E13084E001}"/>
              </a:ext>
            </a:extLst>
          </p:cNvPr>
          <p:cNvCxnSpPr>
            <a:cxnSpLocks/>
          </p:cNvCxnSpPr>
          <p:nvPr/>
        </p:nvCxnSpPr>
        <p:spPr bwMode="auto">
          <a:xfrm flipV="1">
            <a:off x="2306017" y="1409253"/>
            <a:ext cx="553308" cy="2291554"/>
          </a:xfrm>
          <a:prstGeom prst="line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5FB8672-E1D5-4345-A4B6-F9D9DBABD620}"/>
              </a:ext>
            </a:extLst>
          </p:cNvPr>
          <p:cNvCxnSpPr>
            <a:cxnSpLocks/>
          </p:cNvCxnSpPr>
          <p:nvPr/>
        </p:nvCxnSpPr>
        <p:spPr bwMode="auto">
          <a:xfrm>
            <a:off x="2306017" y="4559514"/>
            <a:ext cx="553308" cy="1177144"/>
          </a:xfrm>
          <a:prstGeom prst="line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AFD5395-A43D-4721-A91F-2ACE016FC351}"/>
              </a:ext>
            </a:extLst>
          </p:cNvPr>
          <p:cNvSpPr txBox="1"/>
          <p:nvPr/>
        </p:nvSpPr>
        <p:spPr>
          <a:xfrm>
            <a:off x="2996716" y="1505357"/>
            <a:ext cx="561107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40 % of students that did not engage </a:t>
            </a:r>
          </a:p>
          <a:p>
            <a:pPr algn="ctr"/>
            <a:b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low engagement: </a:t>
            </a:r>
            <a:r>
              <a:rPr lang="en-GB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Male</a:t>
            </a: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BME </a:t>
            </a: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r>
              <a:rPr lang="en-GB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cohorts, where 45% and 48% engaged, respectfully.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E2EEE9-0EE3-47D9-9422-E545A7451AB8}"/>
              </a:ext>
            </a:extLst>
          </p:cNvPr>
          <p:cNvSpPr txBox="1"/>
          <p:nvPr/>
        </p:nvSpPr>
        <p:spPr>
          <a:xfrm>
            <a:off x="2937991" y="3512621"/>
            <a:ext cx="58325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Lack in confidence in mathematical skills?</a:t>
            </a:r>
          </a:p>
          <a:p>
            <a:pPr algn="ctr"/>
            <a:endParaRPr lang="en-GB" sz="20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Support </a:t>
            </a:r>
            <a:r>
              <a:rPr lang="en-GB" sz="20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students, the School of Biosciences</a:t>
            </a:r>
          </a:p>
          <a:p>
            <a:pPr algn="ctr"/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Adding resources that would enhance their ability and understanding in mathematics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6892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1288"/>
            <a:ext cx="8291513" cy="4897437"/>
          </a:xfrm>
        </p:spPr>
        <p:txBody>
          <a:bodyPr/>
          <a:lstStyle/>
          <a:p>
            <a:r>
              <a:rPr lang="en-US" sz="2200" b="1" dirty="0"/>
              <a:t>Emily </a:t>
            </a:r>
            <a:r>
              <a:rPr lang="en-US" sz="2200" b="1" dirty="0" err="1"/>
              <a:t>Coyte</a:t>
            </a:r>
            <a:r>
              <a:rPr lang="en-US" sz="2200" b="1" dirty="0"/>
              <a:t> </a:t>
            </a:r>
            <a:r>
              <a:rPr lang="en-US" sz="2200" dirty="0"/>
              <a:t>&amp; the team from </a:t>
            </a:r>
            <a:r>
              <a:rPr lang="en-US" sz="2200" b="1" dirty="0"/>
              <a:t>Learning Science</a:t>
            </a:r>
          </a:p>
          <a:p>
            <a:r>
              <a:rPr lang="en-US" sz="2200" b="1" dirty="0" err="1"/>
              <a:t>Mr</a:t>
            </a:r>
            <a:r>
              <a:rPr lang="en-US" sz="2200" b="1" dirty="0"/>
              <a:t> Francis Samra </a:t>
            </a:r>
            <a:r>
              <a:rPr lang="en-US" sz="2200" dirty="0"/>
              <a:t>(</a:t>
            </a:r>
            <a:r>
              <a:rPr lang="en-GB" sz="2200" dirty="0">
                <a:effectLst/>
                <a:ea typeface="Calibri" panose="020F0502020204030204" pitchFamily="34" charset="0"/>
              </a:rPr>
              <a:t>Student Success Project Officer)</a:t>
            </a:r>
            <a:endParaRPr lang="en-US" sz="2200" dirty="0"/>
          </a:p>
          <a:p>
            <a:r>
              <a:rPr lang="en-US" sz="2200" dirty="0"/>
              <a:t>Dr Ewan Clark (Senior Lecturer in School of Physical Sciences)</a:t>
            </a:r>
          </a:p>
          <a:p>
            <a:r>
              <a:rPr lang="en-US" sz="2200" dirty="0"/>
              <a:t>Dr Kyra De Coninck (</a:t>
            </a:r>
            <a:r>
              <a:rPr lang="en-GB" sz="2200" dirty="0">
                <a:effectLst/>
                <a:ea typeface="Times New Roman" panose="02020603050405020304" pitchFamily="18" charset="0"/>
              </a:rPr>
              <a:t>Lecturer in Sports Therapy and Rehabilitation in the School of Sport and Exercise Science )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Funded by the University of Kent </a:t>
            </a:r>
            <a:r>
              <a:rPr lang="en-US" sz="2200" b="1" dirty="0"/>
              <a:t>Student Success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A61E12-A77A-48D0-9FB9-3D00B8E9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64" y="5571969"/>
            <a:ext cx="2242436" cy="10727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23FE5A-41C8-41F1-B8A9-8B0EBFA7B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113" y="5501580"/>
            <a:ext cx="1581370" cy="1143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E0D555-0C55-451E-8FE4-4C83F0D173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72"/>
          <a:stretch/>
        </p:blipFill>
        <p:spPr>
          <a:xfrm>
            <a:off x="4280996" y="5395051"/>
            <a:ext cx="1185399" cy="1249688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7379D91-E89D-430C-A426-2C1DE70BC4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395" y="5719971"/>
            <a:ext cx="2057400" cy="706375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E0EE11DF-CF45-4703-A995-960903D720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827" y="5226321"/>
            <a:ext cx="1185399" cy="125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72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86255"/>
      </p:ext>
    </p:extLst>
  </p:cSld>
  <p:clrMapOvr>
    <a:masterClrMapping/>
  </p:clrMapOvr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1886</TotalTime>
  <Words>444</Words>
  <Application>Microsoft Office PowerPoint</Application>
  <PresentationFormat>On-screen Show (4:3)</PresentationFormat>
  <Paragraphs>92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Schoolbook</vt:lpstr>
      <vt:lpstr>kent2013</vt:lpstr>
      <vt:lpstr>PowerPoint Presentation</vt:lpstr>
      <vt:lpstr>Impact of pandemic on STEM</vt:lpstr>
      <vt:lpstr>Impact of pandemic on Natural Sciences?</vt:lpstr>
      <vt:lpstr>Numeracy Smart Worksheet Design</vt:lpstr>
      <vt:lpstr>Numeracy Smart Worksheet</vt:lpstr>
      <vt:lpstr>Biosciences Student Engagement Analysis</vt:lpstr>
      <vt:lpstr>Biosciences Student Competence </vt:lpstr>
      <vt:lpstr>Bioscience Students are inquisitive </vt:lpstr>
      <vt:lpstr>Who in Bioscience is struggling?</vt:lpstr>
      <vt:lpstr>Acknowledgements</vt:lpstr>
      <vt:lpstr>PowerPoint Presentation</vt:lpstr>
    </vt:vector>
  </TitlesOfParts>
  <Manager/>
  <Company>University of Kent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Alexandra Moores</cp:lastModifiedBy>
  <cp:revision>210</cp:revision>
  <cp:lastPrinted>2021-01-27T10:09:56Z</cp:lastPrinted>
  <dcterms:created xsi:type="dcterms:W3CDTF">2013-06-07T14:52:08Z</dcterms:created>
  <dcterms:modified xsi:type="dcterms:W3CDTF">2021-06-24T13:33:23Z</dcterms:modified>
  <cp:category/>
</cp:coreProperties>
</file>