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57" r:id="rId3"/>
    <p:sldId id="261" r:id="rId4"/>
    <p:sldId id="268" r:id="rId5"/>
    <p:sldId id="258" r:id="rId6"/>
    <p:sldId id="259" r:id="rId7"/>
    <p:sldId id="270" r:id="rId8"/>
    <p:sldId id="271" r:id="rId9"/>
    <p:sldId id="260" r:id="rId10"/>
    <p:sldId id="274" r:id="rId11"/>
    <p:sldId id="275" r:id="rId12"/>
    <p:sldId id="272" r:id="rId13"/>
    <p:sldId id="267" r:id="rId14"/>
    <p:sldId id="266" r:id="rId15"/>
    <p:sldId id="277" r:id="rId16"/>
    <p:sldId id="273" r:id="rId17"/>
    <p:sldId id="262" r:id="rId18"/>
    <p:sldId id="264" r:id="rId19"/>
    <p:sldId id="269" r:id="rId20"/>
    <p:sldId id="265" r:id="rId21"/>
    <p:sldId id="276" r:id="rId22"/>
    <p:sldId id="263" r:id="rId23"/>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jolHRbR1SitRb6jFzsouyW8BdQq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756"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6-28T14:16:56.529"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8960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4119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c1532067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gc1532067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1963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0"/>
        <p:cNvGrpSpPr/>
        <p:nvPr/>
      </p:nvGrpSpPr>
      <p:grpSpPr>
        <a:xfrm>
          <a:off x="0" y="0"/>
          <a:ext cx="0" cy="0"/>
          <a:chOff x="0" y="0"/>
          <a:chExt cx="0" cy="0"/>
        </a:xfrm>
      </p:grpSpPr>
      <p:sp>
        <p:nvSpPr>
          <p:cNvPr id="11" name="Google Shape;11;p13"/>
          <p:cNvSpPr/>
          <p:nvPr/>
        </p:nvSpPr>
        <p:spPr>
          <a:xfrm>
            <a:off x="0" y="2153478"/>
            <a:ext cx="18287999" cy="8363808"/>
          </a:xfrm>
          <a:custGeom>
            <a:avLst/>
            <a:gdLst/>
            <a:ahLst/>
            <a:cxnLst/>
            <a:rect l="l" t="t" r="r" b="b"/>
            <a:pathLst>
              <a:path w="3773642" h="1813153" extrusionOk="0">
                <a:moveTo>
                  <a:pt x="0" y="0"/>
                </a:moveTo>
                <a:lnTo>
                  <a:pt x="3773642" y="0"/>
                </a:lnTo>
                <a:lnTo>
                  <a:pt x="3773642" y="1813153"/>
                </a:lnTo>
                <a:lnTo>
                  <a:pt x="0" y="1813153"/>
                </a:lnTo>
                <a:close/>
              </a:path>
            </a:pathLst>
          </a:custGeom>
          <a:solidFill>
            <a:srgbClr val="BD9A5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2;p13"/>
          <p:cNvSpPr txBox="1">
            <a:spLocks noGrp="1"/>
          </p:cNvSpPr>
          <p:nvPr>
            <p:ph type="subTitle" idx="1"/>
          </p:nvPr>
        </p:nvSpPr>
        <p:spPr>
          <a:xfrm>
            <a:off x="824436" y="4169813"/>
            <a:ext cx="10586514" cy="1443485"/>
          </a:xfrm>
          <a:prstGeom prst="rect">
            <a:avLst/>
          </a:prstGeom>
          <a:noFill/>
          <a:ln>
            <a:noFill/>
          </a:ln>
        </p:spPr>
        <p:txBody>
          <a:bodyPr spcFirstLastPara="1" wrap="square" lIns="91425" tIns="45700" rIns="91425" bIns="45700" anchor="t" anchorCtr="0">
            <a:noAutofit/>
          </a:bodyPr>
          <a:lstStyle>
            <a:lvl1pPr lvl="0" algn="l">
              <a:spcBef>
                <a:spcPts val="1600"/>
              </a:spcBef>
              <a:spcAft>
                <a:spcPts val="0"/>
              </a:spcAft>
              <a:buClr>
                <a:schemeClr val="lt1"/>
              </a:buClr>
              <a:buSzPts val="8000"/>
              <a:buNone/>
              <a:defRPr sz="8000" b="1">
                <a:solidFill>
                  <a:schemeClr val="lt1"/>
                </a:solidFill>
                <a:latin typeface="Calibri"/>
                <a:ea typeface="Calibri"/>
                <a:cs typeface="Calibri"/>
                <a:sym typeface="Calibri"/>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3" name="Google Shape;13;p13"/>
          <p:cNvSpPr/>
          <p:nvPr/>
        </p:nvSpPr>
        <p:spPr>
          <a:xfrm>
            <a:off x="0" y="0"/>
            <a:ext cx="18288001" cy="2171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Google Shape;14;p13"/>
          <p:cNvPicPr preferRelativeResize="0"/>
          <p:nvPr/>
        </p:nvPicPr>
        <p:blipFill rotWithShape="1">
          <a:blip r:embed="rId2">
            <a:alphaModFix amt="70000"/>
          </a:blip>
          <a:srcRect l="420" t="-1" r="-419" b="-2997"/>
          <a:stretch/>
        </p:blipFill>
        <p:spPr>
          <a:xfrm>
            <a:off x="12235386" y="2185721"/>
            <a:ext cx="6052614" cy="12468036"/>
          </a:xfrm>
          <a:prstGeom prst="rect">
            <a:avLst/>
          </a:prstGeom>
          <a:noFill/>
          <a:ln>
            <a:noFill/>
          </a:ln>
        </p:spPr>
      </p:pic>
      <p:sp>
        <p:nvSpPr>
          <p:cNvPr id="15" name="Google Shape;15;p13"/>
          <p:cNvSpPr txBox="1"/>
          <p:nvPr/>
        </p:nvSpPr>
        <p:spPr>
          <a:xfrm>
            <a:off x="1028700" y="9267825"/>
            <a:ext cx="8420615" cy="447751"/>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2999">
                <a:solidFill>
                  <a:schemeClr val="lt1"/>
                </a:solidFill>
                <a:latin typeface="Calibri"/>
                <a:ea typeface="Calibri"/>
                <a:cs typeface="Calibri"/>
                <a:sym typeface="Calibri"/>
              </a:rPr>
              <a:t>University of the Western Cape</a:t>
            </a:r>
            <a:endParaRPr/>
          </a:p>
        </p:txBody>
      </p:sp>
      <p:pic>
        <p:nvPicPr>
          <p:cNvPr id="16" name="Google Shape;16;p13" descr="A picture containing drawing&#10;&#10;Description automatically generated"/>
          <p:cNvPicPr preferRelativeResize="0"/>
          <p:nvPr/>
        </p:nvPicPr>
        <p:blipFill rotWithShape="1">
          <a:blip r:embed="rId3">
            <a:alphaModFix/>
          </a:blip>
          <a:srcRect r="37052"/>
          <a:stretch/>
        </p:blipFill>
        <p:spPr>
          <a:xfrm>
            <a:off x="685800" y="137172"/>
            <a:ext cx="3810000" cy="1771999"/>
          </a:xfrm>
          <a:prstGeom prst="rect">
            <a:avLst/>
          </a:prstGeom>
          <a:noFill/>
          <a:ln>
            <a:noFill/>
          </a:ln>
        </p:spPr>
      </p:pic>
      <p:sp>
        <p:nvSpPr>
          <p:cNvPr id="17" name="Google Shape;17;p13"/>
          <p:cNvSpPr txBox="1">
            <a:spLocks noGrp="1"/>
          </p:cNvSpPr>
          <p:nvPr>
            <p:ph type="dt" idx="10"/>
          </p:nvPr>
        </p:nvSpPr>
        <p:spPr>
          <a:xfrm>
            <a:off x="13487400" y="749327"/>
            <a:ext cx="4114800" cy="5476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
        <p:cNvGrpSpPr/>
        <p:nvPr/>
      </p:nvGrpSpPr>
      <p:grpSpPr>
        <a:xfrm>
          <a:off x="0" y="0"/>
          <a:ext cx="0" cy="0"/>
          <a:chOff x="0" y="0"/>
          <a:chExt cx="0" cy="0"/>
        </a:xfrm>
      </p:grpSpPr>
      <p:sp>
        <p:nvSpPr>
          <p:cNvPr id="19" name="Google Shape;19;p14"/>
          <p:cNvSpPr txBox="1">
            <a:spLocks noGrp="1"/>
          </p:cNvSpPr>
          <p:nvPr>
            <p:ph type="body" idx="1"/>
          </p:nvPr>
        </p:nvSpPr>
        <p:spPr>
          <a:xfrm>
            <a:off x="1371600" y="3771901"/>
            <a:ext cx="15361681" cy="6096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14"/>
          <p:cNvSpPr txBox="1">
            <a:spLocks noGrp="1"/>
          </p:cNvSpPr>
          <p:nvPr>
            <p:ph type="title"/>
          </p:nvPr>
        </p:nvSpPr>
        <p:spPr>
          <a:xfrm>
            <a:off x="1371600" y="2171700"/>
            <a:ext cx="15361681"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pic>
        <p:nvPicPr>
          <p:cNvPr id="22" name="Google Shape;22;p15"/>
          <p:cNvPicPr preferRelativeResize="0"/>
          <p:nvPr/>
        </p:nvPicPr>
        <p:blipFill rotWithShape="1">
          <a:blip r:embed="rId2">
            <a:alphaModFix/>
          </a:blip>
          <a:srcRect/>
          <a:stretch/>
        </p:blipFill>
        <p:spPr>
          <a:xfrm rot="5400000">
            <a:off x="16733280" y="9113280"/>
            <a:ext cx="526020" cy="52602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p16"/>
          <p:cNvSpPr txBox="1">
            <a:spLocks noGrp="1"/>
          </p:cNvSpPr>
          <p:nvPr>
            <p:ph type="ctrTitle"/>
          </p:nvPr>
        </p:nvSpPr>
        <p:spPr>
          <a:xfrm>
            <a:off x="2269435" y="2130822"/>
            <a:ext cx="13716000" cy="35814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6"/>
          <p:cNvSpPr txBox="1">
            <a:spLocks noGrp="1"/>
          </p:cNvSpPr>
          <p:nvPr>
            <p:ph type="subTitle" idx="1"/>
          </p:nvPr>
        </p:nvSpPr>
        <p:spPr>
          <a:xfrm>
            <a:off x="2286000" y="6158706"/>
            <a:ext cx="13716000" cy="2482850"/>
          </a:xfrm>
          <a:prstGeom prst="rect">
            <a:avLst/>
          </a:prstGeom>
          <a:noFill/>
          <a:ln>
            <a:noFill/>
          </a:ln>
        </p:spPr>
        <p:txBody>
          <a:bodyPr spcFirstLastPara="1" wrap="square" lIns="91425" tIns="45700" rIns="91425" bIns="45700" anchor="t" anchorCtr="0">
            <a:normAutofit/>
          </a:bodyPr>
          <a:lstStyle>
            <a:lvl1pPr lvl="0" algn="ctr">
              <a:spcBef>
                <a:spcPts val="480"/>
              </a:spcBef>
              <a:spcAft>
                <a:spcPts val="0"/>
              </a:spcAft>
              <a:buClr>
                <a:schemeClr val="dk1"/>
              </a:buClr>
              <a:buSzPts val="2400"/>
              <a:buNone/>
              <a:defRPr sz="2400"/>
            </a:lvl1pPr>
            <a:lvl2pPr lvl="1" algn="ctr">
              <a:spcBef>
                <a:spcPts val="400"/>
              </a:spcBef>
              <a:spcAft>
                <a:spcPts val="0"/>
              </a:spcAft>
              <a:buClr>
                <a:schemeClr val="dk1"/>
              </a:buClr>
              <a:buSzPts val="2000"/>
              <a:buNone/>
              <a:defRPr sz="2000"/>
            </a:lvl2pPr>
            <a:lvl3pPr lvl="2" algn="ctr">
              <a:spcBef>
                <a:spcPts val="360"/>
              </a:spcBef>
              <a:spcAft>
                <a:spcPts val="0"/>
              </a:spcAft>
              <a:buClr>
                <a:schemeClr val="dk1"/>
              </a:buClr>
              <a:buSzPts val="1800"/>
              <a:buNone/>
              <a:defRPr sz="1800"/>
            </a:lvl3pPr>
            <a:lvl4pPr lvl="3" algn="ctr">
              <a:spcBef>
                <a:spcPts val="320"/>
              </a:spcBef>
              <a:spcAft>
                <a:spcPts val="0"/>
              </a:spcAft>
              <a:buClr>
                <a:schemeClr val="dk1"/>
              </a:buClr>
              <a:buSzPts val="1600"/>
              <a:buNone/>
              <a:defRPr sz="1600"/>
            </a:lvl4pPr>
            <a:lvl5pPr lvl="4" algn="ctr">
              <a:spcBef>
                <a:spcPts val="320"/>
              </a:spcBef>
              <a:spcAft>
                <a:spcPts val="0"/>
              </a:spcAft>
              <a:buClr>
                <a:schemeClr val="dk1"/>
              </a:buClr>
              <a:buSzPts val="1600"/>
              <a:buNone/>
              <a:defRPr sz="1600"/>
            </a:lvl5pPr>
            <a:lvl6pPr lvl="5" algn="ctr">
              <a:spcBef>
                <a:spcPts val="320"/>
              </a:spcBef>
              <a:spcAft>
                <a:spcPts val="0"/>
              </a:spcAft>
              <a:buClr>
                <a:schemeClr val="dk1"/>
              </a:buClr>
              <a:buSzPts val="1600"/>
              <a:buNone/>
              <a:defRPr sz="1600"/>
            </a:lvl6pPr>
            <a:lvl7pPr lvl="6" algn="ctr">
              <a:spcBef>
                <a:spcPts val="320"/>
              </a:spcBef>
              <a:spcAft>
                <a:spcPts val="0"/>
              </a:spcAft>
              <a:buClr>
                <a:schemeClr val="dk1"/>
              </a:buClr>
              <a:buSzPts val="1600"/>
              <a:buNone/>
              <a:defRPr sz="1600"/>
            </a:lvl7pPr>
            <a:lvl8pPr lvl="7" algn="ctr">
              <a:spcBef>
                <a:spcPts val="320"/>
              </a:spcBef>
              <a:spcAft>
                <a:spcPts val="0"/>
              </a:spcAft>
              <a:buClr>
                <a:schemeClr val="dk1"/>
              </a:buClr>
              <a:buSzPts val="1600"/>
              <a:buNone/>
              <a:defRPr sz="1600"/>
            </a:lvl8pPr>
            <a:lvl9pPr lvl="8" algn="ctr">
              <a:spcBef>
                <a:spcPts val="320"/>
              </a:spcBef>
              <a:spcAft>
                <a:spcPts val="0"/>
              </a:spcAft>
              <a:buClr>
                <a:schemeClr val="dk1"/>
              </a:buClr>
              <a:buSzPts val="1600"/>
              <a:buNone/>
              <a:defRPr sz="1600"/>
            </a:lvl9pPr>
          </a:lstStyle>
          <a:p>
            <a:endParaRPr/>
          </a:p>
        </p:txBody>
      </p:sp>
      <p:sp>
        <p:nvSpPr>
          <p:cNvPr id="26" name="Google Shape;26;p16"/>
          <p:cNvSpPr txBox="1">
            <a:spLocks noGrp="1"/>
          </p:cNvSpPr>
          <p:nvPr>
            <p:ph type="dt" idx="10"/>
          </p:nvPr>
        </p:nvSpPr>
        <p:spPr>
          <a:xfrm>
            <a:off x="11870635" y="9334500"/>
            <a:ext cx="4114800" cy="5476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alf Split Template">
  <p:cSld name="Half Split Template">
    <p:spTree>
      <p:nvGrpSpPr>
        <p:cNvPr id="1" name="Shape 27"/>
        <p:cNvGrpSpPr/>
        <p:nvPr/>
      </p:nvGrpSpPr>
      <p:grpSpPr>
        <a:xfrm>
          <a:off x="0" y="0"/>
          <a:ext cx="0" cy="0"/>
          <a:chOff x="0" y="0"/>
          <a:chExt cx="0" cy="0"/>
        </a:xfrm>
      </p:grpSpPr>
      <p:sp>
        <p:nvSpPr>
          <p:cNvPr id="28" name="Google Shape;28;p17"/>
          <p:cNvSpPr txBox="1">
            <a:spLocks noGrp="1"/>
          </p:cNvSpPr>
          <p:nvPr>
            <p:ph type="body" idx="1"/>
          </p:nvPr>
        </p:nvSpPr>
        <p:spPr>
          <a:xfrm>
            <a:off x="8458200" y="3771901"/>
            <a:ext cx="8077200" cy="6096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 name="Google Shape;29;p17"/>
          <p:cNvSpPr txBox="1">
            <a:spLocks noGrp="1"/>
          </p:cNvSpPr>
          <p:nvPr>
            <p:ph type="title"/>
          </p:nvPr>
        </p:nvSpPr>
        <p:spPr>
          <a:xfrm>
            <a:off x="8458200" y="2171700"/>
            <a:ext cx="80772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8000"/>
              <a:buFont typeface="Calibri"/>
              <a:buNone/>
              <a:defRPr sz="8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7"/>
          <p:cNvSpPr>
            <a:spLocks noGrp="1"/>
          </p:cNvSpPr>
          <p:nvPr>
            <p:ph type="pic" idx="2"/>
          </p:nvPr>
        </p:nvSpPr>
        <p:spPr>
          <a:xfrm>
            <a:off x="1066800" y="2171700"/>
            <a:ext cx="6934200" cy="7696200"/>
          </a:xfrm>
          <a:prstGeom prst="rect">
            <a:avLst/>
          </a:prstGeom>
          <a:noFill/>
          <a:ln>
            <a:noFill/>
          </a:ln>
        </p:spPr>
        <p:txBody>
          <a:bodyPr spcFirstLastPara="1" wrap="square" lIns="91425" tIns="45700" rIns="91425" bIns="45700" anchor="t" anchorCtr="0">
            <a:normAutofit/>
          </a:bodyPr>
          <a:lstStyle>
            <a:lvl1pPr marR="0" lvl="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31"/>
        <p:cNvGrpSpPr/>
        <p:nvPr/>
      </p:nvGrpSpPr>
      <p:grpSpPr>
        <a:xfrm>
          <a:off x="0" y="0"/>
          <a:ext cx="0" cy="0"/>
          <a:chOff x="0" y="0"/>
          <a:chExt cx="0" cy="0"/>
        </a:xfrm>
      </p:grpSpPr>
      <p:sp>
        <p:nvSpPr>
          <p:cNvPr id="32" name="Google Shape;32;p18"/>
          <p:cNvSpPr txBox="1">
            <a:spLocks noGrp="1"/>
          </p:cNvSpPr>
          <p:nvPr>
            <p:ph type="body" idx="1"/>
          </p:nvPr>
        </p:nvSpPr>
        <p:spPr>
          <a:xfrm>
            <a:off x="758687" y="4000500"/>
            <a:ext cx="6984535" cy="5867400"/>
          </a:xfrm>
          <a:prstGeom prst="rect">
            <a:avLst/>
          </a:prstGeom>
          <a:noFill/>
          <a:ln>
            <a:noFill/>
          </a:ln>
        </p:spPr>
        <p:txBody>
          <a:bodyPr spcFirstLastPara="1" wrap="square" lIns="91425" tIns="45700" rIns="91425" bIns="45700" anchor="t" anchorCtr="0">
            <a:normAutofit/>
          </a:bodyPr>
          <a:lstStyle>
            <a:lvl1pPr marL="457200" lvl="0" indent="-228600" algn="l">
              <a:spcBef>
                <a:spcPts val="560"/>
              </a:spcBef>
              <a:spcAft>
                <a:spcPts val="0"/>
              </a:spcAft>
              <a:buClr>
                <a:schemeClr val="dk1"/>
              </a:buClr>
              <a:buSzPts val="2800"/>
              <a:buNone/>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3" name="Google Shape;33;p18"/>
          <p:cNvSpPr txBox="1">
            <a:spLocks noGrp="1"/>
          </p:cNvSpPr>
          <p:nvPr>
            <p:ph type="title"/>
          </p:nvPr>
        </p:nvSpPr>
        <p:spPr>
          <a:xfrm>
            <a:off x="762000" y="2400300"/>
            <a:ext cx="7011039"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8000"/>
              <a:buFont typeface="Calibri"/>
              <a:buNone/>
              <a:defRPr sz="8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8"/>
          <p:cNvSpPr>
            <a:spLocks noGrp="1"/>
          </p:cNvSpPr>
          <p:nvPr>
            <p:ph type="media" idx="2"/>
          </p:nvPr>
        </p:nvSpPr>
        <p:spPr>
          <a:xfrm>
            <a:off x="8915400" y="2247900"/>
            <a:ext cx="8839200" cy="7620000"/>
          </a:xfrm>
          <a:prstGeom prst="rect">
            <a:avLst/>
          </a:prstGeom>
          <a:noFill/>
          <a:ln>
            <a:noFill/>
          </a:ln>
        </p:spPr>
        <p:txBody>
          <a:bodyPr spcFirstLastPara="1" wrap="square" lIns="91425" tIns="45700" rIns="91425" bIns="45700" anchor="t" anchorCtr="0">
            <a:normAutofit/>
          </a:bodyPr>
          <a:lstStyle>
            <a:lvl1pPr marR="0" lvl="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troduction">
  <p:cSld name="Introduction">
    <p:spTree>
      <p:nvGrpSpPr>
        <p:cNvPr id="1" name="Shape 35"/>
        <p:cNvGrpSpPr/>
        <p:nvPr/>
      </p:nvGrpSpPr>
      <p:grpSpPr>
        <a:xfrm>
          <a:off x="0" y="0"/>
          <a:ext cx="0" cy="0"/>
          <a:chOff x="0" y="0"/>
          <a:chExt cx="0" cy="0"/>
        </a:xfrm>
      </p:grpSpPr>
      <p:sp>
        <p:nvSpPr>
          <p:cNvPr id="36" name="Google Shape;36;p19"/>
          <p:cNvSpPr/>
          <p:nvPr/>
        </p:nvSpPr>
        <p:spPr>
          <a:xfrm>
            <a:off x="0" y="-38100"/>
            <a:ext cx="18288001" cy="1876563"/>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37;p19" descr="A picture containing drawing&#10;&#10;Description automatically generated"/>
          <p:cNvPicPr preferRelativeResize="0"/>
          <p:nvPr/>
        </p:nvPicPr>
        <p:blipFill rotWithShape="1">
          <a:blip r:embed="rId2">
            <a:alphaModFix/>
          </a:blip>
          <a:srcRect r="37562"/>
          <a:stretch/>
        </p:blipFill>
        <p:spPr>
          <a:xfrm>
            <a:off x="1242734" y="79815"/>
            <a:ext cx="3634066" cy="1710885"/>
          </a:xfrm>
          <a:prstGeom prst="rect">
            <a:avLst/>
          </a:prstGeom>
          <a:noFill/>
          <a:ln>
            <a:noFill/>
          </a:ln>
        </p:spPr>
      </p:pic>
      <p:sp>
        <p:nvSpPr>
          <p:cNvPr id="38" name="Google Shape;38;p19"/>
          <p:cNvSpPr/>
          <p:nvPr/>
        </p:nvSpPr>
        <p:spPr>
          <a:xfrm>
            <a:off x="0" y="1943100"/>
            <a:ext cx="18288001" cy="8343900"/>
          </a:xfrm>
          <a:prstGeom prst="rect">
            <a:avLst/>
          </a:prstGeom>
          <a:solidFill>
            <a:srgbClr val="BD9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 name="Google Shape;39;p19"/>
          <p:cNvSpPr txBox="1">
            <a:spLocks noGrp="1"/>
          </p:cNvSpPr>
          <p:nvPr>
            <p:ph type="title"/>
          </p:nvPr>
        </p:nvSpPr>
        <p:spPr>
          <a:xfrm>
            <a:off x="457200" y="2781300"/>
            <a:ext cx="17373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8000"/>
              <a:buFont typeface="Calibri"/>
              <a:buNone/>
              <a:defRPr sz="8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9"/>
          <p:cNvSpPr txBox="1">
            <a:spLocks noGrp="1"/>
          </p:cNvSpPr>
          <p:nvPr>
            <p:ph type="body" idx="1"/>
          </p:nvPr>
        </p:nvSpPr>
        <p:spPr>
          <a:xfrm>
            <a:off x="457200" y="4438650"/>
            <a:ext cx="17373600" cy="33528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lt1"/>
              </a:buClr>
              <a:buSzPts val="2800"/>
              <a:buChar char="•"/>
              <a:defRPr>
                <a:solidFill>
                  <a:schemeClr val="lt1"/>
                </a:solidFill>
              </a:defRPr>
            </a:lvl1pPr>
            <a:lvl2pPr marL="914400" lvl="1" indent="-381000" algn="l">
              <a:spcBef>
                <a:spcPts val="480"/>
              </a:spcBef>
              <a:spcAft>
                <a:spcPts val="0"/>
              </a:spcAft>
              <a:buClr>
                <a:schemeClr val="lt1"/>
              </a:buClr>
              <a:buSzPts val="2400"/>
              <a:buChar char="–"/>
              <a:defRPr>
                <a:solidFill>
                  <a:schemeClr val="lt1"/>
                </a:solidFill>
              </a:defRPr>
            </a:lvl2pPr>
            <a:lvl3pPr marL="1371600" lvl="2" indent="-355600" algn="l">
              <a:spcBef>
                <a:spcPts val="400"/>
              </a:spcBef>
              <a:spcAft>
                <a:spcPts val="0"/>
              </a:spcAft>
              <a:buClr>
                <a:schemeClr val="lt1"/>
              </a:buClr>
              <a:buSzPts val="2000"/>
              <a:buChar char="•"/>
              <a:defRPr>
                <a:solidFill>
                  <a:schemeClr val="lt1"/>
                </a:solidFill>
              </a:defRPr>
            </a:lvl3pPr>
            <a:lvl4pPr marL="1828800" lvl="3" indent="-355600" algn="l">
              <a:spcBef>
                <a:spcPts val="400"/>
              </a:spcBef>
              <a:spcAft>
                <a:spcPts val="0"/>
              </a:spcAft>
              <a:buClr>
                <a:schemeClr val="lt1"/>
              </a:buClr>
              <a:buSzPts val="2000"/>
              <a:buChar char="–"/>
              <a:defRPr>
                <a:solidFill>
                  <a:schemeClr val="lt1"/>
                </a:solidFill>
              </a:defRPr>
            </a:lvl4pPr>
            <a:lvl5pPr marL="2286000" lvl="4" indent="-355600" algn="l">
              <a:spcBef>
                <a:spcPts val="400"/>
              </a:spcBef>
              <a:spcAft>
                <a:spcPts val="0"/>
              </a:spcAft>
              <a:buClr>
                <a:schemeClr val="lt1"/>
              </a:buClr>
              <a:buSzPts val="2000"/>
              <a:buChar char="»"/>
              <a:defRPr>
                <a:solidFill>
                  <a:schemeClr val="lt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1"/>
        <p:cNvGrpSpPr/>
        <p:nvPr/>
      </p:nvGrpSpPr>
      <p:grpSpPr>
        <a:xfrm>
          <a:off x="0" y="0"/>
          <a:ext cx="0" cy="0"/>
          <a:chOff x="0" y="0"/>
          <a:chExt cx="0" cy="0"/>
        </a:xfrm>
      </p:grpSpPr>
      <p:sp>
        <p:nvSpPr>
          <p:cNvPr id="42" name="Google Shape;42;p20"/>
          <p:cNvSpPr txBox="1"/>
          <p:nvPr/>
        </p:nvSpPr>
        <p:spPr>
          <a:xfrm>
            <a:off x="1028700" y="9267825"/>
            <a:ext cx="8420615" cy="447751"/>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2999">
                <a:solidFill>
                  <a:schemeClr val="lt1"/>
                </a:solidFill>
                <a:latin typeface="Calibri"/>
                <a:ea typeface="Calibri"/>
                <a:cs typeface="Calibri"/>
                <a:sym typeface="Calibri"/>
              </a:rPr>
              <a:t>University of the Western Cape</a:t>
            </a:r>
            <a:endParaRPr/>
          </a:p>
        </p:txBody>
      </p:sp>
      <p:sp>
        <p:nvSpPr>
          <p:cNvPr id="43" name="Google Shape;43;p20"/>
          <p:cNvSpPr/>
          <p:nvPr/>
        </p:nvSpPr>
        <p:spPr>
          <a:xfrm>
            <a:off x="0" y="0"/>
            <a:ext cx="18288001" cy="4188865"/>
          </a:xfrm>
          <a:prstGeom prst="rect">
            <a:avLst/>
          </a:prstGeom>
          <a:solidFill>
            <a:srgbClr val="BD9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 name="Google Shape;44;p20"/>
          <p:cNvSpPr txBox="1">
            <a:spLocks noGrp="1"/>
          </p:cNvSpPr>
          <p:nvPr>
            <p:ph type="title"/>
          </p:nvPr>
        </p:nvSpPr>
        <p:spPr>
          <a:xfrm>
            <a:off x="556589" y="204938"/>
            <a:ext cx="17221200" cy="18970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8000"/>
              <a:buFont typeface="Calibri"/>
              <a:buNone/>
              <a:defRPr sz="8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5" name="Google Shape;45;p20" descr="A picture containing person, outdoor, game, grass&#10;&#10;Description automatically generated"/>
          <p:cNvPicPr preferRelativeResize="0"/>
          <p:nvPr/>
        </p:nvPicPr>
        <p:blipFill rotWithShape="1">
          <a:blip r:embed="rId2">
            <a:alphaModFix/>
          </a:blip>
          <a:srcRect/>
          <a:stretch/>
        </p:blipFill>
        <p:spPr>
          <a:xfrm>
            <a:off x="23190" y="2404671"/>
            <a:ext cx="18287999" cy="1189463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46"/>
        <p:cNvGrpSpPr/>
        <p:nvPr/>
      </p:nvGrpSpPr>
      <p:grpSpPr>
        <a:xfrm>
          <a:off x="0" y="0"/>
          <a:ext cx="0" cy="0"/>
          <a:chOff x="0" y="0"/>
          <a:chExt cx="0" cy="0"/>
        </a:xfrm>
      </p:grpSpPr>
      <p:sp>
        <p:nvSpPr>
          <p:cNvPr id="47" name="Google Shape;47;p21"/>
          <p:cNvSpPr txBox="1"/>
          <p:nvPr/>
        </p:nvSpPr>
        <p:spPr>
          <a:xfrm>
            <a:off x="1028700" y="9267825"/>
            <a:ext cx="8420615" cy="447751"/>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2999">
                <a:solidFill>
                  <a:schemeClr val="lt1"/>
                </a:solidFill>
                <a:latin typeface="Calibri"/>
                <a:ea typeface="Calibri"/>
                <a:cs typeface="Calibri"/>
                <a:sym typeface="Calibri"/>
              </a:rPr>
              <a:t>University of the Western Cape</a:t>
            </a:r>
            <a:endParaRPr/>
          </a:p>
        </p:txBody>
      </p:sp>
      <p:sp>
        <p:nvSpPr>
          <p:cNvPr id="48" name="Google Shape;48;p21"/>
          <p:cNvSpPr/>
          <p:nvPr/>
        </p:nvSpPr>
        <p:spPr>
          <a:xfrm>
            <a:off x="0" y="0"/>
            <a:ext cx="18288001" cy="4188865"/>
          </a:xfrm>
          <a:prstGeom prst="rect">
            <a:avLst/>
          </a:prstGeom>
          <a:solidFill>
            <a:srgbClr val="BD9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 name="Google Shape;49;p21"/>
          <p:cNvSpPr txBox="1">
            <a:spLocks noGrp="1"/>
          </p:cNvSpPr>
          <p:nvPr>
            <p:ph type="title"/>
          </p:nvPr>
        </p:nvSpPr>
        <p:spPr>
          <a:xfrm>
            <a:off x="556589" y="204938"/>
            <a:ext cx="17221200" cy="18970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8000"/>
              <a:buFont typeface="Calibri"/>
              <a:buNone/>
              <a:defRPr sz="8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0" name="Google Shape;50;p21" descr="A group of people standing next to a person in a suit and tie&#10;&#10;Description automatically generated"/>
          <p:cNvPicPr preferRelativeResize="0"/>
          <p:nvPr/>
        </p:nvPicPr>
        <p:blipFill rotWithShape="1">
          <a:blip r:embed="rId2">
            <a:alphaModFix/>
          </a:blip>
          <a:srcRect t="23862" r="8589" b="9385"/>
          <a:stretch/>
        </p:blipFill>
        <p:spPr>
          <a:xfrm>
            <a:off x="23189" y="2470300"/>
            <a:ext cx="18288000" cy="889446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51"/>
        <p:cNvGrpSpPr/>
        <p:nvPr/>
      </p:nvGrpSpPr>
      <p:grpSpPr>
        <a:xfrm>
          <a:off x="0" y="0"/>
          <a:ext cx="0" cy="0"/>
          <a:chOff x="0" y="0"/>
          <a:chExt cx="0" cy="0"/>
        </a:xfrm>
      </p:grpSpPr>
      <p:sp>
        <p:nvSpPr>
          <p:cNvPr id="52" name="Google Shape;52;p22"/>
          <p:cNvSpPr txBox="1"/>
          <p:nvPr/>
        </p:nvSpPr>
        <p:spPr>
          <a:xfrm>
            <a:off x="1028700" y="9267825"/>
            <a:ext cx="8420615" cy="447751"/>
          </a:xfrm>
          <a:prstGeom prst="rect">
            <a:avLst/>
          </a:prstGeom>
          <a:noFill/>
          <a:ln>
            <a:noFill/>
          </a:ln>
        </p:spPr>
        <p:txBody>
          <a:bodyPr spcFirstLastPara="1" wrap="square" lIns="0" tIns="0" rIns="0" bIns="0" anchor="t" anchorCtr="0">
            <a:spAutoFit/>
          </a:bodyPr>
          <a:lstStyle/>
          <a:p>
            <a:pPr marL="0" marR="0" lvl="0" indent="0" algn="l" rtl="0">
              <a:lnSpc>
                <a:spcPct val="120006"/>
              </a:lnSpc>
              <a:spcBef>
                <a:spcPts val="0"/>
              </a:spcBef>
              <a:spcAft>
                <a:spcPts val="0"/>
              </a:spcAft>
              <a:buNone/>
            </a:pPr>
            <a:r>
              <a:rPr lang="en-US" sz="2999">
                <a:solidFill>
                  <a:schemeClr val="lt1"/>
                </a:solidFill>
                <a:latin typeface="Calibri"/>
                <a:ea typeface="Calibri"/>
                <a:cs typeface="Calibri"/>
                <a:sym typeface="Calibri"/>
              </a:rPr>
              <a:t>University of the Western Cape</a:t>
            </a:r>
            <a:endParaRPr/>
          </a:p>
        </p:txBody>
      </p:sp>
      <p:sp>
        <p:nvSpPr>
          <p:cNvPr id="53" name="Google Shape;53;p22"/>
          <p:cNvSpPr/>
          <p:nvPr/>
        </p:nvSpPr>
        <p:spPr>
          <a:xfrm>
            <a:off x="0" y="-114300"/>
            <a:ext cx="18288001" cy="4303165"/>
          </a:xfrm>
          <a:prstGeom prst="rect">
            <a:avLst/>
          </a:prstGeom>
          <a:solidFill>
            <a:srgbClr val="BD9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 name="Google Shape;54;p22"/>
          <p:cNvSpPr txBox="1">
            <a:spLocks noGrp="1"/>
          </p:cNvSpPr>
          <p:nvPr>
            <p:ph type="title"/>
          </p:nvPr>
        </p:nvSpPr>
        <p:spPr>
          <a:xfrm>
            <a:off x="556589" y="204938"/>
            <a:ext cx="17221200" cy="18970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8000"/>
              <a:buFont typeface="Calibri"/>
              <a:buNone/>
              <a:defRPr sz="8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5" name="Google Shape;55;p22" descr="A picture containing outdoor, building, road, street&#10;&#10;Description automatically generated"/>
          <p:cNvPicPr preferRelativeResize="0"/>
          <p:nvPr/>
        </p:nvPicPr>
        <p:blipFill rotWithShape="1">
          <a:blip r:embed="rId2">
            <a:alphaModFix/>
          </a:blip>
          <a:srcRect t="24512" b="35185"/>
          <a:stretch/>
        </p:blipFill>
        <p:spPr>
          <a:xfrm>
            <a:off x="0" y="2602425"/>
            <a:ext cx="18288001" cy="765736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6"/>
        <p:cNvGrpSpPr/>
        <p:nvPr/>
      </p:nvGrpSpPr>
      <p:grpSpPr>
        <a:xfrm>
          <a:off x="0" y="0"/>
          <a:ext cx="0" cy="0"/>
          <a:chOff x="0" y="0"/>
          <a:chExt cx="0" cy="0"/>
        </a:xfrm>
      </p:grpSpPr>
      <p:sp>
        <p:nvSpPr>
          <p:cNvPr id="57" name="Google Shape;57;p23"/>
          <p:cNvSpPr/>
          <p:nvPr/>
        </p:nvSpPr>
        <p:spPr>
          <a:xfrm>
            <a:off x="0" y="1645444"/>
            <a:ext cx="18288001" cy="8641556"/>
          </a:xfrm>
          <a:prstGeom prst="rect">
            <a:avLst/>
          </a:prstGeom>
          <a:solidFill>
            <a:srgbClr val="BD9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 name="Google Shape;58;p23"/>
          <p:cNvSpPr txBox="1">
            <a:spLocks noGrp="1"/>
          </p:cNvSpPr>
          <p:nvPr>
            <p:ph type="ctrTitle"/>
          </p:nvPr>
        </p:nvSpPr>
        <p:spPr>
          <a:xfrm>
            <a:off x="2269435" y="2130822"/>
            <a:ext cx="13716000" cy="3581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lt1"/>
              </a:buClr>
              <a:buSzPts val="6000"/>
              <a:buFont typeface="Calibri"/>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23"/>
          <p:cNvSpPr txBox="1">
            <a:spLocks noGrp="1"/>
          </p:cNvSpPr>
          <p:nvPr>
            <p:ph type="subTitle" idx="1"/>
          </p:nvPr>
        </p:nvSpPr>
        <p:spPr>
          <a:xfrm>
            <a:off x="2286000" y="6158706"/>
            <a:ext cx="13716000" cy="2482850"/>
          </a:xfrm>
          <a:prstGeom prst="rect">
            <a:avLst/>
          </a:prstGeom>
          <a:noFill/>
          <a:ln>
            <a:noFill/>
          </a:ln>
        </p:spPr>
        <p:txBody>
          <a:bodyPr spcFirstLastPara="1" wrap="square" lIns="91425" tIns="45700" rIns="91425" bIns="45700" anchor="ctr" anchorCtr="0">
            <a:normAutofit/>
          </a:bodyPr>
          <a:lstStyle>
            <a:lvl1pPr lvl="0" algn="ctr">
              <a:spcBef>
                <a:spcPts val="480"/>
              </a:spcBef>
              <a:spcAft>
                <a:spcPts val="0"/>
              </a:spcAft>
              <a:buClr>
                <a:schemeClr val="lt1"/>
              </a:buClr>
              <a:buSzPts val="2400"/>
              <a:buNone/>
              <a:defRPr sz="2400">
                <a:solidFill>
                  <a:schemeClr val="lt1"/>
                </a:solidFill>
              </a:defRPr>
            </a:lvl1pPr>
            <a:lvl2pPr lvl="1" algn="ctr">
              <a:spcBef>
                <a:spcPts val="400"/>
              </a:spcBef>
              <a:spcAft>
                <a:spcPts val="0"/>
              </a:spcAft>
              <a:buClr>
                <a:schemeClr val="dk1"/>
              </a:buClr>
              <a:buSzPts val="2000"/>
              <a:buNone/>
              <a:defRPr sz="2000"/>
            </a:lvl2pPr>
            <a:lvl3pPr lvl="2" algn="ctr">
              <a:spcBef>
                <a:spcPts val="360"/>
              </a:spcBef>
              <a:spcAft>
                <a:spcPts val="0"/>
              </a:spcAft>
              <a:buClr>
                <a:schemeClr val="dk1"/>
              </a:buClr>
              <a:buSzPts val="1800"/>
              <a:buNone/>
              <a:defRPr sz="1800"/>
            </a:lvl3pPr>
            <a:lvl4pPr lvl="3" algn="ctr">
              <a:spcBef>
                <a:spcPts val="320"/>
              </a:spcBef>
              <a:spcAft>
                <a:spcPts val="0"/>
              </a:spcAft>
              <a:buClr>
                <a:schemeClr val="dk1"/>
              </a:buClr>
              <a:buSzPts val="1600"/>
              <a:buNone/>
              <a:defRPr sz="1600"/>
            </a:lvl4pPr>
            <a:lvl5pPr lvl="4" algn="ctr">
              <a:spcBef>
                <a:spcPts val="320"/>
              </a:spcBef>
              <a:spcAft>
                <a:spcPts val="0"/>
              </a:spcAft>
              <a:buClr>
                <a:schemeClr val="dk1"/>
              </a:buClr>
              <a:buSzPts val="1600"/>
              <a:buNone/>
              <a:defRPr sz="1600"/>
            </a:lvl5pPr>
            <a:lvl6pPr lvl="5" algn="ctr">
              <a:spcBef>
                <a:spcPts val="320"/>
              </a:spcBef>
              <a:spcAft>
                <a:spcPts val="0"/>
              </a:spcAft>
              <a:buClr>
                <a:schemeClr val="dk1"/>
              </a:buClr>
              <a:buSzPts val="1600"/>
              <a:buNone/>
              <a:defRPr sz="1600"/>
            </a:lvl6pPr>
            <a:lvl7pPr lvl="6" algn="ctr">
              <a:spcBef>
                <a:spcPts val="320"/>
              </a:spcBef>
              <a:spcAft>
                <a:spcPts val="0"/>
              </a:spcAft>
              <a:buClr>
                <a:schemeClr val="dk1"/>
              </a:buClr>
              <a:buSzPts val="1600"/>
              <a:buNone/>
              <a:defRPr sz="1600"/>
            </a:lvl7pPr>
            <a:lvl8pPr lvl="7" algn="ctr">
              <a:spcBef>
                <a:spcPts val="320"/>
              </a:spcBef>
              <a:spcAft>
                <a:spcPts val="0"/>
              </a:spcAft>
              <a:buClr>
                <a:schemeClr val="dk1"/>
              </a:buClr>
              <a:buSzPts val="1600"/>
              <a:buNone/>
              <a:defRPr sz="1600"/>
            </a:lvl8pPr>
            <a:lvl9pPr lvl="8" algn="ctr">
              <a:spcBef>
                <a:spcPts val="320"/>
              </a:spcBef>
              <a:spcAft>
                <a:spcPts val="0"/>
              </a:spcAft>
              <a:buClr>
                <a:schemeClr val="dk1"/>
              </a:buClr>
              <a:buSzPts val="1600"/>
              <a:buNone/>
              <a:defRPr sz="1600"/>
            </a:lvl9pPr>
          </a:lstStyle>
          <a:p>
            <a:endParaRPr/>
          </a:p>
        </p:txBody>
      </p:sp>
      <p:sp>
        <p:nvSpPr>
          <p:cNvPr id="60" name="Google Shape;60;p23"/>
          <p:cNvSpPr txBox="1">
            <a:spLocks noGrp="1"/>
          </p:cNvSpPr>
          <p:nvPr>
            <p:ph type="dt" idx="10"/>
          </p:nvPr>
        </p:nvSpPr>
        <p:spPr>
          <a:xfrm>
            <a:off x="11870635" y="9334500"/>
            <a:ext cx="4114800" cy="5476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8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body" idx="1"/>
          </p:nvPr>
        </p:nvSpPr>
        <p:spPr>
          <a:xfrm>
            <a:off x="457200" y="4443412"/>
            <a:ext cx="17373600" cy="5424488"/>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 name="Google Shape;7;p12"/>
          <p:cNvSpPr/>
          <p:nvPr/>
        </p:nvSpPr>
        <p:spPr>
          <a:xfrm>
            <a:off x="0" y="0"/>
            <a:ext cx="18288001" cy="1790700"/>
          </a:xfrm>
          <a:prstGeom prst="rect">
            <a:avLst/>
          </a:prstGeom>
          <a:solidFill>
            <a:srgbClr val="BD9A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2"/>
          <p:cNvSpPr txBox="1">
            <a:spLocks noGrp="1"/>
          </p:cNvSpPr>
          <p:nvPr>
            <p:ph type="title"/>
          </p:nvPr>
        </p:nvSpPr>
        <p:spPr>
          <a:xfrm>
            <a:off x="457200" y="2122487"/>
            <a:ext cx="17373600" cy="1989137"/>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9" name="Google Shape;9;p12" descr="A picture containing drawing&#10;&#10;Description automatically generated"/>
          <p:cNvPicPr preferRelativeResize="0"/>
          <p:nvPr/>
        </p:nvPicPr>
        <p:blipFill rotWithShape="1">
          <a:blip r:embed="rId13">
            <a:alphaModFix/>
          </a:blip>
          <a:srcRect r="37314"/>
          <a:stretch/>
        </p:blipFill>
        <p:spPr>
          <a:xfrm>
            <a:off x="457200" y="206777"/>
            <a:ext cx="3200400" cy="149468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subTitle" idx="1"/>
          </p:nvPr>
        </p:nvSpPr>
        <p:spPr>
          <a:xfrm>
            <a:off x="0" y="2012793"/>
            <a:ext cx="11519975" cy="6861575"/>
          </a:xfrm>
          <a:prstGeom prst="rect">
            <a:avLst/>
          </a:prstGeom>
          <a:noFill/>
          <a:ln>
            <a:noFill/>
          </a:ln>
        </p:spPr>
        <p:txBody>
          <a:bodyPr spcFirstLastPara="1" wrap="square" lIns="91425" tIns="45700" rIns="91425" bIns="45700" anchor="t" anchorCtr="0">
            <a:noAutofit/>
          </a:bodyPr>
          <a:lstStyle/>
          <a:p>
            <a:pPr algn="ctr"/>
            <a:r>
              <a:rPr lang="en-US" sz="4800" dirty="0"/>
              <a:t>Learning Science UK &amp; UWC</a:t>
            </a:r>
          </a:p>
          <a:p>
            <a:pPr algn="ctr"/>
            <a:r>
              <a:rPr lang="en-US" sz="4400" dirty="0"/>
              <a:t>Partnership</a:t>
            </a:r>
            <a:r>
              <a:rPr lang="en-US" sz="4400" b="0" dirty="0"/>
              <a:t>:</a:t>
            </a:r>
          </a:p>
          <a:p>
            <a:pPr algn="ctr"/>
            <a:r>
              <a:rPr lang="en-ZA" sz="4400" dirty="0"/>
              <a:t>Integrated pre-lab simulations and Smart Worksheets</a:t>
            </a:r>
          </a:p>
          <a:p>
            <a:pPr algn="ctr"/>
            <a:endParaRPr lang="en-US" sz="4400" dirty="0"/>
          </a:p>
          <a:p>
            <a:pPr algn="ctr"/>
            <a:r>
              <a:rPr lang="en-US" sz="4400" dirty="0"/>
              <a:t>S</a:t>
            </a:r>
            <a:r>
              <a:rPr lang="en-ZA" sz="4400" dirty="0" err="1"/>
              <a:t>tudent</a:t>
            </a:r>
            <a:r>
              <a:rPr lang="en-ZA" sz="4400" dirty="0"/>
              <a:t>-Centric Design</a:t>
            </a:r>
          </a:p>
          <a:p>
            <a:pPr algn="ctr"/>
            <a:endParaRPr lang="en-US" sz="4400" b="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 name="Title 1">
            <a:extLst>
              <a:ext uri="{FF2B5EF4-FFF2-40B4-BE49-F238E27FC236}">
                <a16:creationId xmlns:a16="http://schemas.microsoft.com/office/drawing/2014/main" id="{E00EF273-1142-4D44-8F8D-3E77528C9AB9}"/>
              </a:ext>
            </a:extLst>
          </p:cNvPr>
          <p:cNvSpPr>
            <a:spLocks noGrp="1"/>
          </p:cNvSpPr>
          <p:nvPr>
            <p:ph type="title"/>
          </p:nvPr>
        </p:nvSpPr>
        <p:spPr>
          <a:xfrm>
            <a:off x="3575538" y="281353"/>
            <a:ext cx="14013528" cy="1277815"/>
          </a:xfrm>
        </p:spPr>
        <p:txBody>
          <a:bodyPr>
            <a:normAutofit/>
          </a:bodyPr>
          <a:lstStyle/>
          <a:p>
            <a:pPr algn="ctr"/>
            <a:r>
              <a:rPr lang="en-US" dirty="0">
                <a:solidFill>
                  <a:schemeClr val="bg1"/>
                </a:solidFill>
              </a:rPr>
              <a:t>UWC &amp; Learning Science Partnership</a:t>
            </a:r>
            <a:endParaRPr lang="en-ZA" dirty="0">
              <a:solidFill>
                <a:schemeClr val="bg1"/>
              </a:solidFill>
            </a:endParaRPr>
          </a:p>
        </p:txBody>
      </p:sp>
      <p:sp>
        <p:nvSpPr>
          <p:cNvPr id="3" name="Text Placeholder 2">
            <a:extLst>
              <a:ext uri="{FF2B5EF4-FFF2-40B4-BE49-F238E27FC236}">
                <a16:creationId xmlns:a16="http://schemas.microsoft.com/office/drawing/2014/main" id="{A06C82BB-4E4C-4C1B-B24A-795CF56873AB}"/>
              </a:ext>
            </a:extLst>
          </p:cNvPr>
          <p:cNvSpPr>
            <a:spLocks noGrp="1"/>
          </p:cNvSpPr>
          <p:nvPr>
            <p:ph type="body" idx="1"/>
          </p:nvPr>
        </p:nvSpPr>
        <p:spPr>
          <a:xfrm>
            <a:off x="773723" y="1981200"/>
            <a:ext cx="16963292" cy="8159261"/>
          </a:xfrm>
        </p:spPr>
        <p:txBody>
          <a:bodyPr>
            <a:normAutofit/>
          </a:bodyPr>
          <a:lstStyle/>
          <a:p>
            <a:r>
              <a:rPr lang="en-ZA" dirty="0"/>
              <a:t>Dean of Science Faculty (Professor Michael Davies-Coleman) reflected on this project and states the following: Before launching Learning Science in the Faculty in February, 2020, Dr Stoltenkamp and her team, working with our colleagues at Learning Science UK, established the feasibility of delivering the Learning Science suite of programmes efficiently and effectively on our institutional Learning Management System, iKamva.  </a:t>
            </a:r>
          </a:p>
          <a:p>
            <a:pPr lvl="1"/>
            <a:r>
              <a:rPr lang="en-ZA" dirty="0"/>
              <a:t>iKamva is an isiXhosa word which means “future” and in the current context prophetically refers to the way in which technological and social developments are advancing and converging.  </a:t>
            </a:r>
          </a:p>
          <a:p>
            <a:pPr marL="571500" lvl="1" indent="0">
              <a:buNone/>
            </a:pPr>
            <a:endParaRPr lang="en-ZA" dirty="0"/>
          </a:p>
          <a:p>
            <a:pPr>
              <a:buFont typeface="Arial" panose="020B0604020202020204" pitchFamily="34" charset="0"/>
              <a:buChar char="•"/>
            </a:pPr>
            <a:r>
              <a:rPr lang="en-ZA" dirty="0"/>
              <a:t>Once the iKamva accessibility to Learning Science simulations was firmly established, the </a:t>
            </a:r>
            <a:r>
              <a:rPr lang="en-ZA" b="1" dirty="0"/>
              <a:t>Centre for Innovative Education and Communication Technologies (CIECT)</a:t>
            </a:r>
            <a:r>
              <a:rPr lang="en-ZA" dirty="0"/>
              <a:t> team then implemented a teaching and learning methodology, in which Learning Science Champions, identified by the Faculty, were shown how to incorporate the Learning Science simulations in a structured, interactive environment.  </a:t>
            </a:r>
          </a:p>
          <a:p>
            <a:pPr marL="114300" indent="0">
              <a:buNone/>
            </a:pPr>
            <a:endParaRPr lang="en-ZA" dirty="0"/>
          </a:p>
          <a:p>
            <a:pPr>
              <a:buFont typeface="Arial" panose="020B0604020202020204" pitchFamily="34" charset="0"/>
              <a:buChar char="•"/>
            </a:pPr>
            <a:r>
              <a:rPr lang="en-ZA" dirty="0"/>
              <a:t>The initial phase was to enhance the Pre-Lab accessibility and e-impact of Learning Science simulations.  At the onset of the 8-month pandemic lockdown, when our undergraduate laboratories were closed</a:t>
            </a:r>
          </a:p>
          <a:p>
            <a:pPr>
              <a:buFont typeface="Arial" panose="020B0604020202020204" pitchFamily="34" charset="0"/>
              <a:buChar char="•"/>
            </a:pPr>
            <a:r>
              <a:rPr lang="en-ZA" dirty="0"/>
              <a:t>CIECT were pivotal in </a:t>
            </a:r>
            <a:r>
              <a:rPr lang="en-ZA" b="1" dirty="0"/>
              <a:t>assisting lecturers integrate the simulations into discipline specific teaching modules, enabling them to effectively align the simulations to a specific topic, discussion forum and assessment</a:t>
            </a:r>
            <a:r>
              <a:rPr lang="en-ZA" dirty="0"/>
              <a:t>.   This was critical to keep our students engaged remotely with practical technique. [Dean of Science Faculty, Prof Michael Davies-Coleman]</a:t>
            </a:r>
          </a:p>
          <a:p>
            <a:pPr marL="114300" indent="0">
              <a:buNone/>
            </a:pPr>
            <a:endParaRPr lang="en-Z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6"/>
          <p:cNvSpPr txBox="1">
            <a:spLocks noGrp="1"/>
          </p:cNvSpPr>
          <p:nvPr>
            <p:ph type="body" idx="1"/>
          </p:nvPr>
        </p:nvSpPr>
        <p:spPr>
          <a:xfrm>
            <a:off x="185140" y="1998784"/>
            <a:ext cx="6984535" cy="7625861"/>
          </a:xfrm>
          <a:prstGeom prst="rect">
            <a:avLst/>
          </a:prstGeom>
          <a:noFill/>
          <a:ln>
            <a:noFill/>
          </a:ln>
        </p:spPr>
        <p:txBody>
          <a:bodyPr spcFirstLastPara="1" wrap="square" lIns="91425" tIns="45700" rIns="91425" bIns="45700" anchor="t" anchorCtr="0">
            <a:normAutofit fontScale="92500"/>
          </a:bodyPr>
          <a:lstStyle/>
          <a:p>
            <a:pPr marL="0" lvl="0" indent="0">
              <a:spcBef>
                <a:spcPts val="0"/>
              </a:spcBef>
            </a:pPr>
            <a:r>
              <a:rPr lang="en-US" dirty="0"/>
              <a:t>Lecturers were assisted to design and develop a structured online modules within the Learning Management System- iKamva (Sakai Platform)</a:t>
            </a:r>
          </a:p>
          <a:p>
            <a:pPr marL="0" lvl="0" indent="0">
              <a:spcBef>
                <a:spcPts val="0"/>
              </a:spcBef>
            </a:pPr>
            <a:endParaRPr lang="en-US" dirty="0"/>
          </a:p>
          <a:p>
            <a:pPr marL="0" lvl="0" indent="0">
              <a:spcBef>
                <a:spcPts val="0"/>
              </a:spcBef>
            </a:pPr>
            <a:r>
              <a:rPr lang="en-US" dirty="0"/>
              <a:t>Lectures were structured according to weeks and lecture topics/themes which included:</a:t>
            </a:r>
          </a:p>
          <a:p>
            <a:pPr marL="0" lvl="0" indent="0">
              <a:spcBef>
                <a:spcPts val="0"/>
              </a:spcBef>
            </a:pPr>
            <a:endParaRPr lang="en-US" dirty="0"/>
          </a:p>
          <a:p>
            <a:pPr marL="0" lvl="0" indent="0">
              <a:spcBef>
                <a:spcPts val="0"/>
              </a:spcBef>
            </a:pPr>
            <a:r>
              <a:rPr lang="en-US" dirty="0"/>
              <a:t>- Learning outcomes for each lecture</a:t>
            </a:r>
          </a:p>
          <a:p>
            <a:pPr marL="0" lvl="0" indent="0">
              <a:spcBef>
                <a:spcPts val="0"/>
              </a:spcBef>
            </a:pPr>
            <a:endParaRPr lang="en-US" dirty="0"/>
          </a:p>
          <a:p>
            <a:pPr marL="0" lvl="0" indent="0">
              <a:spcBef>
                <a:spcPts val="0"/>
              </a:spcBef>
            </a:pPr>
            <a:r>
              <a:rPr lang="en-US" dirty="0"/>
              <a:t>- Narrated PowerPoints lectures</a:t>
            </a:r>
          </a:p>
          <a:p>
            <a:pPr lvl="0" indent="-457200">
              <a:spcBef>
                <a:spcPts val="0"/>
              </a:spcBef>
              <a:buFontTx/>
              <a:buChar char="-"/>
            </a:pPr>
            <a:endParaRPr lang="en-US" dirty="0"/>
          </a:p>
          <a:p>
            <a:pPr marL="0" lvl="0" indent="0">
              <a:spcBef>
                <a:spcPts val="0"/>
              </a:spcBef>
            </a:pPr>
            <a:r>
              <a:rPr lang="en-US" dirty="0"/>
              <a:t>- Printable PDF notes</a:t>
            </a:r>
          </a:p>
          <a:p>
            <a:pPr lvl="0" indent="-457200">
              <a:spcBef>
                <a:spcPts val="0"/>
              </a:spcBef>
              <a:buFontTx/>
              <a:buChar char="-"/>
            </a:pPr>
            <a:endParaRPr lang="en-US" dirty="0"/>
          </a:p>
          <a:p>
            <a:pPr marL="0" lvl="0" indent="0">
              <a:spcBef>
                <a:spcPts val="0"/>
              </a:spcBef>
            </a:pPr>
            <a:r>
              <a:rPr lang="en-US" dirty="0"/>
              <a:t>- Pre-lecture quizzes setup as polls</a:t>
            </a:r>
          </a:p>
          <a:p>
            <a:pPr lvl="0" indent="-457200">
              <a:spcBef>
                <a:spcPts val="0"/>
              </a:spcBef>
              <a:buFontTx/>
              <a:buChar char="-"/>
            </a:pPr>
            <a:endParaRPr lang="en-US" dirty="0"/>
          </a:p>
          <a:p>
            <a:pPr marL="0" lvl="0" indent="0">
              <a:spcBef>
                <a:spcPts val="0"/>
              </a:spcBef>
            </a:pPr>
            <a:r>
              <a:rPr lang="en-US" dirty="0"/>
              <a:t>- Manageable snippets of learning materials</a:t>
            </a:r>
          </a:p>
          <a:p>
            <a:pPr marL="0" lvl="0" indent="0">
              <a:spcBef>
                <a:spcPts val="0"/>
              </a:spcBef>
            </a:pPr>
            <a:endParaRPr lang="en-US" dirty="0"/>
          </a:p>
          <a:p>
            <a:pPr marL="0" lvl="0" indent="0">
              <a:spcBef>
                <a:spcPts val="0"/>
              </a:spcBef>
            </a:pPr>
            <a:r>
              <a:rPr lang="en-US" dirty="0"/>
              <a:t>- Embedding of external resources which includes the smart worksheets</a:t>
            </a:r>
            <a:endParaRPr dirty="0"/>
          </a:p>
        </p:txBody>
      </p:sp>
      <p:sp>
        <p:nvSpPr>
          <p:cNvPr id="95" name="Google Shape;95;p6"/>
          <p:cNvSpPr>
            <a:spLocks noGrp="1"/>
          </p:cNvSpPr>
          <p:nvPr>
            <p:ph type="media" idx="2"/>
          </p:nvPr>
        </p:nvSpPr>
        <p:spPr>
          <a:xfrm>
            <a:off x="8088923" y="1849314"/>
            <a:ext cx="9665677" cy="8437685"/>
          </a:xfrm>
          <a:prstGeom prst="rect">
            <a:avLst/>
          </a:prstGeom>
          <a:noFill/>
          <a:ln>
            <a:noFill/>
          </a:ln>
        </p:spPr>
        <p:txBody>
          <a:bodyPr spcFirstLastPara="1" wrap="square" lIns="91425" tIns="45700" rIns="91425" bIns="45700" anchor="t" anchorCtr="0">
            <a:noAutofit/>
          </a:bodyPr>
          <a:lstStyle/>
          <a:p>
            <a:pPr marL="0" lvl="0" indent="0" algn="l" rtl="0">
              <a:spcBef>
                <a:spcPts val="560"/>
              </a:spcBef>
              <a:spcAft>
                <a:spcPts val="0"/>
              </a:spcAft>
              <a:buNone/>
            </a:pPr>
            <a:endParaRPr dirty="0"/>
          </a:p>
        </p:txBody>
      </p:sp>
      <p:sp>
        <p:nvSpPr>
          <p:cNvPr id="5" name="Title 1">
            <a:extLst>
              <a:ext uri="{FF2B5EF4-FFF2-40B4-BE49-F238E27FC236}">
                <a16:creationId xmlns:a16="http://schemas.microsoft.com/office/drawing/2014/main" id="{DDB8FF9C-F844-4309-ACCB-B441C217B1A3}"/>
              </a:ext>
            </a:extLst>
          </p:cNvPr>
          <p:cNvSpPr txBox="1">
            <a:spLocks/>
          </p:cNvSpPr>
          <p:nvPr/>
        </p:nvSpPr>
        <p:spPr>
          <a:xfrm>
            <a:off x="3962400" y="258101"/>
            <a:ext cx="13274974" cy="130126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8000"/>
              <a:buFont typeface="Calibri"/>
              <a:buNone/>
              <a:defRPr sz="8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ZA" sz="5000" dirty="0">
                <a:solidFill>
                  <a:schemeClr val="bg1"/>
                </a:solidFill>
              </a:rPr>
              <a:t>Student-Centric: Interactive online environment</a:t>
            </a:r>
          </a:p>
        </p:txBody>
      </p:sp>
      <p:pic>
        <p:nvPicPr>
          <p:cNvPr id="4" name="Picture 3">
            <a:extLst>
              <a:ext uri="{FF2B5EF4-FFF2-40B4-BE49-F238E27FC236}">
                <a16:creationId xmlns:a16="http://schemas.microsoft.com/office/drawing/2014/main" id="{4CDA1A30-5A75-43D0-8455-FE2A7466A63B}"/>
              </a:ext>
            </a:extLst>
          </p:cNvPr>
          <p:cNvPicPr>
            <a:picLocks noChangeAspect="1"/>
          </p:cNvPicPr>
          <p:nvPr/>
        </p:nvPicPr>
        <p:blipFill>
          <a:blip r:embed="rId3"/>
          <a:stretch>
            <a:fillRect/>
          </a:stretch>
        </p:blipFill>
        <p:spPr>
          <a:xfrm>
            <a:off x="7772400" y="1791025"/>
            <a:ext cx="10515600" cy="84959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DD2A88-75C5-45E8-8858-319F7D5831C3}"/>
              </a:ext>
            </a:extLst>
          </p:cNvPr>
          <p:cNvSpPr>
            <a:spLocks noGrp="1"/>
          </p:cNvSpPr>
          <p:nvPr>
            <p:ph type="body" idx="1"/>
          </p:nvPr>
        </p:nvSpPr>
        <p:spPr/>
        <p:txBody>
          <a:bodyPr/>
          <a:lstStyle/>
          <a:p>
            <a:endParaRPr lang="en-ZA" dirty="0"/>
          </a:p>
        </p:txBody>
      </p:sp>
      <p:sp>
        <p:nvSpPr>
          <p:cNvPr id="3" name="Title 2">
            <a:extLst>
              <a:ext uri="{FF2B5EF4-FFF2-40B4-BE49-F238E27FC236}">
                <a16:creationId xmlns:a16="http://schemas.microsoft.com/office/drawing/2014/main" id="{2538ADDB-C38F-477F-91A2-3C6EC2F3B251}"/>
              </a:ext>
            </a:extLst>
          </p:cNvPr>
          <p:cNvSpPr>
            <a:spLocks noGrp="1"/>
          </p:cNvSpPr>
          <p:nvPr>
            <p:ph type="title"/>
          </p:nvPr>
        </p:nvSpPr>
        <p:spPr>
          <a:xfrm>
            <a:off x="3396776" y="416170"/>
            <a:ext cx="12384020" cy="1143000"/>
          </a:xfrm>
        </p:spPr>
        <p:txBody>
          <a:bodyPr>
            <a:normAutofit/>
          </a:bodyPr>
          <a:lstStyle/>
          <a:p>
            <a:pPr algn="ctr"/>
            <a:r>
              <a:rPr lang="en-US" dirty="0">
                <a:solidFill>
                  <a:schemeClr val="bg1"/>
                </a:solidFill>
              </a:rPr>
              <a:t>Structured Weekly </a:t>
            </a:r>
            <a:r>
              <a:rPr lang="en-US" dirty="0" err="1">
                <a:solidFill>
                  <a:schemeClr val="bg1"/>
                </a:solidFill>
              </a:rPr>
              <a:t>Practicals</a:t>
            </a:r>
            <a:endParaRPr lang="en-ZA" dirty="0">
              <a:solidFill>
                <a:schemeClr val="bg1"/>
              </a:solidFill>
            </a:endParaRPr>
          </a:p>
        </p:txBody>
      </p:sp>
      <p:pic>
        <p:nvPicPr>
          <p:cNvPr id="5" name="Picture 4">
            <a:extLst>
              <a:ext uri="{FF2B5EF4-FFF2-40B4-BE49-F238E27FC236}">
                <a16:creationId xmlns:a16="http://schemas.microsoft.com/office/drawing/2014/main" id="{FE9F5DE6-B817-4873-B6B4-6DA2625D714F}"/>
              </a:ext>
            </a:extLst>
          </p:cNvPr>
          <p:cNvPicPr>
            <a:picLocks noChangeAspect="1"/>
          </p:cNvPicPr>
          <p:nvPr/>
        </p:nvPicPr>
        <p:blipFill>
          <a:blip r:embed="rId2"/>
          <a:stretch>
            <a:fillRect/>
          </a:stretch>
        </p:blipFill>
        <p:spPr>
          <a:xfrm>
            <a:off x="0" y="1779580"/>
            <a:ext cx="9502236" cy="8507420"/>
          </a:xfrm>
          <a:prstGeom prst="rect">
            <a:avLst/>
          </a:prstGeom>
        </p:spPr>
      </p:pic>
      <p:pic>
        <p:nvPicPr>
          <p:cNvPr id="9" name="Picture 8">
            <a:extLst>
              <a:ext uri="{FF2B5EF4-FFF2-40B4-BE49-F238E27FC236}">
                <a16:creationId xmlns:a16="http://schemas.microsoft.com/office/drawing/2014/main" id="{9E7770B2-60AC-40BF-B50B-EE51AD233E23}"/>
              </a:ext>
            </a:extLst>
          </p:cNvPr>
          <p:cNvPicPr>
            <a:picLocks noChangeAspect="1"/>
          </p:cNvPicPr>
          <p:nvPr/>
        </p:nvPicPr>
        <p:blipFill>
          <a:blip r:embed="rId3"/>
          <a:stretch>
            <a:fillRect/>
          </a:stretch>
        </p:blipFill>
        <p:spPr>
          <a:xfrm>
            <a:off x="8018392" y="1779580"/>
            <a:ext cx="10463033" cy="8507420"/>
          </a:xfrm>
          <a:prstGeom prst="rect">
            <a:avLst/>
          </a:prstGeom>
        </p:spPr>
      </p:pic>
    </p:spTree>
    <p:extLst>
      <p:ext uri="{BB962C8B-B14F-4D97-AF65-F5344CB8AC3E}">
        <p14:creationId xmlns:p14="http://schemas.microsoft.com/office/powerpoint/2010/main" val="3979684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3"/>
          <p:cNvPicPr preferRelativeResize="0"/>
          <p:nvPr/>
        </p:nvPicPr>
        <p:blipFill>
          <a:blip r:embed="rId3">
            <a:alphaModFix/>
          </a:blip>
          <a:stretch>
            <a:fillRect/>
          </a:stretch>
        </p:blipFill>
        <p:spPr>
          <a:xfrm>
            <a:off x="140676" y="2823363"/>
            <a:ext cx="3282462" cy="5040923"/>
          </a:xfrm>
          <a:prstGeom prst="rect">
            <a:avLst/>
          </a:prstGeom>
          <a:noFill/>
          <a:ln>
            <a:noFill/>
          </a:ln>
        </p:spPr>
      </p:pic>
      <p:sp>
        <p:nvSpPr>
          <p:cNvPr id="2" name="Title 1">
            <a:extLst>
              <a:ext uri="{FF2B5EF4-FFF2-40B4-BE49-F238E27FC236}">
                <a16:creationId xmlns:a16="http://schemas.microsoft.com/office/drawing/2014/main" id="{1D902690-10C2-4308-A226-6DDAF8462236}"/>
              </a:ext>
            </a:extLst>
          </p:cNvPr>
          <p:cNvSpPr>
            <a:spLocks noGrp="1"/>
          </p:cNvSpPr>
          <p:nvPr>
            <p:ph type="title"/>
          </p:nvPr>
        </p:nvSpPr>
        <p:spPr>
          <a:xfrm>
            <a:off x="3598986" y="258101"/>
            <a:ext cx="13638388" cy="1301261"/>
          </a:xfrm>
        </p:spPr>
        <p:txBody>
          <a:bodyPr>
            <a:normAutofit fontScale="90000"/>
          </a:bodyPr>
          <a:lstStyle/>
          <a:p>
            <a:pPr algn="ctr"/>
            <a:r>
              <a:rPr lang="en-ZA" dirty="0">
                <a:solidFill>
                  <a:schemeClr val="bg1"/>
                </a:solidFill>
              </a:rPr>
              <a:t>Integrated Pre-Lab Simulations- How was it used? Flipped-Classroom</a:t>
            </a:r>
          </a:p>
        </p:txBody>
      </p:sp>
      <p:sp>
        <p:nvSpPr>
          <p:cNvPr id="3" name="Text Placeholder 2">
            <a:extLst>
              <a:ext uri="{FF2B5EF4-FFF2-40B4-BE49-F238E27FC236}">
                <a16:creationId xmlns:a16="http://schemas.microsoft.com/office/drawing/2014/main" id="{BC38E70D-93F3-43D6-A3C5-6E695C68FD57}"/>
              </a:ext>
            </a:extLst>
          </p:cNvPr>
          <p:cNvSpPr>
            <a:spLocks noGrp="1"/>
          </p:cNvSpPr>
          <p:nvPr>
            <p:ph type="body" idx="1"/>
          </p:nvPr>
        </p:nvSpPr>
        <p:spPr>
          <a:xfrm>
            <a:off x="3774832" y="1848450"/>
            <a:ext cx="14372492" cy="8327181"/>
          </a:xfrm>
        </p:spPr>
        <p:txBody>
          <a:bodyPr>
            <a:normAutofit/>
          </a:bodyPr>
          <a:lstStyle/>
          <a:p>
            <a:r>
              <a:rPr lang="en-US" sz="3600" b="1" dirty="0"/>
              <a:t>Pre-lecture: </a:t>
            </a:r>
            <a:r>
              <a:rPr lang="en-US" sz="3600" dirty="0"/>
              <a:t>Pre-Lab safety simulations were embedded in online environments to familiarise and prepare students regarding the safety protocols, specific labware, and dress code they need to adhere to work safely within any physical or virtual lab space</a:t>
            </a:r>
          </a:p>
          <a:p>
            <a:pPr marL="114300" indent="0">
              <a:buNone/>
            </a:pPr>
            <a:endParaRPr lang="en-US" sz="3600" dirty="0"/>
          </a:p>
          <a:p>
            <a:r>
              <a:rPr lang="en-US" sz="3600" b="1" dirty="0"/>
              <a:t>During the lecture: </a:t>
            </a:r>
            <a:r>
              <a:rPr lang="en-US" sz="3600" dirty="0"/>
              <a:t>The embedded simulations arranged within the structured environments enabled students to interactively engage and practice experiments to weigh out sample solutions and collect material.</a:t>
            </a:r>
          </a:p>
          <a:p>
            <a:pPr marL="114300" indent="0">
              <a:buNone/>
            </a:pPr>
            <a:endParaRPr lang="en-US" sz="3600" dirty="0"/>
          </a:p>
          <a:p>
            <a:r>
              <a:rPr lang="en-US" sz="3600" b="1" dirty="0"/>
              <a:t>Post-lecture: </a:t>
            </a:r>
            <a:r>
              <a:rPr lang="en-US" sz="3600" dirty="0"/>
              <a:t>The interactive simulations were accessible to students throughout the entire duration of the module and they could review and revisit the experiments at any stage to reinforce their learning processes. </a:t>
            </a:r>
            <a:endParaRPr lang="en-ZA"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ctrTitle"/>
          </p:nvPr>
        </p:nvSpPr>
        <p:spPr>
          <a:xfrm>
            <a:off x="3871119" y="256678"/>
            <a:ext cx="12890543" cy="1072278"/>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1"/>
              </a:buClr>
              <a:buSzPts val="6000"/>
              <a:buFont typeface="Calibri"/>
              <a:buNone/>
            </a:pPr>
            <a:r>
              <a:rPr lang="en-US" dirty="0">
                <a:solidFill>
                  <a:schemeClr val="bg1"/>
                </a:solidFill>
              </a:rPr>
              <a:t>Flipped-Classroom: Pre-Lecture</a:t>
            </a:r>
            <a:endParaRPr dirty="0">
              <a:solidFill>
                <a:schemeClr val="bg1"/>
              </a:solidFill>
            </a:endParaRPr>
          </a:p>
        </p:txBody>
      </p:sp>
      <p:sp>
        <p:nvSpPr>
          <p:cNvPr id="81" name="Google Shape;81;p4"/>
          <p:cNvSpPr txBox="1">
            <a:spLocks noGrp="1"/>
          </p:cNvSpPr>
          <p:nvPr>
            <p:ph type="subTitle" idx="1"/>
          </p:nvPr>
        </p:nvSpPr>
        <p:spPr>
          <a:xfrm>
            <a:off x="2286000" y="6158706"/>
            <a:ext cx="13716000" cy="248285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400"/>
              <a:buNone/>
            </a:pPr>
            <a:endParaRPr dirty="0"/>
          </a:p>
        </p:txBody>
      </p:sp>
      <p:pic>
        <p:nvPicPr>
          <p:cNvPr id="3" name="Picture 2">
            <a:extLst>
              <a:ext uri="{FF2B5EF4-FFF2-40B4-BE49-F238E27FC236}">
                <a16:creationId xmlns:a16="http://schemas.microsoft.com/office/drawing/2014/main" id="{CE51C562-157D-4054-AD65-6D6761C8BB5B}"/>
              </a:ext>
            </a:extLst>
          </p:cNvPr>
          <p:cNvPicPr>
            <a:picLocks noChangeAspect="1"/>
          </p:cNvPicPr>
          <p:nvPr/>
        </p:nvPicPr>
        <p:blipFill>
          <a:blip r:embed="rId3"/>
          <a:stretch>
            <a:fillRect/>
          </a:stretch>
        </p:blipFill>
        <p:spPr>
          <a:xfrm>
            <a:off x="0" y="1813492"/>
            <a:ext cx="10316391" cy="8392676"/>
          </a:xfrm>
          <a:prstGeom prst="rect">
            <a:avLst/>
          </a:prstGeom>
        </p:spPr>
      </p:pic>
      <p:pic>
        <p:nvPicPr>
          <p:cNvPr id="7" name="Picture 6">
            <a:extLst>
              <a:ext uri="{FF2B5EF4-FFF2-40B4-BE49-F238E27FC236}">
                <a16:creationId xmlns:a16="http://schemas.microsoft.com/office/drawing/2014/main" id="{9B1DA52F-0559-46DD-882C-96B619EB8D95}"/>
              </a:ext>
            </a:extLst>
          </p:cNvPr>
          <p:cNvPicPr>
            <a:picLocks noChangeAspect="1"/>
          </p:cNvPicPr>
          <p:nvPr/>
        </p:nvPicPr>
        <p:blipFill>
          <a:blip r:embed="rId4"/>
          <a:stretch>
            <a:fillRect/>
          </a:stretch>
        </p:blipFill>
        <p:spPr>
          <a:xfrm>
            <a:off x="7971692" y="1821290"/>
            <a:ext cx="10316308" cy="8392676"/>
          </a:xfrm>
          <a:prstGeom prst="rect">
            <a:avLst/>
          </a:prstGeom>
        </p:spPr>
      </p:pic>
      <p:sp>
        <p:nvSpPr>
          <p:cNvPr id="8" name="Rectangle 7">
            <a:extLst>
              <a:ext uri="{FF2B5EF4-FFF2-40B4-BE49-F238E27FC236}">
                <a16:creationId xmlns:a16="http://schemas.microsoft.com/office/drawing/2014/main" id="{4E1CCC54-D314-4E87-A32F-EACF02C1B78E}"/>
              </a:ext>
            </a:extLst>
          </p:cNvPr>
          <p:cNvSpPr/>
          <p:nvPr/>
        </p:nvSpPr>
        <p:spPr>
          <a:xfrm>
            <a:off x="13962185" y="3962400"/>
            <a:ext cx="3763107" cy="1664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Self-directed Learning</a:t>
            </a:r>
          </a:p>
          <a:p>
            <a:pPr algn="ctr"/>
            <a:endParaRPr lang="en-US" sz="2400" b="1" dirty="0"/>
          </a:p>
          <a:p>
            <a:pPr algn="ctr"/>
            <a:r>
              <a:rPr lang="en-US" sz="2400" b="1" dirty="0"/>
              <a:t>Preparation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3250AF-B3D7-4681-B059-811D0718C224}"/>
              </a:ext>
            </a:extLst>
          </p:cNvPr>
          <p:cNvPicPr>
            <a:picLocks noChangeAspect="1"/>
          </p:cNvPicPr>
          <p:nvPr/>
        </p:nvPicPr>
        <p:blipFill>
          <a:blip r:embed="rId2"/>
          <a:stretch>
            <a:fillRect/>
          </a:stretch>
        </p:blipFill>
        <p:spPr>
          <a:xfrm>
            <a:off x="5353790" y="1808405"/>
            <a:ext cx="12934210" cy="8096151"/>
          </a:xfrm>
          <a:prstGeom prst="rect">
            <a:avLst/>
          </a:prstGeom>
        </p:spPr>
      </p:pic>
      <p:pic>
        <p:nvPicPr>
          <p:cNvPr id="5" name="Picture 4">
            <a:extLst>
              <a:ext uri="{FF2B5EF4-FFF2-40B4-BE49-F238E27FC236}">
                <a16:creationId xmlns:a16="http://schemas.microsoft.com/office/drawing/2014/main" id="{4BA5B1DB-F581-42CB-89C6-B31D14214B7E}"/>
              </a:ext>
            </a:extLst>
          </p:cNvPr>
          <p:cNvPicPr>
            <a:picLocks noChangeAspect="1"/>
          </p:cNvPicPr>
          <p:nvPr/>
        </p:nvPicPr>
        <p:blipFill>
          <a:blip r:embed="rId3"/>
          <a:stretch>
            <a:fillRect/>
          </a:stretch>
        </p:blipFill>
        <p:spPr>
          <a:xfrm>
            <a:off x="1" y="1808407"/>
            <a:ext cx="8446774" cy="5846762"/>
          </a:xfrm>
          <a:prstGeom prst="rect">
            <a:avLst/>
          </a:prstGeom>
        </p:spPr>
      </p:pic>
      <p:sp>
        <p:nvSpPr>
          <p:cNvPr id="8" name="Rectangle 7">
            <a:extLst>
              <a:ext uri="{FF2B5EF4-FFF2-40B4-BE49-F238E27FC236}">
                <a16:creationId xmlns:a16="http://schemas.microsoft.com/office/drawing/2014/main" id="{CAF54862-1254-4986-8E24-C146D40E0951}"/>
              </a:ext>
            </a:extLst>
          </p:cNvPr>
          <p:cNvSpPr/>
          <p:nvPr/>
        </p:nvSpPr>
        <p:spPr>
          <a:xfrm>
            <a:off x="5266716" y="382443"/>
            <a:ext cx="9943748" cy="830997"/>
          </a:xfrm>
          <a:prstGeom prst="rect">
            <a:avLst/>
          </a:prstGeom>
        </p:spPr>
        <p:txBody>
          <a:bodyPr wrap="none">
            <a:spAutoFit/>
          </a:bodyPr>
          <a:lstStyle/>
          <a:p>
            <a:pPr algn="ctr"/>
            <a:r>
              <a:rPr lang="en-US" sz="4800" b="1" dirty="0">
                <a:solidFill>
                  <a:schemeClr val="bg1"/>
                </a:solidFill>
              </a:rPr>
              <a:t>Flipped-Classroom: Pre-Lecture</a:t>
            </a:r>
            <a:endParaRPr lang="en-ZA" sz="4800" b="1" dirty="0"/>
          </a:p>
        </p:txBody>
      </p:sp>
      <p:sp>
        <p:nvSpPr>
          <p:cNvPr id="9" name="Rectangle 8">
            <a:extLst>
              <a:ext uri="{FF2B5EF4-FFF2-40B4-BE49-F238E27FC236}">
                <a16:creationId xmlns:a16="http://schemas.microsoft.com/office/drawing/2014/main" id="{64BDEAA3-332F-4B50-8C35-51867301EBAA}"/>
              </a:ext>
            </a:extLst>
          </p:cNvPr>
          <p:cNvSpPr/>
          <p:nvPr/>
        </p:nvSpPr>
        <p:spPr>
          <a:xfrm>
            <a:off x="1207476" y="7537939"/>
            <a:ext cx="5627077" cy="2473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a:p>
            <a:pPr algn="ctr"/>
            <a:r>
              <a:rPr lang="en-US" sz="2400" b="1" dirty="0"/>
              <a:t>Remote Access (no contact lab sessions)</a:t>
            </a:r>
          </a:p>
          <a:p>
            <a:pPr algn="ctr"/>
            <a:endParaRPr lang="en-US" sz="2400" b="1" dirty="0"/>
          </a:p>
          <a:p>
            <a:pPr algn="ctr"/>
            <a:r>
              <a:rPr lang="en-US" sz="2400" b="1" dirty="0"/>
              <a:t>Limited Resources</a:t>
            </a:r>
          </a:p>
          <a:p>
            <a:pPr algn="ctr"/>
            <a:endParaRPr lang="en-US" sz="2400" b="1" dirty="0"/>
          </a:p>
          <a:p>
            <a:pPr algn="ctr"/>
            <a:endParaRPr lang="en-ZA" dirty="0"/>
          </a:p>
        </p:txBody>
      </p:sp>
    </p:spTree>
    <p:extLst>
      <p:ext uri="{BB962C8B-B14F-4D97-AF65-F5344CB8AC3E}">
        <p14:creationId xmlns:p14="http://schemas.microsoft.com/office/powerpoint/2010/main" val="2876254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03838D-6AA8-4D46-9F15-7C4D8231144B}"/>
              </a:ext>
            </a:extLst>
          </p:cNvPr>
          <p:cNvPicPr>
            <a:picLocks noChangeAspect="1"/>
          </p:cNvPicPr>
          <p:nvPr/>
        </p:nvPicPr>
        <p:blipFill>
          <a:blip r:embed="rId2"/>
          <a:stretch>
            <a:fillRect/>
          </a:stretch>
        </p:blipFill>
        <p:spPr>
          <a:xfrm>
            <a:off x="-1" y="1794952"/>
            <a:ext cx="8680699" cy="8492048"/>
          </a:xfrm>
          <a:prstGeom prst="rect">
            <a:avLst/>
          </a:prstGeom>
        </p:spPr>
      </p:pic>
      <p:pic>
        <p:nvPicPr>
          <p:cNvPr id="9" name="Picture 8">
            <a:extLst>
              <a:ext uri="{FF2B5EF4-FFF2-40B4-BE49-F238E27FC236}">
                <a16:creationId xmlns:a16="http://schemas.microsoft.com/office/drawing/2014/main" id="{AF2AAF9F-68B2-435F-9DF3-692C733F76FC}"/>
              </a:ext>
            </a:extLst>
          </p:cNvPr>
          <p:cNvPicPr>
            <a:picLocks noChangeAspect="1"/>
          </p:cNvPicPr>
          <p:nvPr/>
        </p:nvPicPr>
        <p:blipFill>
          <a:blip r:embed="rId3"/>
          <a:stretch>
            <a:fillRect/>
          </a:stretch>
        </p:blipFill>
        <p:spPr>
          <a:xfrm>
            <a:off x="8316567" y="1794951"/>
            <a:ext cx="9877995" cy="8404125"/>
          </a:xfrm>
          <a:prstGeom prst="rect">
            <a:avLst/>
          </a:prstGeom>
        </p:spPr>
      </p:pic>
      <p:sp>
        <p:nvSpPr>
          <p:cNvPr id="10" name="TextBox 9">
            <a:extLst>
              <a:ext uri="{FF2B5EF4-FFF2-40B4-BE49-F238E27FC236}">
                <a16:creationId xmlns:a16="http://schemas.microsoft.com/office/drawing/2014/main" id="{B030AFE0-7E80-4461-B81C-FDC4509AA5C0}"/>
              </a:ext>
            </a:extLst>
          </p:cNvPr>
          <p:cNvSpPr txBox="1"/>
          <p:nvPr/>
        </p:nvSpPr>
        <p:spPr>
          <a:xfrm>
            <a:off x="4278922" y="181930"/>
            <a:ext cx="12004431" cy="1446550"/>
          </a:xfrm>
          <a:prstGeom prst="rect">
            <a:avLst/>
          </a:prstGeom>
          <a:noFill/>
        </p:spPr>
        <p:txBody>
          <a:bodyPr wrap="square" rtlCol="0">
            <a:spAutoFit/>
          </a:bodyPr>
          <a:lstStyle/>
          <a:p>
            <a:pPr algn="ctr"/>
            <a:r>
              <a:rPr lang="en-US" sz="4400" b="1" dirty="0">
                <a:solidFill>
                  <a:schemeClr val="bg1"/>
                </a:solidFill>
              </a:rPr>
              <a:t>Alignment: Weekly structured themes and activities</a:t>
            </a:r>
            <a:endParaRPr lang="en-ZA" sz="4400" b="1" dirty="0">
              <a:solidFill>
                <a:schemeClr val="bg1"/>
              </a:solidFill>
            </a:endParaRPr>
          </a:p>
        </p:txBody>
      </p:sp>
    </p:spTree>
    <p:extLst>
      <p:ext uri="{BB962C8B-B14F-4D97-AF65-F5344CB8AC3E}">
        <p14:creationId xmlns:p14="http://schemas.microsoft.com/office/powerpoint/2010/main" val="1638474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5"/>
          <p:cNvSpPr txBox="1">
            <a:spLocks noGrp="1"/>
          </p:cNvSpPr>
          <p:nvPr>
            <p:ph type="title" idx="4294967295"/>
          </p:nvPr>
        </p:nvSpPr>
        <p:spPr>
          <a:xfrm>
            <a:off x="4015321" y="281675"/>
            <a:ext cx="11887200" cy="104298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8000"/>
              <a:buFont typeface="Calibri"/>
              <a:buNone/>
            </a:pPr>
            <a:r>
              <a:rPr lang="en-US" dirty="0">
                <a:solidFill>
                  <a:schemeClr val="bg1"/>
                </a:solidFill>
              </a:rPr>
              <a:t>Flipped-Classroom: During Lecture</a:t>
            </a:r>
            <a:endParaRPr dirty="0">
              <a:solidFill>
                <a:schemeClr val="bg1"/>
              </a:solidFill>
            </a:endParaRPr>
          </a:p>
        </p:txBody>
      </p:sp>
      <p:pic>
        <p:nvPicPr>
          <p:cNvPr id="5" name="Picture 4">
            <a:extLst>
              <a:ext uri="{FF2B5EF4-FFF2-40B4-BE49-F238E27FC236}">
                <a16:creationId xmlns:a16="http://schemas.microsoft.com/office/drawing/2014/main" id="{B720F8B8-5F9E-4D3E-9332-15D72D1D400B}"/>
              </a:ext>
            </a:extLst>
          </p:cNvPr>
          <p:cNvPicPr>
            <a:picLocks noChangeAspect="1"/>
          </p:cNvPicPr>
          <p:nvPr/>
        </p:nvPicPr>
        <p:blipFill>
          <a:blip r:embed="rId3"/>
          <a:stretch>
            <a:fillRect/>
          </a:stretch>
        </p:blipFill>
        <p:spPr>
          <a:xfrm>
            <a:off x="9800492" y="1843711"/>
            <a:ext cx="8487508" cy="4674980"/>
          </a:xfrm>
          <a:prstGeom prst="rect">
            <a:avLst/>
          </a:prstGeom>
        </p:spPr>
      </p:pic>
      <p:pic>
        <p:nvPicPr>
          <p:cNvPr id="33" name="Picture 32">
            <a:extLst>
              <a:ext uri="{FF2B5EF4-FFF2-40B4-BE49-F238E27FC236}">
                <a16:creationId xmlns:a16="http://schemas.microsoft.com/office/drawing/2014/main" id="{B4C04AE3-7519-470B-BD6B-35E3AA1912C6}"/>
              </a:ext>
            </a:extLst>
          </p:cNvPr>
          <p:cNvPicPr>
            <a:picLocks noChangeAspect="1"/>
          </p:cNvPicPr>
          <p:nvPr/>
        </p:nvPicPr>
        <p:blipFill>
          <a:blip r:embed="rId4"/>
          <a:stretch>
            <a:fillRect/>
          </a:stretch>
        </p:blipFill>
        <p:spPr>
          <a:xfrm>
            <a:off x="0" y="1843710"/>
            <a:ext cx="8843383" cy="4639152"/>
          </a:xfrm>
          <a:prstGeom prst="rect">
            <a:avLst/>
          </a:prstGeom>
        </p:spPr>
      </p:pic>
      <p:pic>
        <p:nvPicPr>
          <p:cNvPr id="35" name="Picture 34">
            <a:extLst>
              <a:ext uri="{FF2B5EF4-FFF2-40B4-BE49-F238E27FC236}">
                <a16:creationId xmlns:a16="http://schemas.microsoft.com/office/drawing/2014/main" id="{235AC1CC-EFC7-4B63-8EDF-CD93B2D452C9}"/>
              </a:ext>
            </a:extLst>
          </p:cNvPr>
          <p:cNvPicPr>
            <a:picLocks noChangeAspect="1"/>
          </p:cNvPicPr>
          <p:nvPr/>
        </p:nvPicPr>
        <p:blipFill>
          <a:blip r:embed="rId5"/>
          <a:stretch>
            <a:fillRect/>
          </a:stretch>
        </p:blipFill>
        <p:spPr>
          <a:xfrm>
            <a:off x="7762543" y="5951453"/>
            <a:ext cx="6715458" cy="4335547"/>
          </a:xfrm>
          <a:prstGeom prst="rect">
            <a:avLst/>
          </a:prstGeom>
        </p:spPr>
      </p:pic>
      <p:sp>
        <p:nvSpPr>
          <p:cNvPr id="41" name="Rectangle 40">
            <a:extLst>
              <a:ext uri="{FF2B5EF4-FFF2-40B4-BE49-F238E27FC236}">
                <a16:creationId xmlns:a16="http://schemas.microsoft.com/office/drawing/2014/main" id="{969FC9B3-3C38-4769-8178-B7ADA6FD24DE}"/>
              </a:ext>
            </a:extLst>
          </p:cNvPr>
          <p:cNvSpPr/>
          <p:nvPr/>
        </p:nvSpPr>
        <p:spPr>
          <a:xfrm>
            <a:off x="191527" y="6482862"/>
            <a:ext cx="7170565" cy="3804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a:p>
            <a:pPr algn="ctr"/>
            <a:endParaRPr lang="en-US" sz="2400" b="1" dirty="0"/>
          </a:p>
          <a:p>
            <a:pPr algn="ctr"/>
            <a:endParaRPr lang="en-US" sz="2400" b="1" dirty="0"/>
          </a:p>
          <a:p>
            <a:pPr algn="ctr"/>
            <a:r>
              <a:rPr lang="en-US" sz="2800" b="1" dirty="0"/>
              <a:t>Structured Online Lessons</a:t>
            </a:r>
          </a:p>
          <a:p>
            <a:pPr algn="ctr"/>
            <a:r>
              <a:rPr lang="en-US" sz="2800" b="1" dirty="0"/>
              <a:t>Relevant additional resources</a:t>
            </a:r>
          </a:p>
          <a:p>
            <a:pPr algn="ctr"/>
            <a:endParaRPr lang="en-US" sz="2800" b="1" dirty="0"/>
          </a:p>
          <a:p>
            <a:pPr algn="ctr"/>
            <a:r>
              <a:rPr lang="en-US" sz="2800" b="1" dirty="0"/>
              <a:t>Integrated Simulations</a:t>
            </a:r>
          </a:p>
          <a:p>
            <a:pPr algn="ctr"/>
            <a:endParaRPr lang="en-US" sz="2800" b="1" dirty="0"/>
          </a:p>
          <a:p>
            <a:pPr algn="ctr"/>
            <a:r>
              <a:rPr lang="en-US" sz="2800" b="1" dirty="0"/>
              <a:t>Reinforcement</a:t>
            </a:r>
          </a:p>
          <a:p>
            <a:pPr algn="ctr"/>
            <a:endParaRPr lang="en-US" sz="2800" b="1" dirty="0"/>
          </a:p>
          <a:p>
            <a:pPr algn="ctr"/>
            <a:r>
              <a:rPr lang="en-US" sz="2800" b="1" dirty="0"/>
              <a:t>Student Development and Support</a:t>
            </a:r>
          </a:p>
          <a:p>
            <a:pPr algn="ctr"/>
            <a:endParaRPr lang="en-US" sz="2400" b="1" dirty="0"/>
          </a:p>
          <a:p>
            <a:pPr algn="ctr"/>
            <a:endParaRPr lang="en-US" sz="2400" b="1" dirty="0"/>
          </a:p>
          <a:p>
            <a:pPr algn="ctr"/>
            <a:endParaRPr lang="en-US" sz="2400" b="1" dirty="0"/>
          </a:p>
          <a:p>
            <a:pPr algn="ctr"/>
            <a:endParaRPr lang="en-Z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8CA67B-9279-408F-9E56-9EC6CF28A36F}"/>
              </a:ext>
            </a:extLst>
          </p:cNvPr>
          <p:cNvPicPr>
            <a:picLocks noChangeAspect="1"/>
          </p:cNvPicPr>
          <p:nvPr/>
        </p:nvPicPr>
        <p:blipFill>
          <a:blip r:embed="rId2"/>
          <a:stretch>
            <a:fillRect/>
          </a:stretch>
        </p:blipFill>
        <p:spPr>
          <a:xfrm>
            <a:off x="-1" y="1758460"/>
            <a:ext cx="10171521" cy="8382002"/>
          </a:xfrm>
          <a:prstGeom prst="rect">
            <a:avLst/>
          </a:prstGeom>
        </p:spPr>
      </p:pic>
      <p:pic>
        <p:nvPicPr>
          <p:cNvPr id="2" name="Picture 1">
            <a:extLst>
              <a:ext uri="{FF2B5EF4-FFF2-40B4-BE49-F238E27FC236}">
                <a16:creationId xmlns:a16="http://schemas.microsoft.com/office/drawing/2014/main" id="{6464B50C-84BD-46E9-9282-E5BF51715F62}"/>
              </a:ext>
            </a:extLst>
          </p:cNvPr>
          <p:cNvPicPr>
            <a:picLocks noChangeAspect="1"/>
          </p:cNvPicPr>
          <p:nvPr/>
        </p:nvPicPr>
        <p:blipFill>
          <a:blip r:embed="rId3"/>
          <a:stretch>
            <a:fillRect/>
          </a:stretch>
        </p:blipFill>
        <p:spPr>
          <a:xfrm>
            <a:off x="9780334" y="1758460"/>
            <a:ext cx="8507666" cy="7162801"/>
          </a:xfrm>
          <a:prstGeom prst="rect">
            <a:avLst/>
          </a:prstGeom>
        </p:spPr>
      </p:pic>
      <p:sp>
        <p:nvSpPr>
          <p:cNvPr id="6" name="Rectangle 5">
            <a:extLst>
              <a:ext uri="{FF2B5EF4-FFF2-40B4-BE49-F238E27FC236}">
                <a16:creationId xmlns:a16="http://schemas.microsoft.com/office/drawing/2014/main" id="{331DA7BA-C4F6-4FA7-A947-C14BF5F3240D}"/>
              </a:ext>
            </a:extLst>
          </p:cNvPr>
          <p:cNvSpPr/>
          <p:nvPr/>
        </p:nvSpPr>
        <p:spPr>
          <a:xfrm>
            <a:off x="4749206" y="441057"/>
            <a:ext cx="9881193" cy="707886"/>
          </a:xfrm>
          <a:prstGeom prst="rect">
            <a:avLst/>
          </a:prstGeom>
        </p:spPr>
        <p:txBody>
          <a:bodyPr wrap="square">
            <a:spAutoFit/>
          </a:bodyPr>
          <a:lstStyle/>
          <a:p>
            <a:pPr algn="ctr"/>
            <a:r>
              <a:rPr lang="en-US" sz="4000" b="1" dirty="0">
                <a:solidFill>
                  <a:schemeClr val="bg1"/>
                </a:solidFill>
              </a:rPr>
              <a:t>Flipped-Classroom: During Lecture</a:t>
            </a:r>
            <a:endParaRPr lang="en-ZA" sz="4000" b="1" dirty="0"/>
          </a:p>
        </p:txBody>
      </p:sp>
      <p:sp>
        <p:nvSpPr>
          <p:cNvPr id="7" name="Rectangle 6">
            <a:extLst>
              <a:ext uri="{FF2B5EF4-FFF2-40B4-BE49-F238E27FC236}">
                <a16:creationId xmlns:a16="http://schemas.microsoft.com/office/drawing/2014/main" id="{645975B1-F3F0-4ACE-83A3-673782757311}"/>
              </a:ext>
            </a:extLst>
          </p:cNvPr>
          <p:cNvSpPr/>
          <p:nvPr/>
        </p:nvSpPr>
        <p:spPr>
          <a:xfrm>
            <a:off x="12860215" y="8217877"/>
            <a:ext cx="5310555" cy="206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a:p>
            <a:pPr algn="ctr"/>
            <a:r>
              <a:rPr lang="en-US" sz="2400" b="1" dirty="0"/>
              <a:t>Reinforcement</a:t>
            </a:r>
          </a:p>
          <a:p>
            <a:pPr algn="ctr"/>
            <a:r>
              <a:rPr lang="en-US" sz="2400" b="1" dirty="0"/>
              <a:t>Lecture Videos</a:t>
            </a:r>
          </a:p>
          <a:p>
            <a:pPr algn="ctr"/>
            <a:r>
              <a:rPr lang="en-US" sz="2400" b="1" dirty="0"/>
              <a:t>Practical Videos</a:t>
            </a:r>
          </a:p>
          <a:p>
            <a:pPr algn="ctr"/>
            <a:r>
              <a:rPr lang="en-US" sz="2400" b="1" dirty="0"/>
              <a:t>Multimedia Resources</a:t>
            </a:r>
          </a:p>
          <a:p>
            <a:pPr algn="ctr"/>
            <a:endParaRPr lang="en-US" sz="2400" b="1" dirty="0"/>
          </a:p>
          <a:p>
            <a:pPr algn="ctr"/>
            <a:endParaRPr lang="en-ZA" dirty="0"/>
          </a:p>
        </p:txBody>
      </p:sp>
    </p:spTree>
    <p:extLst>
      <p:ext uri="{BB962C8B-B14F-4D97-AF65-F5344CB8AC3E}">
        <p14:creationId xmlns:p14="http://schemas.microsoft.com/office/powerpoint/2010/main" val="181171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7ED650-524D-49D1-88FB-A699FFB69DC0}"/>
              </a:ext>
            </a:extLst>
          </p:cNvPr>
          <p:cNvPicPr>
            <a:picLocks noChangeAspect="1"/>
          </p:cNvPicPr>
          <p:nvPr/>
        </p:nvPicPr>
        <p:blipFill>
          <a:blip r:embed="rId2"/>
          <a:stretch>
            <a:fillRect/>
          </a:stretch>
        </p:blipFill>
        <p:spPr>
          <a:xfrm>
            <a:off x="0" y="1703777"/>
            <a:ext cx="18288000" cy="8583223"/>
          </a:xfrm>
          <a:prstGeom prst="rect">
            <a:avLst/>
          </a:prstGeom>
        </p:spPr>
      </p:pic>
      <p:sp>
        <p:nvSpPr>
          <p:cNvPr id="4" name="Rectangle 3">
            <a:extLst>
              <a:ext uri="{FF2B5EF4-FFF2-40B4-BE49-F238E27FC236}">
                <a16:creationId xmlns:a16="http://schemas.microsoft.com/office/drawing/2014/main" id="{CF0D9A94-CCC8-4206-9DF1-40E1D9D3CAEA}"/>
              </a:ext>
            </a:extLst>
          </p:cNvPr>
          <p:cNvSpPr/>
          <p:nvPr/>
        </p:nvSpPr>
        <p:spPr>
          <a:xfrm>
            <a:off x="12719539" y="7584831"/>
            <a:ext cx="5568462" cy="27021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a:p>
            <a:pPr algn="ctr"/>
            <a:r>
              <a:rPr lang="en-US" sz="2400" b="1" dirty="0"/>
              <a:t>LMS- Branded iKamva at UWC</a:t>
            </a:r>
          </a:p>
          <a:p>
            <a:pPr algn="ctr"/>
            <a:r>
              <a:rPr lang="en-US" sz="2400" b="1" dirty="0"/>
              <a:t>Repository</a:t>
            </a:r>
          </a:p>
          <a:p>
            <a:pPr algn="ctr"/>
            <a:r>
              <a:rPr lang="en-US" sz="2400" b="1" dirty="0"/>
              <a:t>Structured Resources</a:t>
            </a:r>
          </a:p>
          <a:p>
            <a:pPr algn="ctr"/>
            <a:endParaRPr lang="en-US" sz="2400" b="1" dirty="0"/>
          </a:p>
          <a:p>
            <a:pPr algn="ctr"/>
            <a:r>
              <a:rPr lang="en-US" sz="2400" b="1" dirty="0"/>
              <a:t>“Not a dumping site”</a:t>
            </a:r>
          </a:p>
          <a:p>
            <a:pPr algn="ctr"/>
            <a:endParaRPr lang="en-US" sz="2400" b="1" dirty="0"/>
          </a:p>
          <a:p>
            <a:pPr algn="ctr"/>
            <a:endParaRPr lang="en-ZA" dirty="0"/>
          </a:p>
        </p:txBody>
      </p:sp>
      <p:sp>
        <p:nvSpPr>
          <p:cNvPr id="5" name="Title 4">
            <a:extLst>
              <a:ext uri="{FF2B5EF4-FFF2-40B4-BE49-F238E27FC236}">
                <a16:creationId xmlns:a16="http://schemas.microsoft.com/office/drawing/2014/main" id="{243AC217-45ED-400B-ADD0-917E4BA450FF}"/>
              </a:ext>
            </a:extLst>
          </p:cNvPr>
          <p:cNvSpPr>
            <a:spLocks noGrp="1"/>
          </p:cNvSpPr>
          <p:nvPr>
            <p:ph type="title"/>
          </p:nvPr>
        </p:nvSpPr>
        <p:spPr>
          <a:xfrm>
            <a:off x="3962400" y="284285"/>
            <a:ext cx="11746523" cy="1143000"/>
          </a:xfrm>
        </p:spPr>
        <p:txBody>
          <a:bodyPr/>
          <a:lstStyle/>
          <a:p>
            <a:r>
              <a:rPr lang="en-US" dirty="0">
                <a:solidFill>
                  <a:schemeClr val="bg1"/>
                </a:solidFill>
              </a:rPr>
              <a:t>Flipped-Classroom: During Lecture</a:t>
            </a:r>
            <a:endParaRPr lang="en-ZA" dirty="0"/>
          </a:p>
        </p:txBody>
      </p:sp>
      <p:sp>
        <p:nvSpPr>
          <p:cNvPr id="7" name="Rectangle 6">
            <a:extLst>
              <a:ext uri="{FF2B5EF4-FFF2-40B4-BE49-F238E27FC236}">
                <a16:creationId xmlns:a16="http://schemas.microsoft.com/office/drawing/2014/main" id="{55CF17AC-1B35-4583-90FA-3A249C88A0F4}"/>
              </a:ext>
            </a:extLst>
          </p:cNvPr>
          <p:cNvSpPr/>
          <p:nvPr/>
        </p:nvSpPr>
        <p:spPr>
          <a:xfrm>
            <a:off x="12719539" y="3927231"/>
            <a:ext cx="1770184" cy="3657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49085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F032A5-FB14-4D9A-A882-276A6C6F55E0}"/>
              </a:ext>
            </a:extLst>
          </p:cNvPr>
          <p:cNvPicPr>
            <a:picLocks noChangeAspect="1"/>
          </p:cNvPicPr>
          <p:nvPr/>
        </p:nvPicPr>
        <p:blipFill>
          <a:blip r:embed="rId2"/>
          <a:stretch>
            <a:fillRect/>
          </a:stretch>
        </p:blipFill>
        <p:spPr>
          <a:xfrm>
            <a:off x="0" y="1780124"/>
            <a:ext cx="13131202" cy="8418953"/>
          </a:xfrm>
          <a:prstGeom prst="rect">
            <a:avLst/>
          </a:prstGeom>
        </p:spPr>
      </p:pic>
      <p:pic>
        <p:nvPicPr>
          <p:cNvPr id="6" name="Picture 5">
            <a:extLst>
              <a:ext uri="{FF2B5EF4-FFF2-40B4-BE49-F238E27FC236}">
                <a16:creationId xmlns:a16="http://schemas.microsoft.com/office/drawing/2014/main" id="{4A11D74D-2520-4027-8BB4-10C7DA2579CD}"/>
              </a:ext>
            </a:extLst>
          </p:cNvPr>
          <p:cNvPicPr>
            <a:picLocks noChangeAspect="1"/>
          </p:cNvPicPr>
          <p:nvPr/>
        </p:nvPicPr>
        <p:blipFill>
          <a:blip r:embed="rId3"/>
          <a:stretch>
            <a:fillRect/>
          </a:stretch>
        </p:blipFill>
        <p:spPr>
          <a:xfrm>
            <a:off x="5550032" y="1780124"/>
            <a:ext cx="12737968" cy="7604301"/>
          </a:xfrm>
          <a:prstGeom prst="rect">
            <a:avLst/>
          </a:prstGeom>
        </p:spPr>
      </p:pic>
      <p:sp>
        <p:nvSpPr>
          <p:cNvPr id="8" name="Rectangle 7">
            <a:extLst>
              <a:ext uri="{FF2B5EF4-FFF2-40B4-BE49-F238E27FC236}">
                <a16:creationId xmlns:a16="http://schemas.microsoft.com/office/drawing/2014/main" id="{3ADE4917-7128-42FF-98EC-46EEF4034A64}"/>
              </a:ext>
            </a:extLst>
          </p:cNvPr>
          <p:cNvSpPr/>
          <p:nvPr/>
        </p:nvSpPr>
        <p:spPr>
          <a:xfrm>
            <a:off x="4769846" y="489667"/>
            <a:ext cx="10950800" cy="830997"/>
          </a:xfrm>
          <a:prstGeom prst="rect">
            <a:avLst/>
          </a:prstGeom>
        </p:spPr>
        <p:txBody>
          <a:bodyPr wrap="square">
            <a:spAutoFit/>
          </a:bodyPr>
          <a:lstStyle/>
          <a:p>
            <a:r>
              <a:rPr lang="en-US" sz="4800" b="1" dirty="0">
                <a:solidFill>
                  <a:schemeClr val="bg1"/>
                </a:solidFill>
              </a:rPr>
              <a:t>Flipped-Classroom: Post Lecture</a:t>
            </a:r>
            <a:endParaRPr lang="en-ZA" sz="4800" b="1" dirty="0"/>
          </a:p>
        </p:txBody>
      </p:sp>
      <p:sp>
        <p:nvSpPr>
          <p:cNvPr id="9" name="Rectangle 8">
            <a:extLst>
              <a:ext uri="{FF2B5EF4-FFF2-40B4-BE49-F238E27FC236}">
                <a16:creationId xmlns:a16="http://schemas.microsoft.com/office/drawing/2014/main" id="{53C94443-7060-4B1E-AEB0-218BEDFAA8D6}"/>
              </a:ext>
            </a:extLst>
          </p:cNvPr>
          <p:cNvSpPr/>
          <p:nvPr/>
        </p:nvSpPr>
        <p:spPr>
          <a:xfrm>
            <a:off x="8604738" y="7367952"/>
            <a:ext cx="2989384" cy="2724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9">
            <a:extLst>
              <a:ext uri="{FF2B5EF4-FFF2-40B4-BE49-F238E27FC236}">
                <a16:creationId xmlns:a16="http://schemas.microsoft.com/office/drawing/2014/main" id="{E134322E-2AE0-43E7-8F41-8AD2515AD197}"/>
              </a:ext>
            </a:extLst>
          </p:cNvPr>
          <p:cNvPicPr>
            <a:picLocks noChangeAspect="1"/>
          </p:cNvPicPr>
          <p:nvPr/>
        </p:nvPicPr>
        <p:blipFill>
          <a:blip r:embed="rId4"/>
          <a:stretch>
            <a:fillRect/>
          </a:stretch>
        </p:blipFill>
        <p:spPr>
          <a:xfrm>
            <a:off x="8604738" y="8830740"/>
            <a:ext cx="2989385" cy="272450"/>
          </a:xfrm>
          <a:prstGeom prst="rect">
            <a:avLst/>
          </a:prstGeom>
        </p:spPr>
      </p:pic>
      <p:sp>
        <p:nvSpPr>
          <p:cNvPr id="11" name="Rectangle 10">
            <a:extLst>
              <a:ext uri="{FF2B5EF4-FFF2-40B4-BE49-F238E27FC236}">
                <a16:creationId xmlns:a16="http://schemas.microsoft.com/office/drawing/2014/main" id="{724D2660-1389-4280-96CA-BC84B1E32DD2}"/>
              </a:ext>
            </a:extLst>
          </p:cNvPr>
          <p:cNvSpPr/>
          <p:nvPr/>
        </p:nvSpPr>
        <p:spPr>
          <a:xfrm>
            <a:off x="13223631" y="7640403"/>
            <a:ext cx="4947139" cy="2646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Create discussion topics</a:t>
            </a:r>
          </a:p>
          <a:p>
            <a:pPr algn="ctr"/>
            <a:endParaRPr lang="en-US" sz="2400" b="1" dirty="0"/>
          </a:p>
          <a:p>
            <a:pPr algn="ctr"/>
            <a:r>
              <a:rPr lang="en-US" sz="2400" b="1" dirty="0"/>
              <a:t>Engage in discussion related to theory and related simulations</a:t>
            </a:r>
            <a:endParaRPr lang="en-ZA" sz="2400" b="1" dirty="0"/>
          </a:p>
          <a:p>
            <a:pPr algn="ctr"/>
            <a:endParaRPr lang="en-US" sz="2400" b="1" dirty="0"/>
          </a:p>
          <a:p>
            <a:pPr algn="ctr"/>
            <a:endParaRPr lang="en-ZA" dirty="0"/>
          </a:p>
        </p:txBody>
      </p:sp>
    </p:spTree>
    <p:extLst>
      <p:ext uri="{BB962C8B-B14F-4D97-AF65-F5344CB8AC3E}">
        <p14:creationId xmlns:p14="http://schemas.microsoft.com/office/powerpoint/2010/main" val="752501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5"/>
          <p:cNvSpPr txBox="1">
            <a:spLocks noGrp="1"/>
          </p:cNvSpPr>
          <p:nvPr>
            <p:ph type="title"/>
          </p:nvPr>
        </p:nvSpPr>
        <p:spPr>
          <a:xfrm>
            <a:off x="3587262" y="286610"/>
            <a:ext cx="13739445" cy="117347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8000"/>
              <a:buFont typeface="Calibri"/>
              <a:buNone/>
            </a:pPr>
            <a:r>
              <a:rPr lang="en-US" sz="5400" dirty="0">
                <a:solidFill>
                  <a:schemeClr val="bg1"/>
                </a:solidFill>
              </a:rPr>
              <a:t>Flipped-Classroom: Post Lecture [Assessment]</a:t>
            </a:r>
            <a:endParaRPr sz="5400" dirty="0">
              <a:solidFill>
                <a:schemeClr val="bg1"/>
              </a:solidFill>
            </a:endParaRPr>
          </a:p>
        </p:txBody>
      </p:sp>
      <p:pic>
        <p:nvPicPr>
          <p:cNvPr id="3" name="Picture 2">
            <a:extLst>
              <a:ext uri="{FF2B5EF4-FFF2-40B4-BE49-F238E27FC236}">
                <a16:creationId xmlns:a16="http://schemas.microsoft.com/office/drawing/2014/main" id="{D843A09C-7264-460A-87E8-52A8E8DE40CE}"/>
              </a:ext>
            </a:extLst>
          </p:cNvPr>
          <p:cNvPicPr>
            <a:picLocks noChangeAspect="1"/>
          </p:cNvPicPr>
          <p:nvPr/>
        </p:nvPicPr>
        <p:blipFill>
          <a:blip r:embed="rId3"/>
          <a:stretch>
            <a:fillRect/>
          </a:stretch>
        </p:blipFill>
        <p:spPr>
          <a:xfrm>
            <a:off x="0" y="1854233"/>
            <a:ext cx="12111867" cy="8432767"/>
          </a:xfrm>
          <a:prstGeom prst="rect">
            <a:avLst/>
          </a:prstGeom>
        </p:spPr>
      </p:pic>
      <p:pic>
        <p:nvPicPr>
          <p:cNvPr id="8" name="Picture 7">
            <a:extLst>
              <a:ext uri="{FF2B5EF4-FFF2-40B4-BE49-F238E27FC236}">
                <a16:creationId xmlns:a16="http://schemas.microsoft.com/office/drawing/2014/main" id="{DF796790-12BC-4AA0-879A-DAB43450B285}"/>
              </a:ext>
            </a:extLst>
          </p:cNvPr>
          <p:cNvPicPr>
            <a:picLocks noChangeAspect="1"/>
          </p:cNvPicPr>
          <p:nvPr/>
        </p:nvPicPr>
        <p:blipFill>
          <a:blip r:embed="rId4"/>
          <a:stretch>
            <a:fillRect/>
          </a:stretch>
        </p:blipFill>
        <p:spPr>
          <a:xfrm>
            <a:off x="8396950" y="1854233"/>
            <a:ext cx="9773820" cy="4980321"/>
          </a:xfrm>
          <a:prstGeom prst="rect">
            <a:avLst/>
          </a:prstGeom>
        </p:spPr>
      </p:pic>
      <p:sp>
        <p:nvSpPr>
          <p:cNvPr id="13" name="Rectangle 12">
            <a:extLst>
              <a:ext uri="{FF2B5EF4-FFF2-40B4-BE49-F238E27FC236}">
                <a16:creationId xmlns:a16="http://schemas.microsoft.com/office/drawing/2014/main" id="{49230B62-4F66-44FA-A943-4266B935BCB3}"/>
              </a:ext>
            </a:extLst>
          </p:cNvPr>
          <p:cNvSpPr/>
          <p:nvPr/>
        </p:nvSpPr>
        <p:spPr>
          <a:xfrm>
            <a:off x="12414738" y="6834554"/>
            <a:ext cx="5873262" cy="3452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Supporting tutorial sessions</a:t>
            </a:r>
          </a:p>
          <a:p>
            <a:r>
              <a:rPr lang="en-US" sz="2400" b="1" dirty="0"/>
              <a:t>Practical Assignments</a:t>
            </a:r>
          </a:p>
          <a:p>
            <a:endParaRPr lang="en-US" sz="2400" b="1" dirty="0"/>
          </a:p>
          <a:p>
            <a:r>
              <a:rPr lang="en-US" sz="2400" b="1" dirty="0"/>
              <a:t>Aligned to Turnitin (anti-plagiarism detection)</a:t>
            </a:r>
          </a:p>
          <a:p>
            <a:endParaRPr lang="en-US" sz="2400" b="1" dirty="0"/>
          </a:p>
          <a:p>
            <a:r>
              <a:rPr lang="en-US" sz="2400" b="1" dirty="0"/>
              <a:t>Theory and practical</a:t>
            </a:r>
            <a:endParaRPr lang="en-ZA" sz="2400" b="1" dirty="0"/>
          </a:p>
          <a:p>
            <a:pPr algn="ctr"/>
            <a:endParaRPr lang="en-ZA" dirty="0"/>
          </a:p>
        </p:txBody>
      </p:sp>
    </p:spTree>
    <p:extLst>
      <p:ext uri="{BB962C8B-B14F-4D97-AF65-F5344CB8AC3E}">
        <p14:creationId xmlns:p14="http://schemas.microsoft.com/office/powerpoint/2010/main" val="319899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3"/>
          <p:cNvPicPr preferRelativeResize="0"/>
          <p:nvPr/>
        </p:nvPicPr>
        <p:blipFill>
          <a:blip r:embed="rId3">
            <a:alphaModFix/>
          </a:blip>
          <a:stretch>
            <a:fillRect/>
          </a:stretch>
        </p:blipFill>
        <p:spPr>
          <a:xfrm>
            <a:off x="410500" y="3366588"/>
            <a:ext cx="3587069" cy="4950935"/>
          </a:xfrm>
          <a:prstGeom prst="rect">
            <a:avLst/>
          </a:prstGeom>
          <a:noFill/>
          <a:ln>
            <a:noFill/>
          </a:ln>
        </p:spPr>
      </p:pic>
      <p:sp>
        <p:nvSpPr>
          <p:cNvPr id="2" name="Title 1">
            <a:extLst>
              <a:ext uri="{FF2B5EF4-FFF2-40B4-BE49-F238E27FC236}">
                <a16:creationId xmlns:a16="http://schemas.microsoft.com/office/drawing/2014/main" id="{1D902690-10C2-4308-A226-6DDAF8462236}"/>
              </a:ext>
            </a:extLst>
          </p:cNvPr>
          <p:cNvSpPr>
            <a:spLocks noGrp="1"/>
          </p:cNvSpPr>
          <p:nvPr>
            <p:ph type="title"/>
          </p:nvPr>
        </p:nvSpPr>
        <p:spPr>
          <a:xfrm>
            <a:off x="4208585" y="258101"/>
            <a:ext cx="13028789" cy="1301261"/>
          </a:xfrm>
        </p:spPr>
        <p:txBody>
          <a:bodyPr>
            <a:normAutofit fontScale="90000"/>
          </a:bodyPr>
          <a:lstStyle/>
          <a:p>
            <a:pPr algn="ctr"/>
            <a:r>
              <a:rPr lang="en-ZA" dirty="0">
                <a:solidFill>
                  <a:schemeClr val="bg1"/>
                </a:solidFill>
              </a:rPr>
              <a:t>Integrated Smart Worksheets: How was it used? Online Assessment</a:t>
            </a:r>
          </a:p>
        </p:txBody>
      </p:sp>
      <p:sp>
        <p:nvSpPr>
          <p:cNvPr id="3" name="Text Placeholder 2">
            <a:extLst>
              <a:ext uri="{FF2B5EF4-FFF2-40B4-BE49-F238E27FC236}">
                <a16:creationId xmlns:a16="http://schemas.microsoft.com/office/drawing/2014/main" id="{BC38E70D-93F3-43D6-A3C5-6E695C68FD57}"/>
              </a:ext>
            </a:extLst>
          </p:cNvPr>
          <p:cNvSpPr>
            <a:spLocks noGrp="1"/>
          </p:cNvSpPr>
          <p:nvPr>
            <p:ph type="body" idx="1"/>
          </p:nvPr>
        </p:nvSpPr>
        <p:spPr>
          <a:xfrm>
            <a:off x="4900246" y="2130475"/>
            <a:ext cx="12735713" cy="7898424"/>
          </a:xfrm>
        </p:spPr>
        <p:txBody>
          <a:bodyPr>
            <a:normAutofit/>
          </a:bodyPr>
          <a:lstStyle/>
          <a:p>
            <a:pPr marL="114300" indent="0">
              <a:buNone/>
            </a:pPr>
            <a:endParaRPr lang="en-US" sz="4800" dirty="0"/>
          </a:p>
          <a:p>
            <a:pPr marL="114300" indent="0">
              <a:buNone/>
            </a:pPr>
            <a:r>
              <a:rPr lang="en-US" sz="4800" dirty="0"/>
              <a:t>The Smart worksheets (aligned to the pre-lab simulations) is a </a:t>
            </a:r>
            <a:r>
              <a:rPr lang="en-US" sz="4800" b="1" dirty="0"/>
              <a:t>collection of customised worksheets </a:t>
            </a:r>
            <a:r>
              <a:rPr lang="en-US" sz="4800" dirty="0"/>
              <a:t>preloaded with auto-generated data</a:t>
            </a:r>
          </a:p>
          <a:p>
            <a:pPr marL="114300" indent="0">
              <a:buNone/>
            </a:pPr>
            <a:r>
              <a:rPr lang="en-US" sz="4800" dirty="0"/>
              <a:t>enables students to </a:t>
            </a:r>
            <a:r>
              <a:rPr lang="en-US" sz="4800" b="1" dirty="0"/>
              <a:t>analyse and complete calculation </a:t>
            </a:r>
            <a:r>
              <a:rPr lang="en-US" sz="4800" dirty="0"/>
              <a:t>activities. </a:t>
            </a:r>
          </a:p>
          <a:p>
            <a:pPr marL="114300" indent="0">
              <a:buNone/>
            </a:pPr>
            <a:endParaRPr lang="en-US" sz="4800" dirty="0"/>
          </a:p>
          <a:p>
            <a:pPr marL="114300" indent="0">
              <a:buNone/>
            </a:pPr>
            <a:r>
              <a:rPr lang="en-US" sz="4800" dirty="0"/>
              <a:t>Worksheets include a broad range of disciplines across </a:t>
            </a:r>
            <a:r>
              <a:rPr lang="en-US" sz="4800" b="1" dirty="0"/>
              <a:t>Bioscience, Chemistry, and Mathematics</a:t>
            </a:r>
            <a:r>
              <a:rPr lang="en-US" sz="4800" dirty="0"/>
              <a:t>.</a:t>
            </a:r>
          </a:p>
        </p:txBody>
      </p:sp>
    </p:spTree>
    <p:extLst>
      <p:ext uri="{BB962C8B-B14F-4D97-AF65-F5344CB8AC3E}">
        <p14:creationId xmlns:p14="http://schemas.microsoft.com/office/powerpoint/2010/main" val="72335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800865-75EA-4201-8A51-E307F9D7C800}"/>
              </a:ext>
            </a:extLst>
          </p:cNvPr>
          <p:cNvPicPr>
            <a:picLocks noChangeAspect="1"/>
          </p:cNvPicPr>
          <p:nvPr/>
        </p:nvPicPr>
        <p:blipFill>
          <a:blip r:embed="rId2"/>
          <a:stretch>
            <a:fillRect/>
          </a:stretch>
        </p:blipFill>
        <p:spPr>
          <a:xfrm>
            <a:off x="7221415" y="1806452"/>
            <a:ext cx="7737231" cy="8512203"/>
          </a:xfrm>
          <a:prstGeom prst="rect">
            <a:avLst/>
          </a:prstGeom>
        </p:spPr>
      </p:pic>
      <p:sp>
        <p:nvSpPr>
          <p:cNvPr id="3" name="Title 2">
            <a:extLst>
              <a:ext uri="{FF2B5EF4-FFF2-40B4-BE49-F238E27FC236}">
                <a16:creationId xmlns:a16="http://schemas.microsoft.com/office/drawing/2014/main" id="{0B88CA5E-BA92-4EDD-A236-4E5EF18B2A86}"/>
              </a:ext>
            </a:extLst>
          </p:cNvPr>
          <p:cNvSpPr>
            <a:spLocks noGrp="1"/>
          </p:cNvSpPr>
          <p:nvPr>
            <p:ph type="title"/>
          </p:nvPr>
        </p:nvSpPr>
        <p:spPr>
          <a:xfrm>
            <a:off x="3610708" y="331178"/>
            <a:ext cx="13720450" cy="1145930"/>
          </a:xfrm>
        </p:spPr>
        <p:txBody>
          <a:bodyPr/>
          <a:lstStyle/>
          <a:p>
            <a:pPr algn="ctr"/>
            <a:r>
              <a:rPr lang="en-US" dirty="0">
                <a:solidFill>
                  <a:schemeClr val="bg1"/>
                </a:solidFill>
              </a:rPr>
              <a:t>Smart Worksheet: Student Engagement</a:t>
            </a:r>
            <a:endParaRPr lang="en-ZA" dirty="0">
              <a:solidFill>
                <a:schemeClr val="bg1"/>
              </a:solidFill>
            </a:endParaRPr>
          </a:p>
        </p:txBody>
      </p:sp>
      <p:sp>
        <p:nvSpPr>
          <p:cNvPr id="4" name="Rectangle 3">
            <a:extLst>
              <a:ext uri="{FF2B5EF4-FFF2-40B4-BE49-F238E27FC236}">
                <a16:creationId xmlns:a16="http://schemas.microsoft.com/office/drawing/2014/main" id="{1BBA3E83-1DEC-4F3C-99E0-2FD5BBAF390C}"/>
              </a:ext>
            </a:extLst>
          </p:cNvPr>
          <p:cNvSpPr/>
          <p:nvPr/>
        </p:nvSpPr>
        <p:spPr>
          <a:xfrm>
            <a:off x="14102862" y="1806452"/>
            <a:ext cx="4185137" cy="84805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Student engagement in worksheet</a:t>
            </a:r>
          </a:p>
          <a:p>
            <a:pPr algn="ctr"/>
            <a:endParaRPr lang="en-US" sz="2400" b="1" dirty="0"/>
          </a:p>
          <a:p>
            <a:pPr algn="ctr"/>
            <a:r>
              <a:rPr lang="en-US" sz="2400" b="1" dirty="0"/>
              <a:t>Alignment to theory and simulation (practical)</a:t>
            </a:r>
          </a:p>
          <a:p>
            <a:pPr algn="ctr"/>
            <a:r>
              <a:rPr lang="en-US" sz="2400" b="1" dirty="0"/>
              <a:t>Reinforcement</a:t>
            </a:r>
          </a:p>
          <a:p>
            <a:pPr algn="ctr"/>
            <a:endParaRPr lang="en-US" sz="2400" b="1" dirty="0"/>
          </a:p>
          <a:p>
            <a:pPr algn="ctr"/>
            <a:r>
              <a:rPr lang="en-US" sz="2400" b="1" dirty="0"/>
              <a:t>Attainment of skills, knowledge &amp; competencies</a:t>
            </a:r>
          </a:p>
          <a:p>
            <a:pPr algn="ctr"/>
            <a:endParaRPr lang="en-US" sz="2400" b="1" dirty="0"/>
          </a:p>
          <a:p>
            <a:pPr algn="ctr"/>
            <a:r>
              <a:rPr lang="en-US" sz="2400" b="1" dirty="0"/>
              <a:t>‘New world of work’</a:t>
            </a:r>
          </a:p>
          <a:p>
            <a:pPr algn="ctr"/>
            <a:endParaRPr lang="en-ZA" dirty="0"/>
          </a:p>
        </p:txBody>
      </p:sp>
      <p:pic>
        <p:nvPicPr>
          <p:cNvPr id="10" name="Picture 9">
            <a:extLst>
              <a:ext uri="{FF2B5EF4-FFF2-40B4-BE49-F238E27FC236}">
                <a16:creationId xmlns:a16="http://schemas.microsoft.com/office/drawing/2014/main" id="{60F7F8FC-8DCB-4C35-92AA-F0608A051AC0}"/>
              </a:ext>
            </a:extLst>
          </p:cNvPr>
          <p:cNvPicPr>
            <a:picLocks noChangeAspect="1"/>
          </p:cNvPicPr>
          <p:nvPr/>
        </p:nvPicPr>
        <p:blipFill>
          <a:blip r:embed="rId3"/>
          <a:stretch>
            <a:fillRect/>
          </a:stretch>
        </p:blipFill>
        <p:spPr>
          <a:xfrm>
            <a:off x="0" y="1806452"/>
            <a:ext cx="7221414" cy="8551597"/>
          </a:xfrm>
          <a:prstGeom prst="rect">
            <a:avLst/>
          </a:prstGeom>
        </p:spPr>
      </p:pic>
    </p:spTree>
    <p:extLst>
      <p:ext uri="{BB962C8B-B14F-4D97-AF65-F5344CB8AC3E}">
        <p14:creationId xmlns:p14="http://schemas.microsoft.com/office/powerpoint/2010/main" val="1904020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C7768ED-92C5-44D7-91A2-7A72DD06BD74}"/>
              </a:ext>
            </a:extLst>
          </p:cNvPr>
          <p:cNvPicPr>
            <a:picLocks noChangeAspect="1"/>
          </p:cNvPicPr>
          <p:nvPr/>
        </p:nvPicPr>
        <p:blipFill>
          <a:blip r:embed="rId2"/>
          <a:stretch>
            <a:fillRect/>
          </a:stretch>
        </p:blipFill>
        <p:spPr>
          <a:xfrm>
            <a:off x="0" y="1845712"/>
            <a:ext cx="11973199" cy="8444064"/>
          </a:xfrm>
          <a:prstGeom prst="rect">
            <a:avLst/>
          </a:prstGeom>
        </p:spPr>
      </p:pic>
      <p:pic>
        <p:nvPicPr>
          <p:cNvPr id="11" name="Picture 10">
            <a:extLst>
              <a:ext uri="{FF2B5EF4-FFF2-40B4-BE49-F238E27FC236}">
                <a16:creationId xmlns:a16="http://schemas.microsoft.com/office/drawing/2014/main" id="{D011FBDA-995F-419D-99F5-BB9EB3F9F3E5}"/>
              </a:ext>
            </a:extLst>
          </p:cNvPr>
          <p:cNvPicPr>
            <a:picLocks noChangeAspect="1"/>
          </p:cNvPicPr>
          <p:nvPr/>
        </p:nvPicPr>
        <p:blipFill>
          <a:blip r:embed="rId3"/>
          <a:stretch>
            <a:fillRect/>
          </a:stretch>
        </p:blipFill>
        <p:spPr>
          <a:xfrm>
            <a:off x="9268469" y="1882763"/>
            <a:ext cx="8749901" cy="8166883"/>
          </a:xfrm>
          <a:prstGeom prst="rect">
            <a:avLst/>
          </a:prstGeom>
        </p:spPr>
      </p:pic>
      <p:sp>
        <p:nvSpPr>
          <p:cNvPr id="14" name="Rectangle 13">
            <a:extLst>
              <a:ext uri="{FF2B5EF4-FFF2-40B4-BE49-F238E27FC236}">
                <a16:creationId xmlns:a16="http://schemas.microsoft.com/office/drawing/2014/main" id="{38E3AEC3-402E-4C68-BEBC-635667729CCB}"/>
              </a:ext>
            </a:extLst>
          </p:cNvPr>
          <p:cNvSpPr/>
          <p:nvPr/>
        </p:nvSpPr>
        <p:spPr>
          <a:xfrm>
            <a:off x="11406555" y="5908431"/>
            <a:ext cx="2180492" cy="3892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Title 14">
            <a:extLst>
              <a:ext uri="{FF2B5EF4-FFF2-40B4-BE49-F238E27FC236}">
                <a16:creationId xmlns:a16="http://schemas.microsoft.com/office/drawing/2014/main" id="{0CA0648B-B899-4E59-864E-0E9DC6AC920A}"/>
              </a:ext>
            </a:extLst>
          </p:cNvPr>
          <p:cNvSpPr>
            <a:spLocks noGrp="1"/>
          </p:cNvSpPr>
          <p:nvPr>
            <p:ph type="title"/>
          </p:nvPr>
        </p:nvSpPr>
        <p:spPr>
          <a:xfrm>
            <a:off x="3669324" y="237354"/>
            <a:ext cx="14044246" cy="1217479"/>
          </a:xfrm>
        </p:spPr>
        <p:txBody>
          <a:bodyPr>
            <a:noAutofit/>
          </a:bodyPr>
          <a:lstStyle/>
          <a:p>
            <a:pPr algn="ctr"/>
            <a:r>
              <a:rPr lang="en-ZA" sz="4400" dirty="0">
                <a:solidFill>
                  <a:schemeClr val="bg1"/>
                </a:solidFill>
              </a:rPr>
              <a:t>Integrated Smart Worksheets: Aligned to Themes and Topics</a:t>
            </a:r>
            <a:endParaRPr lang="en-ZA" sz="4400" dirty="0"/>
          </a:p>
        </p:txBody>
      </p:sp>
      <p:sp>
        <p:nvSpPr>
          <p:cNvPr id="19" name="Rectangle 18">
            <a:extLst>
              <a:ext uri="{FF2B5EF4-FFF2-40B4-BE49-F238E27FC236}">
                <a16:creationId xmlns:a16="http://schemas.microsoft.com/office/drawing/2014/main" id="{88A4B019-8EAF-4965-AE7E-3D1E425E407F}"/>
              </a:ext>
            </a:extLst>
          </p:cNvPr>
          <p:cNvSpPr/>
          <p:nvPr/>
        </p:nvSpPr>
        <p:spPr>
          <a:xfrm>
            <a:off x="2708031" y="6951785"/>
            <a:ext cx="6271846" cy="33352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a:p>
            <a:pPr algn="ctr"/>
            <a:endParaRPr lang="en-US" sz="2000" b="1" dirty="0"/>
          </a:p>
          <a:p>
            <a:pPr algn="ctr"/>
            <a:r>
              <a:rPr lang="en-US" sz="2000" b="1" dirty="0"/>
              <a:t>Continuous assessment</a:t>
            </a:r>
          </a:p>
          <a:p>
            <a:pPr algn="ctr"/>
            <a:endParaRPr lang="en-US" sz="2000" b="1" dirty="0"/>
          </a:p>
          <a:p>
            <a:pPr algn="ctr"/>
            <a:r>
              <a:rPr lang="en-US" sz="2000" b="1" dirty="0"/>
              <a:t>Multiple attempts</a:t>
            </a:r>
          </a:p>
          <a:p>
            <a:pPr algn="ctr"/>
            <a:endParaRPr lang="en-US" sz="2000" b="1" dirty="0"/>
          </a:p>
          <a:p>
            <a:pPr algn="ctr"/>
            <a:r>
              <a:rPr lang="en-US" sz="2000" b="1" dirty="0"/>
              <a:t>Self-directed learning</a:t>
            </a:r>
          </a:p>
          <a:p>
            <a:pPr algn="ctr"/>
            <a:endParaRPr lang="en-US" sz="2000" b="1" dirty="0"/>
          </a:p>
          <a:p>
            <a:pPr algn="ctr"/>
            <a:r>
              <a:rPr lang="en-US" sz="2000" b="1" dirty="0"/>
              <a:t>Self-assessment</a:t>
            </a:r>
          </a:p>
          <a:p>
            <a:pPr algn="ctr"/>
            <a:endParaRPr lang="en-US" sz="2000" b="1" dirty="0"/>
          </a:p>
          <a:p>
            <a:pPr algn="ctr"/>
            <a:r>
              <a:rPr lang="en-US" sz="2000" b="1" dirty="0"/>
              <a:t>Integrated Gradebook tool (LMS)</a:t>
            </a:r>
          </a:p>
          <a:p>
            <a:pPr algn="ctr"/>
            <a:endParaRPr lang="en-US" sz="2000" b="1" dirty="0"/>
          </a:p>
          <a:p>
            <a:endParaRPr lang="en-US" sz="2400" b="1" dirty="0"/>
          </a:p>
          <a:p>
            <a:pPr algn="ctr"/>
            <a:endParaRPr lang="en-ZA" dirty="0"/>
          </a:p>
        </p:txBody>
      </p:sp>
    </p:spTree>
    <p:extLst>
      <p:ext uri="{BB962C8B-B14F-4D97-AF65-F5344CB8AC3E}">
        <p14:creationId xmlns:p14="http://schemas.microsoft.com/office/powerpoint/2010/main" val="880326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7"/>
          <p:cNvSpPr txBox="1">
            <a:spLocks noGrp="1"/>
          </p:cNvSpPr>
          <p:nvPr>
            <p:ph type="title"/>
          </p:nvPr>
        </p:nvSpPr>
        <p:spPr>
          <a:xfrm>
            <a:off x="4900248" y="354624"/>
            <a:ext cx="12625754" cy="1040423"/>
          </a:xfrm>
          <a:prstGeom prst="rect">
            <a:avLst/>
          </a:prstGeom>
          <a:noFill/>
          <a:ln>
            <a:noFill/>
          </a:ln>
        </p:spPr>
        <p:txBody>
          <a:bodyPr spcFirstLastPara="1" wrap="square" lIns="91425" tIns="45700" rIns="91425" bIns="45700" anchor="ctr" anchorCtr="0">
            <a:noAutofit/>
          </a:bodyPr>
          <a:lstStyle/>
          <a:p>
            <a:pPr lvl="0" algn="ctr"/>
            <a:r>
              <a:rPr lang="en-ZA" sz="6000" dirty="0">
                <a:solidFill>
                  <a:schemeClr val="tx1"/>
                </a:solidFill>
              </a:rPr>
              <a:t>Statistics: Use of Chemistry </a:t>
            </a:r>
            <a:r>
              <a:rPr lang="en-ZA" sz="6000" dirty="0" err="1">
                <a:solidFill>
                  <a:schemeClr val="tx1"/>
                </a:solidFill>
              </a:rPr>
              <a:t>LabSims</a:t>
            </a:r>
            <a:endParaRPr sz="6000" dirty="0">
              <a:solidFill>
                <a:schemeClr val="tx1"/>
              </a:solidFill>
            </a:endParaRPr>
          </a:p>
        </p:txBody>
      </p:sp>
      <p:sp>
        <p:nvSpPr>
          <p:cNvPr id="101" name="Google Shape;101;p7"/>
          <p:cNvSpPr txBox="1">
            <a:spLocks noGrp="1"/>
          </p:cNvSpPr>
          <p:nvPr>
            <p:ph type="body" idx="1"/>
          </p:nvPr>
        </p:nvSpPr>
        <p:spPr>
          <a:xfrm>
            <a:off x="0" y="2028092"/>
            <a:ext cx="6471138" cy="7584831"/>
          </a:xfrm>
          <a:prstGeom prst="rect">
            <a:avLst/>
          </a:prstGeom>
          <a:noFill/>
          <a:ln>
            <a:noFill/>
          </a:ln>
        </p:spPr>
        <p:txBody>
          <a:bodyPr spcFirstLastPara="1" wrap="square" lIns="91425" tIns="45700" rIns="91425" bIns="45700" anchor="t" anchorCtr="0">
            <a:normAutofit fontScale="92500"/>
          </a:bodyPr>
          <a:lstStyle/>
          <a:p>
            <a:pPr marL="342900" lvl="0" indent="-165100">
              <a:spcBef>
                <a:spcPts val="0"/>
              </a:spcBef>
              <a:buNone/>
            </a:pPr>
            <a:r>
              <a:rPr lang="en-US" sz="4300" dirty="0">
                <a:solidFill>
                  <a:schemeClr val="tx1"/>
                </a:solidFill>
              </a:rPr>
              <a:t>Chemistry </a:t>
            </a:r>
            <a:r>
              <a:rPr lang="en-US" sz="4300" dirty="0" err="1">
                <a:solidFill>
                  <a:schemeClr val="tx1"/>
                </a:solidFill>
              </a:rPr>
              <a:t>LabSim</a:t>
            </a:r>
            <a:r>
              <a:rPr lang="en-US" sz="4300" dirty="0">
                <a:solidFill>
                  <a:schemeClr val="tx1"/>
                </a:solidFill>
              </a:rPr>
              <a:t> Assessments has been accessed a total of </a:t>
            </a:r>
            <a:r>
              <a:rPr lang="en-US" sz="4300" b="1" dirty="0">
                <a:solidFill>
                  <a:schemeClr val="tx1"/>
                </a:solidFill>
              </a:rPr>
              <a:t>43 473 </a:t>
            </a:r>
            <a:r>
              <a:rPr lang="en-US" sz="4300" dirty="0">
                <a:solidFill>
                  <a:schemeClr val="tx1"/>
                </a:solidFill>
              </a:rPr>
              <a:t>times.</a:t>
            </a:r>
          </a:p>
          <a:p>
            <a:pPr marL="342900" lvl="0" indent="-165100">
              <a:spcBef>
                <a:spcPts val="0"/>
              </a:spcBef>
              <a:buNone/>
            </a:pPr>
            <a:r>
              <a:rPr lang="en-US" sz="4300" dirty="0">
                <a:solidFill>
                  <a:schemeClr val="tx1"/>
                </a:solidFill>
              </a:rPr>
              <a:t>Learning Science Chemistry resources were integrated into iKamva via LTI (Learning Tools Interoperability) standards.</a:t>
            </a:r>
          </a:p>
          <a:p>
            <a:pPr marL="342900" lvl="0" indent="-165100">
              <a:spcBef>
                <a:spcPts val="0"/>
              </a:spcBef>
              <a:buNone/>
            </a:pPr>
            <a:endParaRPr lang="en-US" sz="4300" dirty="0">
              <a:solidFill>
                <a:schemeClr val="tx1"/>
              </a:solidFill>
            </a:endParaRPr>
          </a:p>
          <a:p>
            <a:pPr marL="342900" lvl="0" indent="-165100">
              <a:spcBef>
                <a:spcPts val="0"/>
              </a:spcBef>
              <a:buNone/>
            </a:pPr>
            <a:r>
              <a:rPr lang="en-US" sz="4300" dirty="0">
                <a:solidFill>
                  <a:schemeClr val="tx1"/>
                </a:solidFill>
              </a:rPr>
              <a:t>*Stats retrieved 11 June 2021</a:t>
            </a:r>
            <a:endParaRPr lang="en-ZA" sz="4300" dirty="0">
              <a:solidFill>
                <a:schemeClr val="tx1"/>
              </a:solidFill>
            </a:endParaRPr>
          </a:p>
          <a:p>
            <a:pPr marL="342900" lvl="0" indent="-165100">
              <a:spcBef>
                <a:spcPts val="0"/>
              </a:spcBef>
              <a:buNone/>
            </a:pPr>
            <a:endParaRPr lang="en-ZA" dirty="0"/>
          </a:p>
          <a:p>
            <a:pPr marL="342900" lvl="0" indent="-165100">
              <a:spcBef>
                <a:spcPts val="0"/>
              </a:spcBef>
              <a:buNone/>
            </a:pPr>
            <a:endParaRPr dirty="0"/>
          </a:p>
        </p:txBody>
      </p:sp>
      <p:pic>
        <p:nvPicPr>
          <p:cNvPr id="3" name="Picture 2">
            <a:extLst>
              <a:ext uri="{FF2B5EF4-FFF2-40B4-BE49-F238E27FC236}">
                <a16:creationId xmlns:a16="http://schemas.microsoft.com/office/drawing/2014/main" id="{1932E8DC-C58F-4513-9D08-E6D5593A3399}"/>
              </a:ext>
            </a:extLst>
          </p:cNvPr>
          <p:cNvPicPr>
            <a:picLocks noChangeAspect="1"/>
          </p:cNvPicPr>
          <p:nvPr/>
        </p:nvPicPr>
        <p:blipFill>
          <a:blip r:embed="rId3"/>
          <a:stretch>
            <a:fillRect/>
          </a:stretch>
        </p:blipFill>
        <p:spPr>
          <a:xfrm>
            <a:off x="6471138" y="2028092"/>
            <a:ext cx="11860334" cy="80537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4" name="Text Placeholder 3">
            <a:extLst>
              <a:ext uri="{FF2B5EF4-FFF2-40B4-BE49-F238E27FC236}">
                <a16:creationId xmlns:a16="http://schemas.microsoft.com/office/drawing/2014/main" id="{8F082BF5-F39E-4A4B-A052-81FAAA2D2387}"/>
              </a:ext>
            </a:extLst>
          </p:cNvPr>
          <p:cNvSpPr>
            <a:spLocks noGrp="1"/>
          </p:cNvSpPr>
          <p:nvPr>
            <p:ph type="body" idx="1"/>
          </p:nvPr>
        </p:nvSpPr>
        <p:spPr>
          <a:xfrm>
            <a:off x="0" y="2095499"/>
            <a:ext cx="5643907" cy="7772401"/>
          </a:xfrm>
        </p:spPr>
        <p:txBody>
          <a:bodyPr>
            <a:normAutofit lnSpcReduction="10000"/>
          </a:bodyPr>
          <a:lstStyle/>
          <a:p>
            <a:pPr marL="114300" indent="0">
              <a:buNone/>
            </a:pPr>
            <a:r>
              <a:rPr lang="en-US" sz="4000" dirty="0"/>
              <a:t>Bioscience </a:t>
            </a:r>
            <a:r>
              <a:rPr lang="en-US" sz="4000" dirty="0" err="1"/>
              <a:t>LabSim</a:t>
            </a:r>
            <a:r>
              <a:rPr lang="en-US" sz="4000" dirty="0"/>
              <a:t> Assessments has been accessed a total of </a:t>
            </a:r>
            <a:r>
              <a:rPr lang="en-US" sz="4000" b="1" dirty="0"/>
              <a:t>28 944 </a:t>
            </a:r>
            <a:r>
              <a:rPr lang="en-US" sz="4000" dirty="0"/>
              <a:t>times.</a:t>
            </a:r>
          </a:p>
          <a:p>
            <a:pPr marL="114300" indent="0">
              <a:buNone/>
            </a:pPr>
            <a:r>
              <a:rPr lang="en-US" sz="4000" dirty="0"/>
              <a:t>Learning Science Bioscience resources were integrated into iKamva via LTI (Learning Tools Interoperability) standards.</a:t>
            </a:r>
          </a:p>
          <a:p>
            <a:pPr marL="114300" indent="0">
              <a:buNone/>
            </a:pPr>
            <a:endParaRPr lang="en-US" sz="4000" dirty="0"/>
          </a:p>
          <a:p>
            <a:pPr marL="342900" lvl="0" indent="-165100">
              <a:spcBef>
                <a:spcPts val="0"/>
              </a:spcBef>
              <a:buNone/>
            </a:pPr>
            <a:r>
              <a:rPr lang="en-US" sz="4000" dirty="0"/>
              <a:t>*Stats retrieved 11 June 2021</a:t>
            </a:r>
            <a:endParaRPr lang="en-ZA" sz="4000" dirty="0"/>
          </a:p>
          <a:p>
            <a:pPr marL="342900" lvl="0" indent="-165100">
              <a:spcBef>
                <a:spcPts val="0"/>
              </a:spcBef>
              <a:buNone/>
            </a:pPr>
            <a:endParaRPr lang="en-ZA" dirty="0"/>
          </a:p>
        </p:txBody>
      </p:sp>
      <p:sp>
        <p:nvSpPr>
          <p:cNvPr id="111" name="Google Shape;111;gc153206723_0_0"/>
          <p:cNvSpPr txBox="1">
            <a:spLocks noGrp="1"/>
          </p:cNvSpPr>
          <p:nvPr>
            <p:ph type="title"/>
          </p:nvPr>
        </p:nvSpPr>
        <p:spPr>
          <a:xfrm>
            <a:off x="3516923" y="297474"/>
            <a:ext cx="13481540" cy="1143000"/>
          </a:xfrm>
          <a:prstGeom prst="rect">
            <a:avLst/>
          </a:prstGeom>
          <a:noFill/>
          <a:ln>
            <a:noFill/>
          </a:ln>
        </p:spPr>
        <p:txBody>
          <a:bodyPr spcFirstLastPara="1" wrap="square" lIns="91425" tIns="45700" rIns="91425" bIns="45700" anchor="ctr" anchorCtr="0">
            <a:normAutofit/>
          </a:bodyPr>
          <a:lstStyle/>
          <a:p>
            <a:pPr lvl="0" algn="ctr"/>
            <a:r>
              <a:rPr lang="en-ZA" dirty="0">
                <a:solidFill>
                  <a:schemeClr val="tx1"/>
                </a:solidFill>
              </a:rPr>
              <a:t>Statistics: Use of </a:t>
            </a:r>
            <a:r>
              <a:rPr lang="en-ZA" dirty="0" err="1">
                <a:solidFill>
                  <a:schemeClr val="tx1"/>
                </a:solidFill>
              </a:rPr>
              <a:t>BioScience</a:t>
            </a:r>
            <a:r>
              <a:rPr lang="en-ZA" dirty="0">
                <a:solidFill>
                  <a:schemeClr val="tx1"/>
                </a:solidFill>
              </a:rPr>
              <a:t> </a:t>
            </a:r>
            <a:r>
              <a:rPr lang="en-ZA" dirty="0" err="1">
                <a:solidFill>
                  <a:schemeClr val="tx1"/>
                </a:solidFill>
              </a:rPr>
              <a:t>LabSims</a:t>
            </a:r>
            <a:endParaRPr dirty="0">
              <a:solidFill>
                <a:schemeClr val="tx1"/>
              </a:solidFill>
            </a:endParaRPr>
          </a:p>
        </p:txBody>
      </p:sp>
      <p:pic>
        <p:nvPicPr>
          <p:cNvPr id="3" name="Picture 2">
            <a:extLst>
              <a:ext uri="{FF2B5EF4-FFF2-40B4-BE49-F238E27FC236}">
                <a16:creationId xmlns:a16="http://schemas.microsoft.com/office/drawing/2014/main" id="{B514ABE2-6188-4012-A66E-75F7486044F4}"/>
              </a:ext>
            </a:extLst>
          </p:cNvPr>
          <p:cNvPicPr>
            <a:picLocks noChangeAspect="1"/>
          </p:cNvPicPr>
          <p:nvPr/>
        </p:nvPicPr>
        <p:blipFill>
          <a:blip r:embed="rId3"/>
          <a:stretch>
            <a:fillRect/>
          </a:stretch>
        </p:blipFill>
        <p:spPr>
          <a:xfrm>
            <a:off x="5643907" y="1853781"/>
            <a:ext cx="12468247" cy="801411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09427-F182-496C-ACBD-1F4699768E5D}"/>
              </a:ext>
            </a:extLst>
          </p:cNvPr>
          <p:cNvSpPr>
            <a:spLocks noGrp="1"/>
          </p:cNvSpPr>
          <p:nvPr>
            <p:ph type="body" idx="1"/>
          </p:nvPr>
        </p:nvSpPr>
        <p:spPr>
          <a:xfrm>
            <a:off x="105508" y="1863969"/>
            <a:ext cx="18182492" cy="8335108"/>
          </a:xfrm>
        </p:spPr>
        <p:txBody>
          <a:bodyPr>
            <a:normAutofit lnSpcReduction="10000"/>
          </a:bodyPr>
          <a:lstStyle/>
          <a:p>
            <a:r>
              <a:rPr lang="en-ZA" sz="3600" dirty="0"/>
              <a:t>The CIECT Software Developers work closely with the Learning Science Support team when integrating and testing the Simulations and Smart Worksheets</a:t>
            </a:r>
          </a:p>
          <a:p>
            <a:pPr marL="114300" indent="0">
              <a:buNone/>
            </a:pPr>
            <a:endParaRPr lang="en-ZA" sz="3600" dirty="0"/>
          </a:p>
          <a:p>
            <a:r>
              <a:rPr lang="en-ZA" sz="3600" dirty="0"/>
              <a:t>Once UWC Science lecturers completed the </a:t>
            </a:r>
            <a:r>
              <a:rPr lang="en-ZA" sz="3600" dirty="0" err="1"/>
              <a:t>LabSim</a:t>
            </a:r>
            <a:r>
              <a:rPr lang="en-ZA" sz="3600" dirty="0"/>
              <a:t> Assessment request form and submitted the form to the Learning Science team, they provide the CIECT team with a list of resources to be added to the specific course</a:t>
            </a:r>
          </a:p>
          <a:p>
            <a:pPr marL="114300" indent="0">
              <a:buNone/>
            </a:pPr>
            <a:endParaRPr lang="en-ZA" sz="3600" dirty="0"/>
          </a:p>
          <a:p>
            <a:r>
              <a:rPr lang="en-ZA" sz="3600" dirty="0"/>
              <a:t>The Developers integrate the selected resources via the LTI (Learning Tools Interoperability) “External Tool” within a specific course</a:t>
            </a:r>
          </a:p>
          <a:p>
            <a:pPr marL="114300" indent="0" fontAlgn="base">
              <a:buNone/>
            </a:pPr>
            <a:endParaRPr lang="en-ZA" sz="3600" dirty="0"/>
          </a:p>
          <a:p>
            <a:pPr fontAlgn="base"/>
            <a:r>
              <a:rPr lang="en-ZA" sz="3600" dirty="0"/>
              <a:t>Following the </a:t>
            </a:r>
            <a:r>
              <a:rPr lang="en-ZA" sz="3600" dirty="0" err="1"/>
              <a:t>integration,the</a:t>
            </a:r>
            <a:r>
              <a:rPr lang="en-ZA" sz="3600" dirty="0"/>
              <a:t>  CIECT Instructional Design Team structures the Prelab- Simulations within the modules via the ‘Lessons’ eTool within the specific course</a:t>
            </a:r>
          </a:p>
          <a:p>
            <a:pPr marL="114300" indent="0">
              <a:buNone/>
            </a:pPr>
            <a:endParaRPr lang="en-ZA" sz="3600" dirty="0"/>
          </a:p>
          <a:p>
            <a:pPr fontAlgn="base"/>
            <a:r>
              <a:rPr lang="en-ZA" sz="3600" dirty="0"/>
              <a:t>Smart Worksheets allow integration within </a:t>
            </a:r>
            <a:r>
              <a:rPr lang="en-ZA" sz="3600" dirty="0" err="1"/>
              <a:t>iKamva’s</a:t>
            </a:r>
            <a:r>
              <a:rPr lang="en-ZA" sz="3600" dirty="0"/>
              <a:t> Gradebook tool, where student grades are recorded and lecturers are able to view students’ grades</a:t>
            </a:r>
          </a:p>
          <a:p>
            <a:pPr marL="114300" indent="0">
              <a:buNone/>
            </a:pPr>
            <a:endParaRPr lang="en-ZA" dirty="0"/>
          </a:p>
          <a:p>
            <a:pPr marL="114300" indent="0">
              <a:buNone/>
            </a:pPr>
            <a:endParaRPr lang="en-US" dirty="0"/>
          </a:p>
        </p:txBody>
      </p:sp>
      <p:sp>
        <p:nvSpPr>
          <p:cNvPr id="3" name="Title 2">
            <a:extLst>
              <a:ext uri="{FF2B5EF4-FFF2-40B4-BE49-F238E27FC236}">
                <a16:creationId xmlns:a16="http://schemas.microsoft.com/office/drawing/2014/main" id="{C60BCFDB-37C1-4996-B21B-3071ADEC8A5C}"/>
              </a:ext>
            </a:extLst>
          </p:cNvPr>
          <p:cNvSpPr>
            <a:spLocks noGrp="1"/>
          </p:cNvSpPr>
          <p:nvPr>
            <p:ph type="title"/>
          </p:nvPr>
        </p:nvSpPr>
        <p:spPr>
          <a:xfrm>
            <a:off x="3833446" y="260840"/>
            <a:ext cx="12778153" cy="1333498"/>
          </a:xfrm>
        </p:spPr>
        <p:txBody>
          <a:bodyPr>
            <a:normAutofit fontScale="90000"/>
          </a:bodyPr>
          <a:lstStyle/>
          <a:p>
            <a:r>
              <a:rPr lang="en-ZA" dirty="0"/>
              <a:t>Ensure Stable System and Effective Design</a:t>
            </a:r>
          </a:p>
        </p:txBody>
      </p:sp>
    </p:spTree>
    <p:extLst>
      <p:ext uri="{BB962C8B-B14F-4D97-AF65-F5344CB8AC3E}">
        <p14:creationId xmlns:p14="http://schemas.microsoft.com/office/powerpoint/2010/main" val="1632119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3" name="Picture 2">
            <a:extLst>
              <a:ext uri="{FF2B5EF4-FFF2-40B4-BE49-F238E27FC236}">
                <a16:creationId xmlns:a16="http://schemas.microsoft.com/office/drawing/2014/main" id="{C554BDE9-C499-4E65-A472-A84724A9791B}"/>
              </a:ext>
            </a:extLst>
          </p:cNvPr>
          <p:cNvPicPr>
            <a:picLocks noChangeAspect="1"/>
          </p:cNvPicPr>
          <p:nvPr/>
        </p:nvPicPr>
        <p:blipFill>
          <a:blip r:embed="rId3"/>
          <a:stretch>
            <a:fillRect/>
          </a:stretch>
        </p:blipFill>
        <p:spPr>
          <a:xfrm>
            <a:off x="0" y="1794072"/>
            <a:ext cx="9103594" cy="8188130"/>
          </a:xfrm>
          <a:prstGeom prst="rect">
            <a:avLst/>
          </a:prstGeom>
        </p:spPr>
      </p:pic>
      <p:sp>
        <p:nvSpPr>
          <p:cNvPr id="4" name="Title 3">
            <a:extLst>
              <a:ext uri="{FF2B5EF4-FFF2-40B4-BE49-F238E27FC236}">
                <a16:creationId xmlns:a16="http://schemas.microsoft.com/office/drawing/2014/main" id="{B8F2F447-D54F-4A76-8135-04F34B5ACC6E}"/>
              </a:ext>
            </a:extLst>
          </p:cNvPr>
          <p:cNvSpPr>
            <a:spLocks noGrp="1"/>
          </p:cNvSpPr>
          <p:nvPr>
            <p:ph type="title"/>
          </p:nvPr>
        </p:nvSpPr>
        <p:spPr>
          <a:xfrm>
            <a:off x="4613030" y="304798"/>
            <a:ext cx="10263555" cy="1143000"/>
          </a:xfrm>
        </p:spPr>
        <p:txBody>
          <a:bodyPr/>
          <a:lstStyle/>
          <a:p>
            <a:pPr algn="ctr"/>
            <a:r>
              <a:rPr lang="en-US" sz="6000" dirty="0">
                <a:solidFill>
                  <a:schemeClr val="bg1"/>
                </a:solidFill>
              </a:rPr>
              <a:t>People, Process &amp; Technology</a:t>
            </a:r>
            <a:endParaRPr lang="en-ZA" sz="6000" dirty="0">
              <a:solidFill>
                <a:schemeClr val="bg1"/>
              </a:solidFill>
            </a:endParaRPr>
          </a:p>
        </p:txBody>
      </p:sp>
      <p:sp>
        <p:nvSpPr>
          <p:cNvPr id="5" name="Text Placeholder 4">
            <a:extLst>
              <a:ext uri="{FF2B5EF4-FFF2-40B4-BE49-F238E27FC236}">
                <a16:creationId xmlns:a16="http://schemas.microsoft.com/office/drawing/2014/main" id="{636F750D-DD68-4504-A09A-4D50E8EF13C7}"/>
              </a:ext>
            </a:extLst>
          </p:cNvPr>
          <p:cNvSpPr>
            <a:spLocks noGrp="1"/>
          </p:cNvSpPr>
          <p:nvPr>
            <p:ph type="body" idx="1"/>
          </p:nvPr>
        </p:nvSpPr>
        <p:spPr>
          <a:xfrm>
            <a:off x="8358554" y="1981200"/>
            <a:ext cx="9144000" cy="7432431"/>
          </a:xfrm>
        </p:spPr>
        <p:txBody>
          <a:bodyPr>
            <a:normAutofit/>
          </a:bodyPr>
          <a:lstStyle/>
          <a:p>
            <a:r>
              <a:rPr lang="en-US" sz="3600" b="1" dirty="0"/>
              <a:t>People</a:t>
            </a:r>
            <a:r>
              <a:rPr lang="en-US" sz="3600" dirty="0"/>
              <a:t> - Learning Science UK members, UWC Lecturers and CIECT Team, LMS (iKamva) Administrators &amp; Developers, Students and Tutors</a:t>
            </a:r>
          </a:p>
          <a:p>
            <a:pPr marL="114300" indent="0">
              <a:buNone/>
            </a:pPr>
            <a:endParaRPr lang="en-US" sz="3600" dirty="0"/>
          </a:p>
          <a:p>
            <a:r>
              <a:rPr lang="en-US" sz="3600" b="1" dirty="0"/>
              <a:t>Technology-</a:t>
            </a:r>
            <a:r>
              <a:rPr lang="en-US" sz="3600" dirty="0"/>
              <a:t> Learning Management System, Learning Science Resources</a:t>
            </a:r>
          </a:p>
          <a:p>
            <a:pPr marL="114300" indent="0">
              <a:buNone/>
            </a:pPr>
            <a:endParaRPr lang="en-US" sz="3600" dirty="0"/>
          </a:p>
          <a:p>
            <a:r>
              <a:rPr lang="en-US" sz="3600" b="1" dirty="0"/>
              <a:t>Processes</a:t>
            </a:r>
            <a:r>
              <a:rPr lang="en-US" sz="3600" dirty="0"/>
              <a:t> – Important to ensure sustainable team processes in relation to integration, implementation, training, support; design and development of online environments.</a:t>
            </a:r>
            <a:endParaRPr lang="en-ZA"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subTitle" idx="1"/>
          </p:nvPr>
        </p:nvSpPr>
        <p:spPr>
          <a:xfrm>
            <a:off x="0" y="2012793"/>
            <a:ext cx="11519975" cy="7799422"/>
          </a:xfrm>
          <a:prstGeom prst="rect">
            <a:avLst/>
          </a:prstGeom>
          <a:noFill/>
          <a:ln>
            <a:noFill/>
          </a:ln>
        </p:spPr>
        <p:txBody>
          <a:bodyPr spcFirstLastPara="1" wrap="square" lIns="91425" tIns="45700" rIns="91425" bIns="45700" anchor="t" anchorCtr="0">
            <a:noAutofit/>
          </a:bodyPr>
          <a:lstStyle/>
          <a:p>
            <a:pPr algn="ctr"/>
            <a:r>
              <a:rPr lang="en-US" sz="4800" dirty="0">
                <a:solidFill>
                  <a:schemeClr val="bg1"/>
                </a:solidFill>
              </a:rPr>
              <a:t>Thank You</a:t>
            </a:r>
          </a:p>
          <a:p>
            <a:pPr algn="ctr"/>
            <a:br>
              <a:rPr lang="en-US" sz="4800" dirty="0">
                <a:solidFill>
                  <a:schemeClr val="bg1"/>
                </a:solidFill>
              </a:rPr>
            </a:br>
            <a:r>
              <a:rPr lang="en-ZA" sz="4800" dirty="0"/>
              <a:t>Centre for Innovative Education and Communication Technologies (CIECT)</a:t>
            </a:r>
            <a:endParaRPr lang="en-US" sz="4800" dirty="0">
              <a:solidFill>
                <a:schemeClr val="bg1"/>
              </a:solidFill>
            </a:endParaRPr>
          </a:p>
          <a:p>
            <a:pPr algn="ctr"/>
            <a:endParaRPr lang="en-US" sz="4800" dirty="0">
              <a:solidFill>
                <a:schemeClr val="bg1"/>
              </a:solidFill>
            </a:endParaRPr>
          </a:p>
          <a:p>
            <a:pPr algn="ctr"/>
            <a:r>
              <a:rPr lang="en-US" sz="4800" dirty="0">
                <a:solidFill>
                  <a:schemeClr val="bg1"/>
                </a:solidFill>
              </a:rPr>
              <a:t>Dr Juliet Stoltenkamp</a:t>
            </a:r>
            <a:br>
              <a:rPr lang="en-US" sz="4800" dirty="0">
                <a:solidFill>
                  <a:schemeClr val="bg1"/>
                </a:solidFill>
              </a:rPr>
            </a:br>
            <a:r>
              <a:rPr lang="en-US" sz="4800" dirty="0" err="1">
                <a:solidFill>
                  <a:schemeClr val="bg1"/>
                </a:solidFill>
              </a:rPr>
              <a:t>Mr</a:t>
            </a:r>
            <a:r>
              <a:rPr lang="en-US" sz="4800" dirty="0">
                <a:solidFill>
                  <a:schemeClr val="bg1"/>
                </a:solidFill>
              </a:rPr>
              <a:t> Faghad Khan</a:t>
            </a:r>
            <a:br>
              <a:rPr lang="en-US" sz="4800" dirty="0">
                <a:solidFill>
                  <a:schemeClr val="bg1"/>
                </a:solidFill>
              </a:rPr>
            </a:br>
            <a:r>
              <a:rPr lang="en-US" sz="4800" dirty="0" err="1">
                <a:solidFill>
                  <a:schemeClr val="bg1"/>
                </a:solidFill>
              </a:rPr>
              <a:t>Ms</a:t>
            </a:r>
            <a:r>
              <a:rPr lang="en-US" sz="4800" dirty="0">
                <a:solidFill>
                  <a:schemeClr val="bg1"/>
                </a:solidFill>
              </a:rPr>
              <a:t> Carolynne Kies</a:t>
            </a:r>
            <a:endParaRPr lang="en-ZA" sz="4800" dirty="0">
              <a:solidFill>
                <a:schemeClr val="bg1"/>
              </a:solidFill>
            </a:endParaRPr>
          </a:p>
          <a:p>
            <a:pPr algn="ctr"/>
            <a:endParaRPr lang="en-US" sz="4400" b="0" dirty="0"/>
          </a:p>
        </p:txBody>
      </p:sp>
    </p:spTree>
    <p:extLst>
      <p:ext uri="{BB962C8B-B14F-4D97-AF65-F5344CB8AC3E}">
        <p14:creationId xmlns:p14="http://schemas.microsoft.com/office/powerpoint/2010/main" val="641474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0"/>
          <p:cNvSpPr txBox="1">
            <a:spLocks noGrp="1"/>
          </p:cNvSpPr>
          <p:nvPr>
            <p:ph type="title"/>
          </p:nvPr>
        </p:nvSpPr>
        <p:spPr>
          <a:xfrm>
            <a:off x="415912" y="-339970"/>
            <a:ext cx="17221200" cy="3235571"/>
          </a:xfrm>
          <a:prstGeom prst="rect">
            <a:avLst/>
          </a:prstGeom>
          <a:noFill/>
          <a:ln>
            <a:noFill/>
          </a:ln>
        </p:spPr>
        <p:txBody>
          <a:bodyPr spcFirstLastPara="1" wrap="square" lIns="91425" tIns="45700" rIns="91425" bIns="45700" anchor="ctr" anchorCtr="0">
            <a:noAutofit/>
          </a:bodyPr>
          <a:lstStyle/>
          <a:p>
            <a:pPr lvl="0" algn="ct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endParaRPr sz="3600" dirty="0"/>
          </a:p>
        </p:txBody>
      </p:sp>
      <p:sp>
        <p:nvSpPr>
          <p:cNvPr id="4" name="TextBox 3">
            <a:extLst>
              <a:ext uri="{FF2B5EF4-FFF2-40B4-BE49-F238E27FC236}">
                <a16:creationId xmlns:a16="http://schemas.microsoft.com/office/drawing/2014/main" id="{5C33AC4E-A111-48A7-B0E7-88787355EEFE}"/>
              </a:ext>
            </a:extLst>
          </p:cNvPr>
          <p:cNvSpPr txBox="1"/>
          <p:nvPr/>
        </p:nvSpPr>
        <p:spPr>
          <a:xfrm>
            <a:off x="6418384" y="597877"/>
            <a:ext cx="5451231" cy="769441"/>
          </a:xfrm>
          <a:prstGeom prst="rect">
            <a:avLst/>
          </a:prstGeom>
          <a:noFill/>
        </p:spPr>
        <p:txBody>
          <a:bodyPr wrap="square" rtlCol="0">
            <a:spAutoFit/>
          </a:bodyPr>
          <a:lstStyle/>
          <a:p>
            <a:pPr algn="ctr"/>
            <a:r>
              <a:rPr lang="en-US" sz="4400" b="1" dirty="0">
                <a:solidFill>
                  <a:schemeClr val="bg1"/>
                </a:solidFill>
              </a:rPr>
              <a:t>DISCUSSION </a:t>
            </a:r>
            <a:endParaRPr lang="en-ZA" sz="4400" b="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1F497D"/>
      </a:dk2>
      <a:lt2>
        <a:srgbClr val="FFC542"/>
      </a:lt2>
      <a:accent1>
        <a:srgbClr val="676767"/>
      </a:accent1>
      <a:accent2>
        <a:srgbClr val="D1D1D1"/>
      </a:accent2>
      <a:accent3>
        <a:srgbClr val="FAF6ED"/>
      </a:accent3>
      <a:accent4>
        <a:srgbClr val="ED1B30"/>
      </a:accent4>
      <a:accent5>
        <a:srgbClr val="0067B1"/>
      </a:accent5>
      <a:accent6>
        <a:srgbClr val="723B93"/>
      </a:accent6>
      <a:hlink>
        <a:srgbClr val="900A59"/>
      </a:hlink>
      <a:folHlink>
        <a:srgbClr val="395B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996</Words>
  <Application>Microsoft Office PowerPoint</Application>
  <PresentationFormat>Custom</PresentationFormat>
  <Paragraphs>144</Paragraphs>
  <Slides>22</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UWC &amp; Learning Science Partnership</vt:lpstr>
      <vt:lpstr>PowerPoint Presentation</vt:lpstr>
      <vt:lpstr>Structured Weekly Practicals</vt:lpstr>
      <vt:lpstr>Integrated Pre-Lab Simulations- How was it used? Flipped-Classroom</vt:lpstr>
      <vt:lpstr>Flipped-Classroom: Pre-Lecture</vt:lpstr>
      <vt:lpstr>PowerPoint Presentation</vt:lpstr>
      <vt:lpstr>PowerPoint Presentation</vt:lpstr>
      <vt:lpstr>Flipped-Classroom: During Lecture</vt:lpstr>
      <vt:lpstr>PowerPoint Presentation</vt:lpstr>
      <vt:lpstr>Flipped-Classroom: During Lecture</vt:lpstr>
      <vt:lpstr>PowerPoint Presentation</vt:lpstr>
      <vt:lpstr>Flipped-Classroom: Post Lecture [Assessment]</vt:lpstr>
      <vt:lpstr>Integrated Smart Worksheets: How was it used? Online Assessment</vt:lpstr>
      <vt:lpstr>Smart Worksheet: Student Engagement</vt:lpstr>
      <vt:lpstr>Integrated Smart Worksheets: Aligned to Themes and Topics</vt:lpstr>
      <vt:lpstr>Statistics: Use of Chemistry LabSims</vt:lpstr>
      <vt:lpstr>Statistics: Use of BioScience LabSims</vt:lpstr>
      <vt:lpstr>Ensure Stable System and Effective Design</vt:lpstr>
      <vt:lpstr>People, Process &amp; Technology</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Diane.Ford</cp:lastModifiedBy>
  <cp:revision>46</cp:revision>
  <dcterms:created xsi:type="dcterms:W3CDTF">2006-08-16T00:00:00Z</dcterms:created>
  <dcterms:modified xsi:type="dcterms:W3CDTF">2021-07-19T14:09:32Z</dcterms:modified>
</cp:coreProperties>
</file>