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0"/>
  </p:notesMasterIdLst>
  <p:sldIdLst>
    <p:sldId id="256" r:id="rId5"/>
    <p:sldId id="257" r:id="rId6"/>
    <p:sldId id="258" r:id="rId7"/>
    <p:sldId id="259" r:id="rId8"/>
    <p:sldId id="260" r:id="rId9"/>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Roboto" panose="020B0604020202020204" charset="0"/>
      <p:regular r:id="rId15"/>
      <p:bold r:id="rId16"/>
      <p:italic r:id="rId17"/>
      <p:boldItalic r:id="rId18"/>
    </p:embeddedFont>
  </p:embeddedFontLst>
  <p:custDataLst>
    <p:tags r:id="rId1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C4A61-368C-4E49-8AEB-EA308BD62A99}" v="19" dt="2021-06-16T10:33:26.146"/>
    <p1510:client id="{FBDAFC83-3C75-42E1-AA1A-F571C8BA201B}" v="4" dt="2021-06-16T10:52:06.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de889672f3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de889672f3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Welcome everyone. My name is Ashleigh Steele, Education Specialist at Learning Science. Firstly, thank you to Trevor and Diane at the Open University, along with all the organisers of this conference, it is a pleasure to be here.</a:t>
            </a:r>
            <a:endParaRPr/>
          </a:p>
          <a:p>
            <a:pPr marL="457200" lvl="0" indent="-298450" algn="l" rtl="0">
              <a:spcBef>
                <a:spcPts val="0"/>
              </a:spcBef>
              <a:spcAft>
                <a:spcPts val="0"/>
              </a:spcAft>
              <a:buSzPts val="1100"/>
              <a:buChar char="-"/>
            </a:pPr>
            <a:r>
              <a:rPr lang="en-GB"/>
              <a:t>Today I will give a very brief introduction to Learning Science, our Teaching Innovation Awards and then introduce four of the outstanding 2020 winners who will share details of their projects and the positive impact they have had on their students.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de889672f3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de889672f3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Learning Science is an educational technology provider that work in close collaboration with universities world wide. We’ve been developing solutions for lab courses for over 15 years. Our experienced expert team is made up of scientists, web developers, instructional designers and education specialists. </a:t>
            </a:r>
            <a:endParaRPr/>
          </a:p>
          <a:p>
            <a:pPr marL="457200" lvl="0" indent="-298450" algn="l" rtl="0">
              <a:spcBef>
                <a:spcPts val="0"/>
              </a:spcBef>
              <a:spcAft>
                <a:spcPts val="0"/>
              </a:spcAft>
              <a:buClr>
                <a:schemeClr val="dk1"/>
              </a:buClr>
              <a:buSzPts val="1100"/>
              <a:buChar char="-"/>
            </a:pPr>
            <a:r>
              <a:rPr lang="en-GB">
                <a:solidFill>
                  <a:schemeClr val="dk1"/>
                </a:solidFill>
              </a:rPr>
              <a:t>We’ve been working closely with university partners for many years to provide bespoke digital solutions. Understandably with the COVID19 pandemic, the importance of these digital resources increased. We are confident that digital solutions are here to stay, to support in-person lab teaching.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de889672f3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de889672f3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Our resources, LabSims and Smart Worksheets, cover a wide range of Bioscience and Chemistry topics.</a:t>
            </a:r>
            <a:endParaRPr/>
          </a:p>
          <a:p>
            <a:pPr marL="457200" lvl="0" indent="-298450" algn="l" rtl="0">
              <a:spcBef>
                <a:spcPts val="0"/>
              </a:spcBef>
              <a:spcAft>
                <a:spcPts val="0"/>
              </a:spcAft>
              <a:buSzPts val="1100"/>
              <a:buChar char="-"/>
            </a:pPr>
            <a:r>
              <a:rPr lang="en-GB"/>
              <a:t>In addition our resources support scientific skill development including practical lab skills, preparing students for the lab and therefore maximising their valuable time in the lab. Along with data analysis, graphing, statistics and much more.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de889672f3_0_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de889672f3_0_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We believe in the dissemination of best practice, educational research and teaching innovation. Our partners were doing amazing things to innovate their teaching and learning, and we wanted to celebrate and share these outstanding practices. So the Learning Science Teaching Innovation Awards were launched last year and will continue to be an annual event. </a:t>
            </a:r>
            <a:endParaRPr/>
          </a:p>
          <a:p>
            <a:pPr marL="457200" lvl="0" indent="-298450" algn="l" rtl="0">
              <a:spcBef>
                <a:spcPts val="0"/>
              </a:spcBef>
              <a:spcAft>
                <a:spcPts val="0"/>
              </a:spcAft>
              <a:buSzPts val="1100"/>
              <a:buChar char="-"/>
            </a:pPr>
            <a:r>
              <a:rPr lang="en-GB"/>
              <a:t>The awards aim to support innovation to positively impact teaching quality and enhance student learning. Applicants demonstrated how they have led innovation in their institution using Learning Science resources and winners are chosen by an expert judging panel.</a:t>
            </a:r>
            <a:endParaRPr/>
          </a:p>
          <a:p>
            <a:pPr marL="457200" lvl="0" indent="-298450" algn="l" rtl="0">
              <a:spcBef>
                <a:spcPts val="0"/>
              </a:spcBef>
              <a:spcAft>
                <a:spcPts val="0"/>
              </a:spcAft>
              <a:buSzPts val="1100"/>
              <a:buChar char="-"/>
            </a:pPr>
            <a:r>
              <a:rPr lang="en-GB"/>
              <a:t>These five shown are the outstanding 2020 winners, and we have four of them today that are going to share details of their project and the positive impact it has had on the students. </a:t>
            </a:r>
            <a:endParaRPr/>
          </a:p>
          <a:p>
            <a:pPr marL="457200" lvl="0" indent="-298450" algn="l" rtl="0">
              <a:spcBef>
                <a:spcPts val="0"/>
              </a:spcBef>
              <a:spcAft>
                <a:spcPts val="0"/>
              </a:spcAft>
              <a:buSzPts val="1100"/>
              <a:buChar char="-"/>
            </a:pPr>
            <a:r>
              <a:rPr lang="en-GB"/>
              <a:t>There will be time for a few questions at the end of each presentation, so please put these in the chat.</a:t>
            </a:r>
            <a:endParaRPr/>
          </a:p>
          <a:p>
            <a:pPr marL="457200" lvl="0" indent="-298450" algn="l" rtl="0">
              <a:spcBef>
                <a:spcPts val="0"/>
              </a:spcBef>
              <a:spcAft>
                <a:spcPts val="0"/>
              </a:spcAft>
              <a:buSzPts val="1100"/>
              <a:buChar char="-"/>
            </a:pPr>
            <a:r>
              <a:rPr lang="en-GB"/>
              <a:t>So without further ado I shall welcome the first presenters, Alexandra Moores and Francis Samra.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e889672f3_0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e889672f3_0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Details of all the Teaching Innovation Awards 2020 entries and their innovative work can be found on our website. We hope this helps disseminate best practices. </a:t>
            </a:r>
            <a:endParaRPr/>
          </a:p>
          <a:p>
            <a:pPr marL="0" lvl="0" indent="0" algn="l" rtl="0">
              <a:spcBef>
                <a:spcPts val="0"/>
              </a:spcBef>
              <a:spcAft>
                <a:spcPts val="0"/>
              </a:spcAft>
              <a:buNone/>
            </a:pPr>
            <a:r>
              <a:rPr lang="en-GB"/>
              <a:t>Thank you to all applicants, our partners and of course the Horizons in STEM HE organisers. </a:t>
            </a:r>
            <a:endParaRPr/>
          </a:p>
          <a:p>
            <a:pPr marL="0" lvl="0" indent="0" algn="l" rtl="0">
              <a:spcBef>
                <a:spcPts val="0"/>
              </a:spcBef>
              <a:spcAft>
                <a:spcPts val="0"/>
              </a:spcAft>
              <a:buNone/>
            </a:pPr>
            <a:r>
              <a:rPr lang="en-GB"/>
              <a:t>We look forward to the Teaching Innovation Awards 2021.</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8"/>
        </a:solidFill>
        <a:effectLst/>
      </p:bgPr>
    </p:bg>
    <p:spTree>
      <p:nvGrpSpPr>
        <p:cNvPr id="1" name="Shape 53"/>
        <p:cNvGrpSpPr/>
        <p:nvPr/>
      </p:nvGrpSpPr>
      <p:grpSpPr>
        <a:xfrm>
          <a:off x="0" y="0"/>
          <a:ext cx="0" cy="0"/>
          <a:chOff x="0" y="0"/>
          <a:chExt cx="0" cy="0"/>
        </a:xfrm>
      </p:grpSpPr>
      <p:sp>
        <p:nvSpPr>
          <p:cNvPr id="54" name="Google Shape;54;p13"/>
          <p:cNvSpPr/>
          <p:nvPr/>
        </p:nvSpPr>
        <p:spPr>
          <a:xfrm>
            <a:off x="0" y="0"/>
            <a:ext cx="4125600" cy="5143500"/>
          </a:xfrm>
          <a:prstGeom prst="rect">
            <a:avLst/>
          </a:prstGeom>
          <a:solidFill>
            <a:srgbClr val="01305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pic>
        <p:nvPicPr>
          <p:cNvPr id="55" name="Google Shape;55;p13"/>
          <p:cNvPicPr preferRelativeResize="0"/>
          <p:nvPr/>
        </p:nvPicPr>
        <p:blipFill>
          <a:blip r:embed="rId3">
            <a:alphaModFix/>
          </a:blip>
          <a:stretch>
            <a:fillRect/>
          </a:stretch>
        </p:blipFill>
        <p:spPr>
          <a:xfrm>
            <a:off x="428400" y="302864"/>
            <a:ext cx="2176400" cy="746074"/>
          </a:xfrm>
          <a:prstGeom prst="rect">
            <a:avLst/>
          </a:prstGeom>
          <a:noFill/>
          <a:ln>
            <a:noFill/>
          </a:ln>
        </p:spPr>
      </p:pic>
      <p:sp>
        <p:nvSpPr>
          <p:cNvPr id="56" name="Google Shape;56;p13"/>
          <p:cNvSpPr txBox="1"/>
          <p:nvPr/>
        </p:nvSpPr>
        <p:spPr>
          <a:xfrm>
            <a:off x="4807975" y="802650"/>
            <a:ext cx="3890700" cy="3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800" dirty="0">
                <a:solidFill>
                  <a:schemeClr val="dk1"/>
                </a:solidFill>
                <a:latin typeface="Calibri" panose="020F0502020204030204" pitchFamily="34" charset="0"/>
                <a:ea typeface="Roboto"/>
                <a:cs typeface="Calibri" panose="020F0502020204030204" pitchFamily="34" charset="0"/>
                <a:sym typeface="Roboto"/>
              </a:rPr>
              <a:t>Horizons in STEM </a:t>
            </a: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r>
              <a:rPr lang="en-GB" sz="1800" dirty="0">
                <a:solidFill>
                  <a:schemeClr val="dk1"/>
                </a:solidFill>
                <a:latin typeface="Calibri" panose="020F0502020204030204" pitchFamily="34" charset="0"/>
                <a:ea typeface="Roboto"/>
                <a:cs typeface="Calibri" panose="020F0502020204030204" pitchFamily="34" charset="0"/>
                <a:sym typeface="Roboto"/>
              </a:rPr>
              <a:t>Higher Education Conference 2021</a:t>
            </a: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r>
              <a:rPr lang="en-GB" sz="2200" dirty="0">
                <a:solidFill>
                  <a:schemeClr val="dk1"/>
                </a:solidFill>
                <a:latin typeface="Calibri" panose="020F0502020204030204" pitchFamily="34" charset="0"/>
                <a:ea typeface="Roboto Medium"/>
                <a:cs typeface="Calibri" panose="020F0502020204030204" pitchFamily="34" charset="0"/>
                <a:sym typeface="Roboto Medium"/>
              </a:rPr>
              <a:t>Teaching Innovation Award Winners 2020 Workshop</a:t>
            </a:r>
            <a:endParaRPr sz="2200" dirty="0">
              <a:solidFill>
                <a:schemeClr val="dk1"/>
              </a:solidFill>
              <a:latin typeface="Calibri" panose="020F0502020204030204" pitchFamily="34" charset="0"/>
              <a:ea typeface="Roboto Medium"/>
              <a:cs typeface="Calibri" panose="020F0502020204030204" pitchFamily="34" charset="0"/>
              <a:sym typeface="Roboto Medium"/>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r>
              <a:rPr lang="en-GB" sz="1800" dirty="0">
                <a:solidFill>
                  <a:schemeClr val="dk1"/>
                </a:solidFill>
                <a:latin typeface="Calibri" panose="020F0502020204030204" pitchFamily="34" charset="0"/>
                <a:ea typeface="Roboto"/>
                <a:cs typeface="Calibri" panose="020F0502020204030204" pitchFamily="34" charset="0"/>
                <a:sym typeface="Roboto"/>
              </a:rPr>
              <a:t>Ashleigh Steele</a:t>
            </a:r>
            <a:endParaRPr sz="1800"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Clr>
                <a:schemeClr val="dk1"/>
              </a:buClr>
              <a:buSzPts val="1100"/>
              <a:buFont typeface="Arial"/>
              <a:buNone/>
            </a:pPr>
            <a:r>
              <a:rPr lang="en-GB" sz="1200" i="1" dirty="0">
                <a:solidFill>
                  <a:schemeClr val="dk1"/>
                </a:solidFill>
                <a:latin typeface="Calibri" panose="020F0502020204030204" pitchFamily="34" charset="0"/>
                <a:ea typeface="Roboto"/>
                <a:cs typeface="Calibri" panose="020F0502020204030204" pitchFamily="34" charset="0"/>
                <a:sym typeface="Roboto"/>
              </a:rPr>
              <a:t>Education Specialist</a:t>
            </a:r>
            <a:endParaRPr sz="1200" i="1" dirty="0">
              <a:solidFill>
                <a:schemeClr val="dk1"/>
              </a:solidFill>
              <a:latin typeface="Calibri" panose="020F0502020204030204" pitchFamily="34" charset="0"/>
              <a:ea typeface="Roboto"/>
              <a:cs typeface="Calibri" panose="020F0502020204030204" pitchFamily="34" charset="0"/>
              <a:sym typeface="Roboto"/>
            </a:endParaRPr>
          </a:p>
          <a:p>
            <a:pPr marL="0" lvl="0" indent="0" algn="l" rtl="0">
              <a:lnSpc>
                <a:spcPct val="115000"/>
              </a:lnSpc>
              <a:spcBef>
                <a:spcPts val="2000"/>
              </a:spcBef>
              <a:spcAft>
                <a:spcPts val="600"/>
              </a:spcAft>
              <a:buNone/>
            </a:pPr>
            <a:endParaRPr sz="1800" dirty="0">
              <a:solidFill>
                <a:schemeClr val="dk1"/>
              </a:solidFill>
              <a:latin typeface="Calibri" panose="020F0502020204030204" pitchFamily="34" charset="0"/>
              <a:ea typeface="Roboto Medium"/>
              <a:cs typeface="Calibri" panose="020F0502020204030204" pitchFamily="34" charset="0"/>
              <a:sym typeface="Roboto Medium"/>
            </a:endParaRPr>
          </a:p>
        </p:txBody>
      </p:sp>
      <p:sp>
        <p:nvSpPr>
          <p:cNvPr id="57" name="Google Shape;57;p13"/>
          <p:cNvSpPr txBox="1"/>
          <p:nvPr/>
        </p:nvSpPr>
        <p:spPr>
          <a:xfrm>
            <a:off x="352200" y="4161163"/>
            <a:ext cx="2546700" cy="66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000"/>
              </a:spcBef>
              <a:spcAft>
                <a:spcPts val="600"/>
              </a:spcAft>
              <a:buNone/>
            </a:pPr>
            <a:r>
              <a:rPr lang="en-GB" dirty="0">
                <a:solidFill>
                  <a:schemeClr val="lt1"/>
                </a:solidFill>
                <a:latin typeface="Calibri" panose="020F0502020204030204" pitchFamily="34" charset="0"/>
                <a:ea typeface="Raleway"/>
                <a:cs typeface="Calibri" panose="020F0502020204030204" pitchFamily="34" charset="0"/>
                <a:sym typeface="Raleway"/>
              </a:rPr>
              <a:t>www.learningscience.co.uk</a:t>
            </a:r>
            <a:endParaRPr dirty="0">
              <a:solidFill>
                <a:schemeClr val="lt1"/>
              </a:solidFill>
              <a:latin typeface="Calibri" panose="020F0502020204030204" pitchFamily="34" charset="0"/>
              <a:ea typeface="Raleway"/>
              <a:cs typeface="Calibri" panose="020F0502020204030204" pitchFamily="34" charset="0"/>
              <a:sym typeface="Raleway"/>
            </a:endParaRPr>
          </a:p>
        </p:txBody>
      </p:sp>
      <p:pic>
        <p:nvPicPr>
          <p:cNvPr id="58" name="Google Shape;58;p13"/>
          <p:cNvPicPr preferRelativeResize="0"/>
          <p:nvPr/>
        </p:nvPicPr>
        <p:blipFill rotWithShape="1">
          <a:blip r:embed="rId4">
            <a:alphaModFix/>
          </a:blip>
          <a:srcRect l="4100" t="27719" r="-4100" b="1817"/>
          <a:stretch/>
        </p:blipFill>
        <p:spPr>
          <a:xfrm>
            <a:off x="224500" y="1836825"/>
            <a:ext cx="3586649" cy="1735551"/>
          </a:xfrm>
          <a:prstGeom prst="rect">
            <a:avLst/>
          </a:prstGeom>
          <a:noFill/>
          <a:ln>
            <a:noFill/>
          </a:ln>
        </p:spPr>
      </p:pic>
      <p:pic>
        <p:nvPicPr>
          <p:cNvPr id="59" name="Google Shape;59;p13"/>
          <p:cNvPicPr preferRelativeResize="0"/>
          <p:nvPr/>
        </p:nvPicPr>
        <p:blipFill>
          <a:blip r:embed="rId5">
            <a:alphaModFix/>
          </a:blip>
          <a:stretch>
            <a:fillRect/>
          </a:stretch>
        </p:blipFill>
        <p:spPr>
          <a:xfrm>
            <a:off x="7833450" y="3764800"/>
            <a:ext cx="1110301" cy="1171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75" y="0"/>
            <a:ext cx="9144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pic>
        <p:nvPicPr>
          <p:cNvPr id="65" name="Google Shape;65;p14"/>
          <p:cNvPicPr preferRelativeResize="0"/>
          <p:nvPr/>
        </p:nvPicPr>
        <p:blipFill rotWithShape="1">
          <a:blip r:embed="rId3">
            <a:alphaModFix/>
          </a:blip>
          <a:srcRect r="-110" b="-10436"/>
          <a:stretch/>
        </p:blipFill>
        <p:spPr>
          <a:xfrm>
            <a:off x="462400" y="275832"/>
            <a:ext cx="8425503" cy="4591824"/>
          </a:xfrm>
          <a:prstGeom prst="rect">
            <a:avLst/>
          </a:prstGeom>
          <a:noFill/>
          <a:ln>
            <a:noFill/>
          </a:ln>
        </p:spPr>
      </p:pic>
      <p:grpSp>
        <p:nvGrpSpPr>
          <p:cNvPr id="66" name="Google Shape;66;p14"/>
          <p:cNvGrpSpPr/>
          <p:nvPr/>
        </p:nvGrpSpPr>
        <p:grpSpPr>
          <a:xfrm>
            <a:off x="564097" y="2895496"/>
            <a:ext cx="1998600" cy="1918500"/>
            <a:chOff x="3350783" y="3895575"/>
            <a:chExt cx="1998600" cy="1918500"/>
          </a:xfrm>
        </p:grpSpPr>
        <p:sp>
          <p:nvSpPr>
            <p:cNvPr id="67" name="Google Shape;67;p14"/>
            <p:cNvSpPr/>
            <p:nvPr/>
          </p:nvSpPr>
          <p:spPr>
            <a:xfrm>
              <a:off x="3384150" y="3895575"/>
              <a:ext cx="1918500" cy="1918500"/>
            </a:xfrm>
            <a:prstGeom prst="ellipse">
              <a:avLst/>
            </a:prstGeom>
            <a:solidFill>
              <a:srgbClr val="ED38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68" name="Google Shape;68;p14"/>
            <p:cNvSpPr txBox="1"/>
            <p:nvPr/>
          </p:nvSpPr>
          <p:spPr>
            <a:xfrm>
              <a:off x="3350783" y="4022881"/>
              <a:ext cx="1998600" cy="1126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3000">
                  <a:solidFill>
                    <a:srgbClr val="FFFFFF"/>
                  </a:solidFill>
                  <a:latin typeface="Calibri" panose="020F0502020204030204" pitchFamily="34" charset="0"/>
                  <a:ea typeface="Raleway Thin"/>
                  <a:cs typeface="Calibri" panose="020F0502020204030204" pitchFamily="34" charset="0"/>
                  <a:sym typeface="Raleway Thin"/>
                </a:rPr>
                <a:t>200</a:t>
              </a:r>
              <a:endParaRPr sz="3000">
                <a:solidFill>
                  <a:srgbClr val="FFFFFF"/>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00000"/>
                </a:lnSpc>
                <a:spcBef>
                  <a:spcPts val="0"/>
                </a:spcBef>
                <a:spcAft>
                  <a:spcPts val="0"/>
                </a:spcAft>
                <a:buNone/>
              </a:pPr>
              <a:r>
                <a:rPr lang="en-GB" sz="1800">
                  <a:solidFill>
                    <a:srgbClr val="FFFFFF"/>
                  </a:solidFill>
                  <a:latin typeface="Calibri" panose="020F0502020204030204" pitchFamily="34" charset="0"/>
                  <a:ea typeface="Raleway Thin"/>
                  <a:cs typeface="Calibri" panose="020F0502020204030204" pitchFamily="34" charset="0"/>
                  <a:sym typeface="Raleway Thin"/>
                </a:rPr>
                <a:t>University departments worldwide</a:t>
              </a:r>
              <a:endParaRPr sz="1800">
                <a:solidFill>
                  <a:srgbClr val="FFFFFF"/>
                </a:solidFill>
                <a:latin typeface="Calibri" panose="020F0502020204030204" pitchFamily="34" charset="0"/>
                <a:ea typeface="Raleway Thin"/>
                <a:cs typeface="Calibri" panose="020F0502020204030204" pitchFamily="34" charset="0"/>
                <a:sym typeface="Raleway Thin"/>
              </a:endParaRPr>
            </a:p>
          </p:txBody>
        </p:sp>
      </p:grpSp>
      <p:sp>
        <p:nvSpPr>
          <p:cNvPr id="69" name="Google Shape;69;p14"/>
          <p:cNvSpPr/>
          <p:nvPr/>
        </p:nvSpPr>
        <p:spPr>
          <a:xfrm>
            <a:off x="1795061" y="1756678"/>
            <a:ext cx="404100" cy="4041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0" name="Google Shape;70;p14"/>
          <p:cNvSpPr/>
          <p:nvPr/>
        </p:nvSpPr>
        <p:spPr>
          <a:xfrm>
            <a:off x="1636185" y="1197032"/>
            <a:ext cx="336900" cy="336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1" name="Google Shape;71;p14"/>
          <p:cNvSpPr/>
          <p:nvPr/>
        </p:nvSpPr>
        <p:spPr>
          <a:xfrm>
            <a:off x="7380264" y="3398321"/>
            <a:ext cx="336900" cy="336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2" name="Google Shape;72;p14"/>
          <p:cNvSpPr/>
          <p:nvPr/>
        </p:nvSpPr>
        <p:spPr>
          <a:xfrm>
            <a:off x="6913150" y="2024879"/>
            <a:ext cx="336900" cy="336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3" name="Google Shape;73;p14"/>
          <p:cNvSpPr/>
          <p:nvPr/>
        </p:nvSpPr>
        <p:spPr>
          <a:xfrm>
            <a:off x="4830075" y="3566175"/>
            <a:ext cx="253200" cy="2532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4" name="Google Shape;74;p14"/>
          <p:cNvSpPr/>
          <p:nvPr/>
        </p:nvSpPr>
        <p:spPr>
          <a:xfrm>
            <a:off x="3867146" y="1403900"/>
            <a:ext cx="336900" cy="336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5" name="Google Shape;75;p14"/>
          <p:cNvSpPr/>
          <p:nvPr/>
        </p:nvSpPr>
        <p:spPr>
          <a:xfrm>
            <a:off x="5233850" y="1875936"/>
            <a:ext cx="165600" cy="1656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6" name="Google Shape;76;p14"/>
          <p:cNvSpPr/>
          <p:nvPr/>
        </p:nvSpPr>
        <p:spPr>
          <a:xfrm>
            <a:off x="4464375" y="1597125"/>
            <a:ext cx="99900" cy="99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7" name="Google Shape;77;p14"/>
          <p:cNvSpPr/>
          <p:nvPr/>
        </p:nvSpPr>
        <p:spPr>
          <a:xfrm>
            <a:off x="6677805" y="2556970"/>
            <a:ext cx="165600" cy="1656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8" name="Google Shape;78;p14"/>
          <p:cNvSpPr/>
          <p:nvPr/>
        </p:nvSpPr>
        <p:spPr>
          <a:xfrm>
            <a:off x="1692875" y="1253725"/>
            <a:ext cx="223500" cy="2235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79" name="Google Shape;79;p14"/>
          <p:cNvSpPr/>
          <p:nvPr/>
        </p:nvSpPr>
        <p:spPr>
          <a:xfrm>
            <a:off x="1856400" y="1818025"/>
            <a:ext cx="281400" cy="2814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0" name="Google Shape;80;p14"/>
          <p:cNvSpPr/>
          <p:nvPr/>
        </p:nvSpPr>
        <p:spPr>
          <a:xfrm>
            <a:off x="5275100" y="1917175"/>
            <a:ext cx="83100" cy="831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1" name="Google Shape;81;p14"/>
          <p:cNvSpPr/>
          <p:nvPr/>
        </p:nvSpPr>
        <p:spPr>
          <a:xfrm>
            <a:off x="4488675" y="1621425"/>
            <a:ext cx="51300" cy="513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2" name="Google Shape;82;p14"/>
          <p:cNvSpPr/>
          <p:nvPr/>
        </p:nvSpPr>
        <p:spPr>
          <a:xfrm>
            <a:off x="6964300" y="2076025"/>
            <a:ext cx="234600" cy="2346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3" name="Google Shape;83;p14"/>
          <p:cNvSpPr/>
          <p:nvPr/>
        </p:nvSpPr>
        <p:spPr>
          <a:xfrm>
            <a:off x="3918300" y="1455050"/>
            <a:ext cx="234600" cy="2346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4" name="Google Shape;84;p14"/>
          <p:cNvSpPr/>
          <p:nvPr/>
        </p:nvSpPr>
        <p:spPr>
          <a:xfrm>
            <a:off x="6719050" y="2598225"/>
            <a:ext cx="83100" cy="831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5" name="Google Shape;85;p14"/>
          <p:cNvSpPr/>
          <p:nvPr/>
        </p:nvSpPr>
        <p:spPr>
          <a:xfrm>
            <a:off x="7431425" y="3449475"/>
            <a:ext cx="234600" cy="2346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6" name="Google Shape;86;p14"/>
          <p:cNvSpPr/>
          <p:nvPr/>
        </p:nvSpPr>
        <p:spPr>
          <a:xfrm>
            <a:off x="4873875" y="3609975"/>
            <a:ext cx="165600" cy="1656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 name="Google Shape;87;p14"/>
          <p:cNvSpPr/>
          <p:nvPr/>
        </p:nvSpPr>
        <p:spPr>
          <a:xfrm>
            <a:off x="8269650" y="3995200"/>
            <a:ext cx="165600" cy="1656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 name="Google Shape;88;p14"/>
          <p:cNvSpPr/>
          <p:nvPr/>
        </p:nvSpPr>
        <p:spPr>
          <a:xfrm>
            <a:off x="8310900" y="4036450"/>
            <a:ext cx="83100" cy="831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 name="Google Shape;89;p14"/>
          <p:cNvSpPr/>
          <p:nvPr/>
        </p:nvSpPr>
        <p:spPr>
          <a:xfrm>
            <a:off x="4238625" y="1875925"/>
            <a:ext cx="165600" cy="1656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 name="Google Shape;90;p14"/>
          <p:cNvSpPr/>
          <p:nvPr/>
        </p:nvSpPr>
        <p:spPr>
          <a:xfrm>
            <a:off x="4279875" y="1917175"/>
            <a:ext cx="83100" cy="831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 name="Google Shape;91;p14"/>
          <p:cNvSpPr/>
          <p:nvPr/>
        </p:nvSpPr>
        <p:spPr>
          <a:xfrm>
            <a:off x="3098510" y="3061107"/>
            <a:ext cx="336900" cy="336900"/>
          </a:xfrm>
          <a:prstGeom prst="ellipse">
            <a:avLst/>
          </a:prstGeom>
          <a:noFill/>
          <a:ln w="19050" cap="flat" cmpd="sng">
            <a:solidFill>
              <a:srgbClr val="20A6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 name="Google Shape;92;p14"/>
          <p:cNvSpPr/>
          <p:nvPr/>
        </p:nvSpPr>
        <p:spPr>
          <a:xfrm>
            <a:off x="3155200" y="3117800"/>
            <a:ext cx="223500" cy="223500"/>
          </a:xfrm>
          <a:prstGeom prst="ellipse">
            <a:avLst/>
          </a:prstGeom>
          <a:solidFill>
            <a:srgbClr val="20A6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 name="Google Shape;93;p14"/>
          <p:cNvSpPr txBox="1"/>
          <p:nvPr/>
        </p:nvSpPr>
        <p:spPr>
          <a:xfrm>
            <a:off x="5517097" y="279602"/>
            <a:ext cx="1998600" cy="1126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3000">
                <a:solidFill>
                  <a:srgbClr val="FFFFFF"/>
                </a:solidFill>
                <a:latin typeface="Calibri" panose="020F0502020204030204" pitchFamily="34" charset="0"/>
                <a:ea typeface="Raleway Thin"/>
                <a:cs typeface="Calibri" panose="020F0502020204030204" pitchFamily="34" charset="0"/>
                <a:sym typeface="Raleway Thin"/>
              </a:rPr>
              <a:t>200</a:t>
            </a:r>
            <a:endParaRPr sz="3000">
              <a:solidFill>
                <a:srgbClr val="FFFFFF"/>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00000"/>
              </a:lnSpc>
              <a:spcBef>
                <a:spcPts val="0"/>
              </a:spcBef>
              <a:spcAft>
                <a:spcPts val="0"/>
              </a:spcAft>
              <a:buNone/>
            </a:pPr>
            <a:r>
              <a:rPr lang="en-GB" sz="1800">
                <a:solidFill>
                  <a:srgbClr val="FFFFFF"/>
                </a:solidFill>
                <a:latin typeface="Calibri" panose="020F0502020204030204" pitchFamily="34" charset="0"/>
                <a:ea typeface="Raleway Thin"/>
                <a:cs typeface="Calibri" panose="020F0502020204030204" pitchFamily="34" charset="0"/>
                <a:sym typeface="Raleway Thin"/>
              </a:rPr>
              <a:t>university departments worldwide</a:t>
            </a:r>
            <a:endParaRPr sz="1800">
              <a:solidFill>
                <a:srgbClr val="FFFFFF"/>
              </a:solidFill>
              <a:latin typeface="Calibri" panose="020F0502020204030204" pitchFamily="34" charset="0"/>
              <a:ea typeface="Raleway Thin"/>
              <a:cs typeface="Calibri" panose="020F0502020204030204" pitchFamily="34" charset="0"/>
              <a:sym typeface="Raleway Thin"/>
            </a:endParaRPr>
          </a:p>
        </p:txBody>
      </p:sp>
      <p:grpSp>
        <p:nvGrpSpPr>
          <p:cNvPr id="94" name="Google Shape;94;p14"/>
          <p:cNvGrpSpPr/>
          <p:nvPr/>
        </p:nvGrpSpPr>
        <p:grpSpPr>
          <a:xfrm>
            <a:off x="5517097" y="81771"/>
            <a:ext cx="1998600" cy="1918500"/>
            <a:chOff x="3350783" y="3895575"/>
            <a:chExt cx="1998600" cy="1918500"/>
          </a:xfrm>
        </p:grpSpPr>
        <p:sp>
          <p:nvSpPr>
            <p:cNvPr id="95" name="Google Shape;95;p14"/>
            <p:cNvSpPr/>
            <p:nvPr/>
          </p:nvSpPr>
          <p:spPr>
            <a:xfrm>
              <a:off x="3384150" y="3895575"/>
              <a:ext cx="1918500" cy="1918500"/>
            </a:xfrm>
            <a:prstGeom prst="ellipse">
              <a:avLst/>
            </a:prstGeom>
            <a:solidFill>
              <a:srgbClr val="ED38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 name="Google Shape;96;p14"/>
            <p:cNvSpPr txBox="1"/>
            <p:nvPr/>
          </p:nvSpPr>
          <p:spPr>
            <a:xfrm>
              <a:off x="3350783" y="4175281"/>
              <a:ext cx="1998600" cy="1126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2800">
                  <a:solidFill>
                    <a:srgbClr val="FFFFFF"/>
                  </a:solidFill>
                  <a:latin typeface="Calibri" panose="020F0502020204030204" pitchFamily="34" charset="0"/>
                  <a:ea typeface="Raleway Thin"/>
                  <a:cs typeface="Calibri" panose="020F0502020204030204" pitchFamily="34" charset="0"/>
                  <a:sym typeface="Raleway Thin"/>
                </a:rPr>
                <a:t>15 years</a:t>
              </a:r>
              <a:endParaRPr sz="2800">
                <a:solidFill>
                  <a:srgbClr val="FFFFFF"/>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00000"/>
                </a:lnSpc>
                <a:spcBef>
                  <a:spcPts val="0"/>
                </a:spcBef>
                <a:spcAft>
                  <a:spcPts val="0"/>
                </a:spcAft>
                <a:buNone/>
              </a:pPr>
              <a:r>
                <a:rPr lang="en-GB" sz="1600">
                  <a:solidFill>
                    <a:srgbClr val="FFFFFF"/>
                  </a:solidFill>
                  <a:latin typeface="Calibri" panose="020F0502020204030204" pitchFamily="34" charset="0"/>
                  <a:ea typeface="Raleway Thin"/>
                  <a:cs typeface="Calibri" panose="020F0502020204030204" pitchFamily="34" charset="0"/>
                  <a:sym typeface="Raleway Thin"/>
                </a:rPr>
                <a:t>developing digital solutions for </a:t>
              </a:r>
              <a:endParaRPr sz="1600">
                <a:solidFill>
                  <a:srgbClr val="FFFFFF"/>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00000"/>
                </a:lnSpc>
                <a:spcBef>
                  <a:spcPts val="0"/>
                </a:spcBef>
                <a:spcAft>
                  <a:spcPts val="0"/>
                </a:spcAft>
                <a:buNone/>
              </a:pPr>
              <a:r>
                <a:rPr lang="en-GB" sz="1600">
                  <a:solidFill>
                    <a:srgbClr val="FFFFFF"/>
                  </a:solidFill>
                  <a:latin typeface="Calibri" panose="020F0502020204030204" pitchFamily="34" charset="0"/>
                  <a:ea typeface="Raleway Thin"/>
                  <a:cs typeface="Calibri" panose="020F0502020204030204" pitchFamily="34" charset="0"/>
                  <a:sym typeface="Raleway Thin"/>
                </a:rPr>
                <a:t>HE STEM</a:t>
              </a:r>
              <a:endParaRPr sz="1600">
                <a:solidFill>
                  <a:srgbClr val="FFFFFF"/>
                </a:solidFill>
                <a:latin typeface="Calibri" panose="020F0502020204030204" pitchFamily="34" charset="0"/>
                <a:ea typeface="Raleway Thin"/>
                <a:cs typeface="Calibri" panose="020F0502020204030204" pitchFamily="34" charset="0"/>
                <a:sym typeface="Raleway Thin"/>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p:nvPr/>
        </p:nvSpPr>
        <p:spPr>
          <a:xfrm>
            <a:off x="0" y="-25300"/>
            <a:ext cx="9144000" cy="5168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pic>
        <p:nvPicPr>
          <p:cNvPr id="102" name="Google Shape;102;p15"/>
          <p:cNvPicPr preferRelativeResize="0"/>
          <p:nvPr/>
        </p:nvPicPr>
        <p:blipFill rotWithShape="1">
          <a:blip r:embed="rId3">
            <a:alphaModFix/>
          </a:blip>
          <a:srcRect t="1476" r="56846" b="6273"/>
          <a:stretch/>
        </p:blipFill>
        <p:spPr>
          <a:xfrm>
            <a:off x="61000" y="55050"/>
            <a:ext cx="4093550" cy="4922451"/>
          </a:xfrm>
          <a:prstGeom prst="rect">
            <a:avLst/>
          </a:prstGeom>
          <a:noFill/>
          <a:ln>
            <a:noFill/>
          </a:ln>
        </p:spPr>
      </p:pic>
      <p:sp>
        <p:nvSpPr>
          <p:cNvPr id="103" name="Google Shape;103;p15"/>
          <p:cNvSpPr txBox="1"/>
          <p:nvPr/>
        </p:nvSpPr>
        <p:spPr>
          <a:xfrm>
            <a:off x="4196300" y="487525"/>
            <a:ext cx="48789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rgbClr val="01305D"/>
                </a:solidFill>
                <a:latin typeface="Calibri" panose="020F0502020204030204" pitchFamily="34" charset="0"/>
                <a:ea typeface="Roboto"/>
                <a:cs typeface="Calibri" panose="020F0502020204030204" pitchFamily="34" charset="0"/>
                <a:sym typeface="Roboto"/>
              </a:rPr>
              <a:t>Cover a wide range of Bioscience and Chemistry topic areas.</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None/>
            </a:pPr>
            <a:r>
              <a:rPr lang="en-GB" sz="1600" dirty="0">
                <a:solidFill>
                  <a:srgbClr val="01305D"/>
                </a:solidFill>
                <a:latin typeface="Calibri" panose="020F0502020204030204" pitchFamily="34" charset="0"/>
                <a:ea typeface="Roboto"/>
                <a:cs typeface="Calibri" panose="020F0502020204030204" pitchFamily="34" charset="0"/>
                <a:sym typeface="Roboto"/>
              </a:rPr>
              <a:t>Support scientific and workplace skill development</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330200" algn="l" rtl="0">
              <a:spcBef>
                <a:spcPts val="0"/>
              </a:spcBef>
              <a:spcAft>
                <a:spcPts val="0"/>
              </a:spcAft>
              <a:buClr>
                <a:srgbClr val="01305D"/>
              </a:buClr>
              <a:buSzPts val="1600"/>
              <a:buFont typeface="Roboto"/>
              <a:buChar char="●"/>
            </a:pPr>
            <a:r>
              <a:rPr lang="en-GB" sz="1600" dirty="0">
                <a:solidFill>
                  <a:srgbClr val="01305D"/>
                </a:solidFill>
                <a:latin typeface="Calibri" panose="020F0502020204030204" pitchFamily="34" charset="0"/>
                <a:ea typeface="Roboto"/>
                <a:cs typeface="Calibri" panose="020F0502020204030204" pitchFamily="34" charset="0"/>
                <a:sym typeface="Roboto"/>
              </a:rPr>
              <a:t>Practical lab skills</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330200" algn="l" rtl="0">
              <a:spcBef>
                <a:spcPts val="0"/>
              </a:spcBef>
              <a:spcAft>
                <a:spcPts val="0"/>
              </a:spcAft>
              <a:buClr>
                <a:srgbClr val="01305D"/>
              </a:buClr>
              <a:buSzPts val="1600"/>
              <a:buFont typeface="Roboto"/>
              <a:buChar char="●"/>
            </a:pPr>
            <a:r>
              <a:rPr lang="en-GB" sz="1600" dirty="0">
                <a:solidFill>
                  <a:srgbClr val="01305D"/>
                </a:solidFill>
                <a:latin typeface="Calibri" panose="020F0502020204030204" pitchFamily="34" charset="0"/>
                <a:ea typeface="Roboto"/>
                <a:cs typeface="Calibri" panose="020F0502020204030204" pitchFamily="34" charset="0"/>
                <a:sym typeface="Roboto"/>
              </a:rPr>
              <a:t>Data analysis</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330200" algn="l" rtl="0">
              <a:spcBef>
                <a:spcPts val="0"/>
              </a:spcBef>
              <a:spcAft>
                <a:spcPts val="0"/>
              </a:spcAft>
              <a:buClr>
                <a:srgbClr val="01305D"/>
              </a:buClr>
              <a:buSzPts val="1600"/>
              <a:buFont typeface="Roboto"/>
              <a:buChar char="●"/>
            </a:pPr>
            <a:r>
              <a:rPr lang="en-GB" sz="1600" dirty="0">
                <a:solidFill>
                  <a:srgbClr val="01305D"/>
                </a:solidFill>
                <a:latin typeface="Calibri" panose="020F0502020204030204" pitchFamily="34" charset="0"/>
                <a:ea typeface="Roboto"/>
                <a:cs typeface="Calibri" panose="020F0502020204030204" pitchFamily="34" charset="0"/>
                <a:sym typeface="Roboto"/>
              </a:rPr>
              <a:t>Graphing</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457200" lvl="0" indent="-330200" algn="l" rtl="0">
              <a:spcBef>
                <a:spcPts val="0"/>
              </a:spcBef>
              <a:spcAft>
                <a:spcPts val="0"/>
              </a:spcAft>
              <a:buClr>
                <a:srgbClr val="01305D"/>
              </a:buClr>
              <a:buSzPts val="1600"/>
              <a:buFont typeface="Roboto"/>
              <a:buChar char="●"/>
            </a:pPr>
            <a:r>
              <a:rPr lang="en-GB" sz="1600" dirty="0">
                <a:solidFill>
                  <a:srgbClr val="01305D"/>
                </a:solidFill>
                <a:latin typeface="Calibri" panose="020F0502020204030204" pitchFamily="34" charset="0"/>
                <a:ea typeface="Roboto"/>
                <a:cs typeface="Calibri" panose="020F0502020204030204" pitchFamily="34" charset="0"/>
                <a:sym typeface="Roboto"/>
              </a:rPr>
              <a:t>Statistics</a:t>
            </a:r>
            <a:endParaRPr sz="1600" dirty="0">
              <a:solidFill>
                <a:srgbClr val="01305D"/>
              </a:solidFill>
              <a:latin typeface="Calibri" panose="020F0502020204030204" pitchFamily="34" charset="0"/>
              <a:ea typeface="Roboto"/>
              <a:cs typeface="Calibri" panose="020F0502020204030204" pitchFamily="34" charset="0"/>
              <a:sym typeface="Roboto"/>
            </a:endParaRPr>
          </a:p>
          <a:p>
            <a:pPr marL="91440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None/>
            </a:pPr>
            <a:endParaRPr sz="1600" dirty="0">
              <a:solidFill>
                <a:srgbClr val="01305D"/>
              </a:solidFill>
              <a:latin typeface="Calibri" panose="020F0502020204030204" pitchFamily="34" charset="0"/>
              <a:ea typeface="Roboto"/>
              <a:cs typeface="Calibri" panose="020F0502020204030204" pitchFamily="34" charset="0"/>
              <a:sym typeface="Roboto"/>
            </a:endParaRPr>
          </a:p>
          <a:p>
            <a:pPr marL="0" lvl="0" indent="0" algn="l" rtl="0">
              <a:spcBef>
                <a:spcPts val="0"/>
              </a:spcBef>
              <a:spcAft>
                <a:spcPts val="0"/>
              </a:spcAft>
              <a:buNone/>
            </a:pPr>
            <a:r>
              <a:rPr lang="en-GB" sz="1600" dirty="0">
                <a:solidFill>
                  <a:srgbClr val="01305D"/>
                </a:solidFill>
                <a:latin typeface="Calibri" panose="020F0502020204030204" pitchFamily="34" charset="0"/>
                <a:ea typeface="Roboto"/>
                <a:cs typeface="Calibri" panose="020F0502020204030204" pitchFamily="34" charset="0"/>
                <a:sym typeface="Roboto"/>
              </a:rPr>
              <a:t>www.learningscience.co.uk</a:t>
            </a:r>
            <a:endParaRPr sz="1600" dirty="0">
              <a:solidFill>
                <a:srgbClr val="01305D"/>
              </a:solidFill>
              <a:latin typeface="Calibri" panose="020F0502020204030204" pitchFamily="34" charset="0"/>
              <a:ea typeface="Roboto"/>
              <a:cs typeface="Calibri" panose="020F0502020204030204" pitchFamily="34" charset="0"/>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07"/>
        <p:cNvGrpSpPr/>
        <p:nvPr/>
      </p:nvGrpSpPr>
      <p:grpSpPr>
        <a:xfrm>
          <a:off x="0" y="0"/>
          <a:ext cx="0" cy="0"/>
          <a:chOff x="0" y="0"/>
          <a:chExt cx="0" cy="0"/>
        </a:xfrm>
      </p:grpSpPr>
      <p:pic>
        <p:nvPicPr>
          <p:cNvPr id="108" name="Google Shape;108;p16"/>
          <p:cNvPicPr preferRelativeResize="0"/>
          <p:nvPr/>
        </p:nvPicPr>
        <p:blipFill>
          <a:blip r:embed="rId3">
            <a:alphaModFix/>
          </a:blip>
          <a:stretch>
            <a:fillRect/>
          </a:stretch>
        </p:blipFill>
        <p:spPr>
          <a:xfrm>
            <a:off x="243112" y="1813137"/>
            <a:ext cx="1632500" cy="1703575"/>
          </a:xfrm>
          <a:prstGeom prst="rect">
            <a:avLst/>
          </a:prstGeom>
          <a:noFill/>
          <a:ln>
            <a:noFill/>
          </a:ln>
        </p:spPr>
      </p:pic>
      <p:pic>
        <p:nvPicPr>
          <p:cNvPr id="109" name="Google Shape;109;p16"/>
          <p:cNvPicPr preferRelativeResize="0"/>
          <p:nvPr/>
        </p:nvPicPr>
        <p:blipFill>
          <a:blip r:embed="rId4">
            <a:alphaModFix/>
          </a:blip>
          <a:stretch>
            <a:fillRect/>
          </a:stretch>
        </p:blipFill>
        <p:spPr>
          <a:xfrm>
            <a:off x="3736863" y="1813150"/>
            <a:ext cx="1632500" cy="1703575"/>
          </a:xfrm>
          <a:prstGeom prst="rect">
            <a:avLst/>
          </a:prstGeom>
          <a:noFill/>
          <a:ln>
            <a:noFill/>
          </a:ln>
        </p:spPr>
      </p:pic>
      <p:pic>
        <p:nvPicPr>
          <p:cNvPr id="110" name="Google Shape;110;p16"/>
          <p:cNvPicPr preferRelativeResize="0"/>
          <p:nvPr/>
        </p:nvPicPr>
        <p:blipFill>
          <a:blip r:embed="rId5">
            <a:alphaModFix/>
          </a:blip>
          <a:stretch>
            <a:fillRect/>
          </a:stretch>
        </p:blipFill>
        <p:spPr>
          <a:xfrm>
            <a:off x="7201537" y="1805760"/>
            <a:ext cx="1632500" cy="1703530"/>
          </a:xfrm>
          <a:prstGeom prst="rect">
            <a:avLst/>
          </a:prstGeom>
          <a:noFill/>
          <a:ln>
            <a:noFill/>
          </a:ln>
        </p:spPr>
      </p:pic>
      <p:pic>
        <p:nvPicPr>
          <p:cNvPr id="111" name="Google Shape;111;p16"/>
          <p:cNvPicPr preferRelativeResize="0"/>
          <p:nvPr/>
        </p:nvPicPr>
        <p:blipFill>
          <a:blip r:embed="rId6">
            <a:alphaModFix/>
          </a:blip>
          <a:stretch>
            <a:fillRect/>
          </a:stretch>
        </p:blipFill>
        <p:spPr>
          <a:xfrm>
            <a:off x="5494312" y="1813144"/>
            <a:ext cx="1632500" cy="1703562"/>
          </a:xfrm>
          <a:prstGeom prst="rect">
            <a:avLst/>
          </a:prstGeom>
          <a:noFill/>
          <a:ln>
            <a:noFill/>
          </a:ln>
        </p:spPr>
      </p:pic>
      <p:pic>
        <p:nvPicPr>
          <p:cNvPr id="112" name="Google Shape;112;p16"/>
          <p:cNvPicPr preferRelativeResize="0"/>
          <p:nvPr/>
        </p:nvPicPr>
        <p:blipFill>
          <a:blip r:embed="rId7">
            <a:alphaModFix/>
          </a:blip>
          <a:stretch>
            <a:fillRect/>
          </a:stretch>
        </p:blipFill>
        <p:spPr>
          <a:xfrm>
            <a:off x="1989988" y="1813150"/>
            <a:ext cx="1632525" cy="1703579"/>
          </a:xfrm>
          <a:prstGeom prst="rect">
            <a:avLst/>
          </a:prstGeom>
          <a:noFill/>
          <a:ln>
            <a:noFill/>
          </a:ln>
        </p:spPr>
      </p:pic>
      <p:sp>
        <p:nvSpPr>
          <p:cNvPr id="113" name="Google Shape;113;p16"/>
          <p:cNvSpPr txBox="1"/>
          <p:nvPr/>
        </p:nvSpPr>
        <p:spPr>
          <a:xfrm>
            <a:off x="3337475" y="506725"/>
            <a:ext cx="2306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a:solidFill>
                  <a:srgbClr val="01305D"/>
                </a:solidFill>
                <a:latin typeface="Calibri" panose="020F0502020204030204" pitchFamily="34" charset="0"/>
                <a:ea typeface="Roboto Medium"/>
                <a:cs typeface="Calibri" panose="020F0502020204030204" pitchFamily="34" charset="0"/>
                <a:sym typeface="Roboto Medium"/>
              </a:rPr>
              <a:t>2020 WINNERS</a:t>
            </a:r>
            <a:endParaRPr sz="2400">
              <a:solidFill>
                <a:srgbClr val="01305D"/>
              </a:solidFill>
              <a:latin typeface="Calibri" panose="020F0502020204030204" pitchFamily="34" charset="0"/>
              <a:ea typeface="Roboto Medium"/>
              <a:cs typeface="Calibri" panose="020F0502020204030204" pitchFamily="34" charset="0"/>
              <a:sym typeface="Roboto Medium"/>
            </a:endParaRPr>
          </a:p>
        </p:txBody>
      </p:sp>
      <p:sp>
        <p:nvSpPr>
          <p:cNvPr id="114" name="Google Shape;114;p16"/>
          <p:cNvSpPr txBox="1"/>
          <p:nvPr/>
        </p:nvSpPr>
        <p:spPr>
          <a:xfrm>
            <a:off x="336850" y="3473625"/>
            <a:ext cx="1494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Alexandra Moores &amp; Francis Samra</a:t>
            </a:r>
            <a:endParaRPr sz="1200">
              <a:solidFill>
                <a:srgbClr val="01305D"/>
              </a:solidFill>
              <a:latin typeface="Calibri" panose="020F0502020204030204" pitchFamily="34" charset="0"/>
              <a:ea typeface="Roboto"/>
              <a:cs typeface="Calibri" panose="020F0502020204030204" pitchFamily="34" charset="0"/>
              <a:sym typeface="Roboto"/>
            </a:endParaRPr>
          </a:p>
        </p:txBody>
      </p:sp>
      <p:sp>
        <p:nvSpPr>
          <p:cNvPr id="115" name="Google Shape;115;p16"/>
          <p:cNvSpPr txBox="1"/>
          <p:nvPr/>
        </p:nvSpPr>
        <p:spPr>
          <a:xfrm>
            <a:off x="2065251" y="3473625"/>
            <a:ext cx="1494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David Gould &amp; Sadani Cooray</a:t>
            </a:r>
            <a:endParaRPr sz="1200">
              <a:solidFill>
                <a:srgbClr val="01305D"/>
              </a:solidFill>
              <a:latin typeface="Calibri" panose="020F0502020204030204" pitchFamily="34" charset="0"/>
              <a:ea typeface="Roboto"/>
              <a:cs typeface="Calibri" panose="020F0502020204030204" pitchFamily="34" charset="0"/>
              <a:sym typeface="Roboto"/>
            </a:endParaRPr>
          </a:p>
        </p:txBody>
      </p:sp>
      <p:sp>
        <p:nvSpPr>
          <p:cNvPr id="116" name="Google Shape;116;p16"/>
          <p:cNvSpPr txBox="1"/>
          <p:nvPr/>
        </p:nvSpPr>
        <p:spPr>
          <a:xfrm>
            <a:off x="3786901" y="3473625"/>
            <a:ext cx="14946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dirty="0">
                <a:solidFill>
                  <a:srgbClr val="01305D"/>
                </a:solidFill>
                <a:latin typeface="Calibri" panose="020F0502020204030204" pitchFamily="34" charset="0"/>
                <a:ea typeface="Roboto"/>
                <a:cs typeface="Calibri" panose="020F0502020204030204" pitchFamily="34" charset="0"/>
                <a:sym typeface="Roboto"/>
              </a:rPr>
              <a:t>Juliet </a:t>
            </a:r>
            <a:r>
              <a:rPr lang="en-GB" sz="1200" dirty="0" err="1">
                <a:solidFill>
                  <a:srgbClr val="01305D"/>
                </a:solidFill>
                <a:latin typeface="Calibri" panose="020F0502020204030204" pitchFamily="34" charset="0"/>
                <a:ea typeface="Roboto"/>
                <a:cs typeface="Calibri" panose="020F0502020204030204" pitchFamily="34" charset="0"/>
                <a:sym typeface="Roboto"/>
              </a:rPr>
              <a:t>Stoltenkamp</a:t>
            </a:r>
            <a:r>
              <a:rPr lang="en-GB" sz="1200" dirty="0">
                <a:solidFill>
                  <a:srgbClr val="01305D"/>
                </a:solidFill>
                <a:latin typeface="Calibri" panose="020F0502020204030204" pitchFamily="34" charset="0"/>
                <a:ea typeface="Roboto"/>
                <a:cs typeface="Calibri" panose="020F0502020204030204" pitchFamily="34" charset="0"/>
                <a:sym typeface="Roboto"/>
              </a:rPr>
              <a:t>, </a:t>
            </a:r>
            <a:r>
              <a:rPr lang="en-GB" sz="1200" dirty="0" err="1">
                <a:solidFill>
                  <a:srgbClr val="01305D"/>
                </a:solidFill>
                <a:latin typeface="Calibri" panose="020F0502020204030204" pitchFamily="34" charset="0"/>
                <a:ea typeface="Roboto"/>
                <a:cs typeface="Calibri" panose="020F0502020204030204" pitchFamily="34" charset="0"/>
                <a:sym typeface="Roboto"/>
              </a:rPr>
              <a:t>Carolynne</a:t>
            </a:r>
            <a:r>
              <a:rPr lang="en-GB" sz="1200" dirty="0">
                <a:solidFill>
                  <a:srgbClr val="01305D"/>
                </a:solidFill>
                <a:latin typeface="Calibri" panose="020F0502020204030204" pitchFamily="34" charset="0"/>
                <a:ea typeface="Roboto"/>
                <a:cs typeface="Calibri" panose="020F0502020204030204" pitchFamily="34" charset="0"/>
                <a:sym typeface="Roboto"/>
              </a:rPr>
              <a:t> </a:t>
            </a:r>
            <a:r>
              <a:rPr lang="en-GB" sz="1200" dirty="0" err="1">
                <a:solidFill>
                  <a:srgbClr val="01305D"/>
                </a:solidFill>
                <a:latin typeface="Calibri" panose="020F0502020204030204" pitchFamily="34" charset="0"/>
                <a:ea typeface="Roboto"/>
                <a:cs typeface="Calibri" panose="020F0502020204030204" pitchFamily="34" charset="0"/>
                <a:sym typeface="Roboto"/>
              </a:rPr>
              <a:t>Kies</a:t>
            </a:r>
            <a:r>
              <a:rPr lang="en-GB" sz="1200" dirty="0">
                <a:solidFill>
                  <a:srgbClr val="01305D"/>
                </a:solidFill>
                <a:latin typeface="Calibri" panose="020F0502020204030204" pitchFamily="34" charset="0"/>
                <a:ea typeface="Roboto"/>
                <a:cs typeface="Calibri" panose="020F0502020204030204" pitchFamily="34" charset="0"/>
                <a:sym typeface="Roboto"/>
              </a:rPr>
              <a:t> &amp; </a:t>
            </a:r>
            <a:r>
              <a:rPr lang="en-GB" sz="1200" dirty="0" err="1">
                <a:solidFill>
                  <a:srgbClr val="01305D"/>
                </a:solidFill>
                <a:latin typeface="Calibri" panose="020F0502020204030204" pitchFamily="34" charset="0"/>
                <a:ea typeface="Roboto"/>
                <a:cs typeface="Calibri" panose="020F0502020204030204" pitchFamily="34" charset="0"/>
                <a:sym typeface="Roboto"/>
              </a:rPr>
              <a:t>Faghad</a:t>
            </a:r>
            <a:r>
              <a:rPr lang="en-GB" sz="1200" dirty="0">
                <a:solidFill>
                  <a:srgbClr val="01305D"/>
                </a:solidFill>
                <a:latin typeface="Calibri" panose="020F0502020204030204" pitchFamily="34" charset="0"/>
                <a:ea typeface="Roboto"/>
                <a:cs typeface="Calibri" panose="020F0502020204030204" pitchFamily="34" charset="0"/>
                <a:sym typeface="Roboto"/>
              </a:rPr>
              <a:t> Khan</a:t>
            </a:r>
            <a:endParaRPr sz="1200" dirty="0">
              <a:solidFill>
                <a:srgbClr val="01305D"/>
              </a:solidFill>
              <a:latin typeface="Calibri" panose="020F0502020204030204" pitchFamily="34" charset="0"/>
              <a:ea typeface="Roboto"/>
              <a:cs typeface="Calibri" panose="020F0502020204030204" pitchFamily="34" charset="0"/>
              <a:sym typeface="Roboto"/>
            </a:endParaRPr>
          </a:p>
        </p:txBody>
      </p:sp>
      <p:sp>
        <p:nvSpPr>
          <p:cNvPr id="117" name="Google Shape;117;p16"/>
          <p:cNvSpPr txBox="1"/>
          <p:nvPr/>
        </p:nvSpPr>
        <p:spPr>
          <a:xfrm>
            <a:off x="5538725" y="3473625"/>
            <a:ext cx="14946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Neil Williams, Gemma Shearman &amp; Richard Singer</a:t>
            </a:r>
            <a:endParaRPr sz="1200">
              <a:solidFill>
                <a:srgbClr val="01305D"/>
              </a:solidFill>
              <a:latin typeface="Calibri" panose="020F0502020204030204" pitchFamily="34" charset="0"/>
              <a:ea typeface="Roboto"/>
              <a:cs typeface="Calibri" panose="020F0502020204030204" pitchFamily="34" charset="0"/>
              <a:sym typeface="Roboto"/>
            </a:endParaRPr>
          </a:p>
        </p:txBody>
      </p:sp>
      <p:sp>
        <p:nvSpPr>
          <p:cNvPr id="118" name="Google Shape;118;p16"/>
          <p:cNvSpPr txBox="1"/>
          <p:nvPr/>
        </p:nvSpPr>
        <p:spPr>
          <a:xfrm>
            <a:off x="7201525" y="3473625"/>
            <a:ext cx="1685400"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Furaiya Spibey, </a:t>
            </a:r>
            <a:endParaRPr sz="1200">
              <a:solidFill>
                <a:srgbClr val="01305D"/>
              </a:solidFill>
              <a:latin typeface="Calibri" panose="020F0502020204030204" pitchFamily="34" charset="0"/>
              <a:ea typeface="Roboto"/>
              <a:cs typeface="Calibri" panose="020F0502020204030204" pitchFamily="34" charset="0"/>
              <a:sym typeface="Roboto"/>
            </a:endParaRPr>
          </a:p>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Jo Rushworth </a:t>
            </a:r>
            <a:endParaRPr sz="1200">
              <a:solidFill>
                <a:srgbClr val="01305D"/>
              </a:solidFill>
              <a:latin typeface="Calibri" panose="020F0502020204030204" pitchFamily="34" charset="0"/>
              <a:ea typeface="Roboto"/>
              <a:cs typeface="Calibri" panose="020F0502020204030204" pitchFamily="34" charset="0"/>
              <a:sym typeface="Roboto"/>
            </a:endParaRPr>
          </a:p>
          <a:p>
            <a:pPr marL="0" lvl="0" indent="0" algn="ctr" rtl="0">
              <a:spcBef>
                <a:spcPts val="0"/>
              </a:spcBef>
              <a:spcAft>
                <a:spcPts val="0"/>
              </a:spcAft>
              <a:buNone/>
            </a:pPr>
            <a:r>
              <a:rPr lang="en-GB" sz="1200">
                <a:solidFill>
                  <a:srgbClr val="01305D"/>
                </a:solidFill>
                <a:latin typeface="Calibri" panose="020F0502020204030204" pitchFamily="34" charset="0"/>
                <a:ea typeface="Roboto"/>
                <a:cs typeface="Calibri" panose="020F0502020204030204" pitchFamily="34" charset="0"/>
                <a:sym typeface="Roboto"/>
              </a:rPr>
              <a:t>&amp; Shabana Cassambai</a:t>
            </a:r>
            <a:endParaRPr sz="1200">
              <a:solidFill>
                <a:srgbClr val="01305D"/>
              </a:solidFill>
              <a:latin typeface="Calibri" panose="020F0502020204030204" pitchFamily="34" charset="0"/>
              <a:ea typeface="Roboto"/>
              <a:cs typeface="Calibri" panose="020F0502020204030204" pitchFamily="34" charset="0"/>
              <a:sym typeface="Roboto"/>
            </a:endParaRPr>
          </a:p>
        </p:txBody>
      </p:sp>
      <p:cxnSp>
        <p:nvCxnSpPr>
          <p:cNvPr id="119" name="Google Shape;119;p16"/>
          <p:cNvCxnSpPr/>
          <p:nvPr/>
        </p:nvCxnSpPr>
        <p:spPr>
          <a:xfrm rot="10800000" flipH="1">
            <a:off x="3442325" y="974450"/>
            <a:ext cx="2096400" cy="8100"/>
          </a:xfrm>
          <a:prstGeom prst="straightConnector1">
            <a:avLst/>
          </a:prstGeom>
          <a:noFill/>
          <a:ln w="28575" cap="flat" cmpd="sng">
            <a:solidFill>
              <a:srgbClr val="01305D"/>
            </a:solidFill>
            <a:prstDash val="solid"/>
            <a:round/>
            <a:headEnd type="none" w="med" len="med"/>
            <a:tailEnd type="none" w="med" len="med"/>
          </a:ln>
        </p:spPr>
      </p:cxnSp>
      <p:cxnSp>
        <p:nvCxnSpPr>
          <p:cNvPr id="120" name="Google Shape;120;p16"/>
          <p:cNvCxnSpPr/>
          <p:nvPr/>
        </p:nvCxnSpPr>
        <p:spPr>
          <a:xfrm rot="10800000">
            <a:off x="3084250" y="578900"/>
            <a:ext cx="183300" cy="89100"/>
          </a:xfrm>
          <a:prstGeom prst="straightConnector1">
            <a:avLst/>
          </a:prstGeom>
          <a:noFill/>
          <a:ln w="19050" cap="flat" cmpd="sng">
            <a:solidFill>
              <a:srgbClr val="FDC80E"/>
            </a:solidFill>
            <a:prstDash val="solid"/>
            <a:round/>
            <a:headEnd type="none" w="med" len="med"/>
            <a:tailEnd type="none" w="med" len="med"/>
          </a:ln>
        </p:spPr>
      </p:cxnSp>
      <p:cxnSp>
        <p:nvCxnSpPr>
          <p:cNvPr id="121" name="Google Shape;121;p16"/>
          <p:cNvCxnSpPr/>
          <p:nvPr/>
        </p:nvCxnSpPr>
        <p:spPr>
          <a:xfrm rot="10800000">
            <a:off x="2990125" y="781975"/>
            <a:ext cx="234000" cy="3600"/>
          </a:xfrm>
          <a:prstGeom prst="straightConnector1">
            <a:avLst/>
          </a:prstGeom>
          <a:noFill/>
          <a:ln w="19050" cap="flat" cmpd="sng">
            <a:solidFill>
              <a:srgbClr val="FDC80E"/>
            </a:solidFill>
            <a:prstDash val="solid"/>
            <a:round/>
            <a:headEnd type="none" w="med" len="med"/>
            <a:tailEnd type="none" w="med" len="med"/>
          </a:ln>
        </p:spPr>
      </p:cxnSp>
      <p:cxnSp>
        <p:nvCxnSpPr>
          <p:cNvPr id="122" name="Google Shape;122;p16"/>
          <p:cNvCxnSpPr/>
          <p:nvPr/>
        </p:nvCxnSpPr>
        <p:spPr>
          <a:xfrm flipH="1">
            <a:off x="3059400" y="918250"/>
            <a:ext cx="189300" cy="42000"/>
          </a:xfrm>
          <a:prstGeom prst="straightConnector1">
            <a:avLst/>
          </a:prstGeom>
          <a:noFill/>
          <a:ln w="19050" cap="flat" cmpd="sng">
            <a:solidFill>
              <a:srgbClr val="FDC80E"/>
            </a:solidFill>
            <a:prstDash val="solid"/>
            <a:round/>
            <a:headEnd type="none" w="med" len="med"/>
            <a:tailEnd type="none" w="med" len="med"/>
          </a:ln>
        </p:spPr>
      </p:cxnSp>
      <p:cxnSp>
        <p:nvCxnSpPr>
          <p:cNvPr id="123" name="Google Shape;123;p16"/>
          <p:cNvCxnSpPr/>
          <p:nvPr/>
        </p:nvCxnSpPr>
        <p:spPr>
          <a:xfrm>
            <a:off x="5713500" y="885350"/>
            <a:ext cx="183300" cy="89100"/>
          </a:xfrm>
          <a:prstGeom prst="straightConnector1">
            <a:avLst/>
          </a:prstGeom>
          <a:noFill/>
          <a:ln w="19050" cap="flat" cmpd="sng">
            <a:solidFill>
              <a:srgbClr val="FDC80E"/>
            </a:solidFill>
            <a:prstDash val="solid"/>
            <a:round/>
            <a:headEnd type="none" w="med" len="med"/>
            <a:tailEnd type="none" w="med" len="med"/>
          </a:ln>
        </p:spPr>
      </p:cxnSp>
      <p:cxnSp>
        <p:nvCxnSpPr>
          <p:cNvPr id="124" name="Google Shape;124;p16"/>
          <p:cNvCxnSpPr/>
          <p:nvPr/>
        </p:nvCxnSpPr>
        <p:spPr>
          <a:xfrm>
            <a:off x="5756925" y="767775"/>
            <a:ext cx="234000" cy="3600"/>
          </a:xfrm>
          <a:prstGeom prst="straightConnector1">
            <a:avLst/>
          </a:prstGeom>
          <a:noFill/>
          <a:ln w="19050" cap="flat" cmpd="sng">
            <a:solidFill>
              <a:srgbClr val="FDC80E"/>
            </a:solidFill>
            <a:prstDash val="solid"/>
            <a:round/>
            <a:headEnd type="none" w="med" len="med"/>
            <a:tailEnd type="none" w="med" len="med"/>
          </a:ln>
        </p:spPr>
      </p:cxnSp>
      <p:cxnSp>
        <p:nvCxnSpPr>
          <p:cNvPr id="125" name="Google Shape;125;p16"/>
          <p:cNvCxnSpPr/>
          <p:nvPr/>
        </p:nvCxnSpPr>
        <p:spPr>
          <a:xfrm rot="10800000" flipH="1">
            <a:off x="5732350" y="593100"/>
            <a:ext cx="189300" cy="42000"/>
          </a:xfrm>
          <a:prstGeom prst="straightConnector1">
            <a:avLst/>
          </a:prstGeom>
          <a:noFill/>
          <a:ln w="19050" cap="flat" cmpd="sng">
            <a:solidFill>
              <a:srgbClr val="FDC80E"/>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7"/>
          <p:cNvSpPr/>
          <p:nvPr/>
        </p:nvSpPr>
        <p:spPr>
          <a:xfrm>
            <a:off x="-75" y="0"/>
            <a:ext cx="9144000" cy="5143500"/>
          </a:xfrm>
          <a:prstGeom prst="rect">
            <a:avLst/>
          </a:prstGeom>
          <a:solidFill>
            <a:srgbClr val="013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31" name="Google Shape;131;p17"/>
          <p:cNvSpPr txBox="1"/>
          <p:nvPr/>
        </p:nvSpPr>
        <p:spPr>
          <a:xfrm>
            <a:off x="445500" y="1203550"/>
            <a:ext cx="8253000" cy="2488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1600">
                <a:solidFill>
                  <a:schemeClr val="lt1"/>
                </a:solidFill>
                <a:latin typeface="Calibri" panose="020F0502020204030204" pitchFamily="34" charset="0"/>
                <a:ea typeface="Raleway Thin"/>
                <a:cs typeface="Calibri" panose="020F0502020204030204" pitchFamily="34" charset="0"/>
                <a:sym typeface="Raleway Thin"/>
              </a:rPr>
              <a:t>Find out about all the Teaching Innovation Awards 2020 entries:</a:t>
            </a: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r>
              <a:rPr lang="en-GB" sz="1600">
                <a:solidFill>
                  <a:schemeClr val="lt1"/>
                </a:solidFill>
                <a:latin typeface="Calibri" panose="020F0502020204030204" pitchFamily="34" charset="0"/>
                <a:ea typeface="Raleway Thin"/>
                <a:cs typeface="Calibri" panose="020F0502020204030204" pitchFamily="34" charset="0"/>
                <a:sym typeface="Raleway Thin"/>
              </a:rPr>
              <a:t>www.learningscience.co.uk/tia-2020-winners</a:t>
            </a: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r>
              <a:rPr lang="en-GB" sz="1600">
                <a:solidFill>
                  <a:schemeClr val="lt1"/>
                </a:solidFill>
                <a:latin typeface="Calibri" panose="020F0502020204030204" pitchFamily="34" charset="0"/>
                <a:ea typeface="Raleway Thin"/>
                <a:cs typeface="Calibri" panose="020F0502020204030204" pitchFamily="34" charset="0"/>
                <a:sym typeface="Raleway Thin"/>
              </a:rPr>
              <a:t>Thank you to all applicants, our partners and the Horizons in STEM HE organisers.</a:t>
            </a: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endParaRPr sz="16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r>
              <a:rPr lang="en-GB" sz="1600">
                <a:solidFill>
                  <a:schemeClr val="lt1"/>
                </a:solidFill>
                <a:latin typeface="Calibri" panose="020F0502020204030204" pitchFamily="34" charset="0"/>
                <a:ea typeface="Raleway Thin"/>
                <a:cs typeface="Calibri" panose="020F0502020204030204" pitchFamily="34" charset="0"/>
                <a:sym typeface="Raleway Thin"/>
              </a:rPr>
              <a:t>We look forward to the Teaching Innovation Awards December 2021.</a:t>
            </a:r>
            <a:endParaRPr sz="18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0"/>
              </a:spcBef>
              <a:spcAft>
                <a:spcPts val="0"/>
              </a:spcAft>
              <a:buNone/>
            </a:pPr>
            <a:endParaRPr sz="1800">
              <a:solidFill>
                <a:schemeClr val="lt1"/>
              </a:solidFill>
              <a:latin typeface="Calibri" panose="020F0502020204030204" pitchFamily="34" charset="0"/>
              <a:ea typeface="Raleway Thin"/>
              <a:cs typeface="Calibri" panose="020F0502020204030204" pitchFamily="34" charset="0"/>
              <a:sym typeface="Raleway Thin"/>
            </a:endParaRPr>
          </a:p>
          <a:p>
            <a:pPr marL="0" lvl="0" indent="0" algn="ctr" rtl="0">
              <a:lnSpc>
                <a:spcPct val="115000"/>
              </a:lnSpc>
              <a:spcBef>
                <a:spcPts val="600"/>
              </a:spcBef>
              <a:spcAft>
                <a:spcPts val="0"/>
              </a:spcAft>
              <a:buClr>
                <a:schemeClr val="dk1"/>
              </a:buClr>
              <a:buSzPts val="1100"/>
              <a:buFont typeface="Arial"/>
              <a:buNone/>
            </a:pPr>
            <a:endParaRPr sz="1800">
              <a:solidFill>
                <a:schemeClr val="lt1"/>
              </a:solidFill>
              <a:latin typeface="Calibri" panose="020F0502020204030204" pitchFamily="34" charset="0"/>
              <a:ea typeface="Raleway Thin"/>
              <a:cs typeface="Calibri" panose="020F0502020204030204" pitchFamily="34" charset="0"/>
              <a:sym typeface="Raleway Thin"/>
            </a:endParaRPr>
          </a:p>
        </p:txBody>
      </p:sp>
      <p:pic>
        <p:nvPicPr>
          <p:cNvPr id="132" name="Google Shape;132;p17"/>
          <p:cNvPicPr preferRelativeResize="0"/>
          <p:nvPr/>
        </p:nvPicPr>
        <p:blipFill>
          <a:blip r:embed="rId3">
            <a:alphaModFix/>
          </a:blip>
          <a:stretch>
            <a:fillRect/>
          </a:stretch>
        </p:blipFill>
        <p:spPr>
          <a:xfrm>
            <a:off x="97737" y="78089"/>
            <a:ext cx="2176400" cy="746074"/>
          </a:xfrm>
          <a:prstGeom prst="rect">
            <a:avLst/>
          </a:prstGeom>
          <a:noFill/>
          <a:ln>
            <a:noFill/>
          </a:ln>
        </p:spPr>
      </p:pic>
      <p:sp>
        <p:nvSpPr>
          <p:cNvPr id="133" name="Google Shape;133;p17"/>
          <p:cNvSpPr txBox="1"/>
          <p:nvPr/>
        </p:nvSpPr>
        <p:spPr>
          <a:xfrm>
            <a:off x="3105950" y="4161175"/>
            <a:ext cx="3171000" cy="66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2000"/>
              </a:spcBef>
              <a:spcAft>
                <a:spcPts val="600"/>
              </a:spcAft>
              <a:buNone/>
            </a:pPr>
            <a:r>
              <a:rPr lang="en-GB" sz="1800">
                <a:solidFill>
                  <a:schemeClr val="lt1"/>
                </a:solidFill>
                <a:latin typeface="Calibri" panose="020F0502020204030204" pitchFamily="34" charset="0"/>
                <a:ea typeface="Raleway"/>
                <a:cs typeface="Calibri" panose="020F0502020204030204" pitchFamily="34" charset="0"/>
                <a:sym typeface="Raleway"/>
              </a:rPr>
              <a:t>www.learningscience.co.uk</a:t>
            </a:r>
            <a:endParaRPr sz="1800">
              <a:solidFill>
                <a:schemeClr val="lt1"/>
              </a:solidFill>
              <a:latin typeface="Calibri" panose="020F0502020204030204" pitchFamily="34" charset="0"/>
              <a:ea typeface="Raleway"/>
              <a:cs typeface="Calibri" panose="020F0502020204030204" pitchFamily="34" charset="0"/>
              <a:sym typeface="Raleway"/>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76961c81-6cc0-401d-bf4c-88a944e9bab0"/>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6" ma:contentTypeDescription="Create a new document." ma:contentTypeScope="" ma:versionID="de729388635fd4077ee0e588e6ebeba3">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3a37a7f3c944ac52d74dc9c362991a37"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08637A8-3AE5-4147-A19A-35440E214A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78BD4F-053C-4B2F-8302-77B55F10809A}">
  <ds:schemaRefs>
    <ds:schemaRef ds:uri="http://schemas.microsoft.com/sharepoint/v3/contenttype/forms"/>
  </ds:schemaRefs>
</ds:datastoreItem>
</file>

<file path=customXml/itemProps3.xml><?xml version="1.0" encoding="utf-8"?>
<ds:datastoreItem xmlns:ds="http://schemas.openxmlformats.org/officeDocument/2006/customXml" ds:itemID="{63240F72-40BA-4E0E-8AEA-C9BBEDAFF1F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TotalTime>
  <Words>633</Words>
  <Application>Microsoft Office PowerPoint</Application>
  <PresentationFormat>On-screen Show (16:9)</PresentationFormat>
  <Paragraphs>63</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Roboto</vt:lpstr>
      <vt:lpstr>Calibri</vt:lpstr>
      <vt:lpstr>Arial</vt:lpstr>
      <vt:lpstr>Simple Light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Diane.Ford</dc:creator>
  <cp:lastModifiedBy>Diane.Ford</cp:lastModifiedBy>
  <cp:revision>3</cp:revision>
  <dcterms:modified xsi:type="dcterms:W3CDTF">2021-06-24T10:01:56Z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