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6" r:id="rId5"/>
  </p:sldMasterIdLst>
  <p:sldIdLst>
    <p:sldId id="256" r:id="rId6"/>
    <p:sldId id="262" r:id="rId7"/>
    <p:sldId id="263" r:id="rId8"/>
    <p:sldId id="264" r:id="rId9"/>
    <p:sldId id="265" r:id="rId10"/>
    <p:sldId id="266" r:id="rId11"/>
    <p:sldId id="278" r:id="rId12"/>
    <p:sldId id="267" r:id="rId13"/>
    <p:sldId id="268" r:id="rId14"/>
    <p:sldId id="269" r:id="rId15"/>
    <p:sldId id="270" r:id="rId16"/>
    <p:sldId id="276" r:id="rId17"/>
    <p:sldId id="277" r:id="rId18"/>
    <p:sldId id="272" r:id="rId19"/>
    <p:sldId id="273" r:id="rId20"/>
    <p:sldId id="274" r:id="rId21"/>
    <p:sldId id="27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1E9"/>
    <a:srgbClr val="FEF8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E57F0D-A5D2-45FE-A0C4-7F10957354AB}" v="97" dt="2021-01-08T12:44:38.706"/>
    <p1510:client id="{2540264E-5E34-A47E-193A-0B93D275D898}" v="858" dt="2021-03-09T13:41:55.485"/>
    <p1510:client id="{41D9F3CD-A699-833D-3988-D0B6CCAFB893}" v="45" dt="2021-01-10T15:03:50.682"/>
    <p1510:client id="{55D87850-4B34-3CDF-0720-267E7F5EB702}" v="323" dt="2021-06-27T19:32:54.524"/>
    <p1510:client id="{5879AC83-3A13-B99E-8E5D-5E8BDC0D586B}" v="331" dt="2021-06-22T14:26:07.805"/>
    <p1510:client id="{61F1045C-751B-6286-34FC-FC567C32DF35}" v="300" dt="2021-06-22T11:58:35.880"/>
    <p1510:client id="{676FC2FC-0614-0AD3-6B16-98D0E5FF16F6}" v="43" dt="2021-06-22T13:12:47.673"/>
    <p1510:client id="{74DE61DA-CAE4-23D1-2A67-F18F16779D6D}" v="396" dt="2021-06-28T09:24:44.469"/>
    <p1510:client id="{A385F24A-B687-C45E-8BD7-6E96246499A4}" v="56" dt="2021-06-22T13:28:22.585"/>
    <p1510:client id="{EAEB4DC7-112B-0CE1-77F0-E32D992FD930}" v="77" dt="2021-06-28T08:03:17.1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B4609F-02A6-4FAA-9648-86595B99E27C}" type="doc">
      <dgm:prSet loTypeId="urn:microsoft.com/office/officeart/2016/7/layout/VerticalDownArrowProcess" loCatId="process" qsTypeId="urn:microsoft.com/office/officeart/2005/8/quickstyle/simple4" qsCatId="simple" csTypeId="urn:microsoft.com/office/officeart/2005/8/colors/colorful1" csCatId="colorful" phldr="1"/>
      <dgm:spPr/>
      <dgm:t>
        <a:bodyPr/>
        <a:lstStyle/>
        <a:p>
          <a:endParaRPr lang="en-US"/>
        </a:p>
      </dgm:t>
    </dgm:pt>
    <dgm:pt modelId="{F8966056-863C-45D8-B7F2-9E253C216B1A}">
      <dgm:prSet/>
      <dgm:spPr/>
      <dgm:t>
        <a:bodyPr/>
        <a:lstStyle/>
        <a:p>
          <a:r>
            <a:rPr lang="en-US"/>
            <a:t>Give</a:t>
          </a:r>
        </a:p>
      </dgm:t>
    </dgm:pt>
    <dgm:pt modelId="{3D39E7A5-49D7-4909-B2D4-EF0A294D7684}" type="parTrans" cxnId="{F9325CDE-03AD-468C-A581-25FF90E4C2A2}">
      <dgm:prSet/>
      <dgm:spPr/>
      <dgm:t>
        <a:bodyPr/>
        <a:lstStyle/>
        <a:p>
          <a:endParaRPr lang="en-US"/>
        </a:p>
      </dgm:t>
    </dgm:pt>
    <dgm:pt modelId="{9DC70AED-2990-4C9E-B8F0-57301624AD02}" type="sibTrans" cxnId="{F9325CDE-03AD-468C-A581-25FF90E4C2A2}">
      <dgm:prSet/>
      <dgm:spPr/>
      <dgm:t>
        <a:bodyPr/>
        <a:lstStyle/>
        <a:p>
          <a:endParaRPr lang="en-US"/>
        </a:p>
      </dgm:t>
    </dgm:pt>
    <dgm:pt modelId="{01377A86-365F-4C75-A767-9FBB8821F917}">
      <dgm:prSet custT="1"/>
      <dgm:spPr/>
      <dgm:t>
        <a:bodyPr/>
        <a:lstStyle/>
        <a:p>
          <a:r>
            <a:rPr lang="en-US" sz="1600" dirty="0"/>
            <a:t>Give students a chance to discuss the challenges they face</a:t>
          </a:r>
        </a:p>
      </dgm:t>
    </dgm:pt>
    <dgm:pt modelId="{7009F3DC-918F-4DB5-9B03-D8BF2CB82636}" type="parTrans" cxnId="{C31E3CEF-292A-4524-9830-B3CA20861A2C}">
      <dgm:prSet/>
      <dgm:spPr/>
      <dgm:t>
        <a:bodyPr/>
        <a:lstStyle/>
        <a:p>
          <a:endParaRPr lang="en-US"/>
        </a:p>
      </dgm:t>
    </dgm:pt>
    <dgm:pt modelId="{CAAA888A-C9CD-4668-AD91-4E6B1A3C5F0E}" type="sibTrans" cxnId="{C31E3CEF-292A-4524-9830-B3CA20861A2C}">
      <dgm:prSet/>
      <dgm:spPr/>
      <dgm:t>
        <a:bodyPr/>
        <a:lstStyle/>
        <a:p>
          <a:endParaRPr lang="en-US"/>
        </a:p>
      </dgm:t>
    </dgm:pt>
    <dgm:pt modelId="{B46C2B64-F46F-449A-B763-2F09A9749F81}">
      <dgm:prSet/>
      <dgm:spPr/>
      <dgm:t>
        <a:bodyPr/>
        <a:lstStyle/>
        <a:p>
          <a:r>
            <a:rPr lang="en-US"/>
            <a:t>Use</a:t>
          </a:r>
        </a:p>
      </dgm:t>
    </dgm:pt>
    <dgm:pt modelId="{547C61E9-8E35-4C8D-B46A-5F5FAE028728}" type="parTrans" cxnId="{6C7899C0-5B47-489F-9140-5166772F953C}">
      <dgm:prSet/>
      <dgm:spPr/>
      <dgm:t>
        <a:bodyPr/>
        <a:lstStyle/>
        <a:p>
          <a:endParaRPr lang="en-US"/>
        </a:p>
      </dgm:t>
    </dgm:pt>
    <dgm:pt modelId="{5C295290-FF29-499D-B836-84CDC66793E3}" type="sibTrans" cxnId="{6C7899C0-5B47-489F-9140-5166772F953C}">
      <dgm:prSet/>
      <dgm:spPr/>
      <dgm:t>
        <a:bodyPr/>
        <a:lstStyle/>
        <a:p>
          <a:endParaRPr lang="en-US"/>
        </a:p>
      </dgm:t>
    </dgm:pt>
    <dgm:pt modelId="{DF0364FF-3E80-4B0F-8FF7-6D4F78AC30E6}">
      <dgm:prSet custT="1"/>
      <dgm:spPr/>
      <dgm:t>
        <a:bodyPr/>
        <a:lstStyle/>
        <a:p>
          <a:r>
            <a:rPr lang="en-US" sz="1600"/>
            <a:t>Use names as much as possible</a:t>
          </a:r>
        </a:p>
      </dgm:t>
    </dgm:pt>
    <dgm:pt modelId="{CC776587-6475-42F5-8CDC-61BA5A3A1EBA}" type="parTrans" cxnId="{8B2CF8C0-B126-429D-A2CE-BEA7567B39C9}">
      <dgm:prSet/>
      <dgm:spPr/>
      <dgm:t>
        <a:bodyPr/>
        <a:lstStyle/>
        <a:p>
          <a:endParaRPr lang="en-US"/>
        </a:p>
      </dgm:t>
    </dgm:pt>
    <dgm:pt modelId="{9AF2E723-3F28-4B05-8698-F67691BE5142}" type="sibTrans" cxnId="{8B2CF8C0-B126-429D-A2CE-BEA7567B39C9}">
      <dgm:prSet/>
      <dgm:spPr/>
      <dgm:t>
        <a:bodyPr/>
        <a:lstStyle/>
        <a:p>
          <a:endParaRPr lang="en-US"/>
        </a:p>
      </dgm:t>
    </dgm:pt>
    <dgm:pt modelId="{7A2E04FA-B729-4834-BA4D-0CC5AF6B4031}">
      <dgm:prSet/>
      <dgm:spPr/>
      <dgm:t>
        <a:bodyPr/>
        <a:lstStyle/>
        <a:p>
          <a:r>
            <a:rPr lang="en-US"/>
            <a:t>Show</a:t>
          </a:r>
        </a:p>
      </dgm:t>
    </dgm:pt>
    <dgm:pt modelId="{52B6028C-4F4C-4B41-8CBB-30DE3655DDC5}" type="parTrans" cxnId="{DB9B4665-08DC-4FC3-8FA1-C8C35EE7732A}">
      <dgm:prSet/>
      <dgm:spPr/>
      <dgm:t>
        <a:bodyPr/>
        <a:lstStyle/>
        <a:p>
          <a:endParaRPr lang="en-US"/>
        </a:p>
      </dgm:t>
    </dgm:pt>
    <dgm:pt modelId="{CC5A7669-6D77-40E5-97EF-631F9197C3CF}" type="sibTrans" cxnId="{DB9B4665-08DC-4FC3-8FA1-C8C35EE7732A}">
      <dgm:prSet/>
      <dgm:spPr/>
      <dgm:t>
        <a:bodyPr/>
        <a:lstStyle/>
        <a:p>
          <a:endParaRPr lang="en-US"/>
        </a:p>
      </dgm:t>
    </dgm:pt>
    <dgm:pt modelId="{BAB010A3-9CB7-46A2-874B-169BF620EBDE}">
      <dgm:prSet custT="1"/>
      <dgm:spPr/>
      <dgm:t>
        <a:bodyPr/>
        <a:lstStyle/>
        <a:p>
          <a:r>
            <a:rPr lang="en-US" sz="1600"/>
            <a:t>Show awareness of diversity and talk about different student characteristics, such as part-time, </a:t>
          </a:r>
          <a:r>
            <a:rPr lang="en-US" sz="1600" err="1"/>
            <a:t>carer</a:t>
          </a:r>
          <a:r>
            <a:rPr lang="en-US" sz="1600"/>
            <a:t> and mature students</a:t>
          </a:r>
        </a:p>
      </dgm:t>
    </dgm:pt>
    <dgm:pt modelId="{73984B87-84BE-434A-BCBD-EB69CD084E56}" type="parTrans" cxnId="{BA790A7A-9E18-46A0-AAAB-FED83B89CEB4}">
      <dgm:prSet/>
      <dgm:spPr/>
      <dgm:t>
        <a:bodyPr/>
        <a:lstStyle/>
        <a:p>
          <a:endParaRPr lang="en-US"/>
        </a:p>
      </dgm:t>
    </dgm:pt>
    <dgm:pt modelId="{07E1897A-361D-4CB8-A616-178C423106F9}" type="sibTrans" cxnId="{BA790A7A-9E18-46A0-AAAB-FED83B89CEB4}">
      <dgm:prSet/>
      <dgm:spPr/>
      <dgm:t>
        <a:bodyPr/>
        <a:lstStyle/>
        <a:p>
          <a:endParaRPr lang="en-US"/>
        </a:p>
      </dgm:t>
    </dgm:pt>
    <dgm:pt modelId="{6A9BAF5D-2E11-4593-911B-7117C3C48745}">
      <dgm:prSet/>
      <dgm:spPr/>
      <dgm:t>
        <a:bodyPr/>
        <a:lstStyle/>
        <a:p>
          <a:r>
            <a:rPr lang="en-US"/>
            <a:t>Allow</a:t>
          </a:r>
        </a:p>
      </dgm:t>
    </dgm:pt>
    <dgm:pt modelId="{D0749515-63C5-4B92-9ED6-2A60810F613C}" type="parTrans" cxnId="{DB1642EE-94CC-4AAF-A3C2-C991FEC7AB82}">
      <dgm:prSet/>
      <dgm:spPr/>
      <dgm:t>
        <a:bodyPr/>
        <a:lstStyle/>
        <a:p>
          <a:endParaRPr lang="en-US"/>
        </a:p>
      </dgm:t>
    </dgm:pt>
    <dgm:pt modelId="{FA371E33-8F8F-404B-85FE-595908057122}" type="sibTrans" cxnId="{DB1642EE-94CC-4AAF-A3C2-C991FEC7AB82}">
      <dgm:prSet/>
      <dgm:spPr/>
      <dgm:t>
        <a:bodyPr/>
        <a:lstStyle/>
        <a:p>
          <a:endParaRPr lang="en-US"/>
        </a:p>
      </dgm:t>
    </dgm:pt>
    <dgm:pt modelId="{6B555BF1-4E57-432B-8DE6-534C9B5DDC0A}">
      <dgm:prSet custT="1"/>
      <dgm:spPr/>
      <dgm:t>
        <a:bodyPr/>
        <a:lstStyle/>
        <a:p>
          <a:r>
            <a:rPr lang="en-US" sz="1600"/>
            <a:t>Allow students to choose whether or not to contribute online</a:t>
          </a:r>
        </a:p>
      </dgm:t>
    </dgm:pt>
    <dgm:pt modelId="{74BF564A-C450-4299-9895-1C239D3AA82C}" type="parTrans" cxnId="{8E5B7A97-EBE7-4CFD-B352-E4C475500F38}">
      <dgm:prSet/>
      <dgm:spPr/>
      <dgm:t>
        <a:bodyPr/>
        <a:lstStyle/>
        <a:p>
          <a:endParaRPr lang="en-US"/>
        </a:p>
      </dgm:t>
    </dgm:pt>
    <dgm:pt modelId="{295B6E41-C756-49E4-B158-3ABFA9F69463}" type="sibTrans" cxnId="{8E5B7A97-EBE7-4CFD-B352-E4C475500F38}">
      <dgm:prSet/>
      <dgm:spPr/>
      <dgm:t>
        <a:bodyPr/>
        <a:lstStyle/>
        <a:p>
          <a:endParaRPr lang="en-US"/>
        </a:p>
      </dgm:t>
    </dgm:pt>
    <dgm:pt modelId="{1FA5F116-0BED-44EF-A8A5-78CFB55F6CEF}">
      <dgm:prSet/>
      <dgm:spPr/>
      <dgm:t>
        <a:bodyPr/>
        <a:lstStyle/>
        <a:p>
          <a:r>
            <a:rPr lang="en-US"/>
            <a:t>Leave</a:t>
          </a:r>
        </a:p>
      </dgm:t>
    </dgm:pt>
    <dgm:pt modelId="{F525575D-4802-49D2-932C-BBE1FB26F8A1}" type="parTrans" cxnId="{DC35B73E-E418-43A7-AEFC-5F7C3E003FD2}">
      <dgm:prSet/>
      <dgm:spPr/>
      <dgm:t>
        <a:bodyPr/>
        <a:lstStyle/>
        <a:p>
          <a:endParaRPr lang="en-US"/>
        </a:p>
      </dgm:t>
    </dgm:pt>
    <dgm:pt modelId="{C2AD92ED-6C52-4C45-88F0-A3FF151368A4}" type="sibTrans" cxnId="{DC35B73E-E418-43A7-AEFC-5F7C3E003FD2}">
      <dgm:prSet/>
      <dgm:spPr/>
      <dgm:t>
        <a:bodyPr/>
        <a:lstStyle/>
        <a:p>
          <a:endParaRPr lang="en-US"/>
        </a:p>
      </dgm:t>
    </dgm:pt>
    <dgm:pt modelId="{151B97F4-B93C-4806-8193-BBB60A1D39A7}">
      <dgm:prSet custT="1"/>
      <dgm:spPr/>
      <dgm:t>
        <a:bodyPr/>
        <a:lstStyle/>
        <a:p>
          <a:r>
            <a:rPr lang="en-US" sz="1600"/>
            <a:t>Leave cameras on as much as possible – familiar faces count</a:t>
          </a:r>
        </a:p>
      </dgm:t>
    </dgm:pt>
    <dgm:pt modelId="{0E3B43EE-C5F9-4E9C-B5AF-20E56DCEB610}" type="parTrans" cxnId="{5425A7D5-6FE8-48F7-BDCD-6DF58CD7A50A}">
      <dgm:prSet/>
      <dgm:spPr/>
      <dgm:t>
        <a:bodyPr/>
        <a:lstStyle/>
        <a:p>
          <a:endParaRPr lang="en-US"/>
        </a:p>
      </dgm:t>
    </dgm:pt>
    <dgm:pt modelId="{CED8B497-017A-4B01-A8CE-565DAF2EB07B}" type="sibTrans" cxnId="{5425A7D5-6FE8-48F7-BDCD-6DF58CD7A50A}">
      <dgm:prSet/>
      <dgm:spPr/>
      <dgm:t>
        <a:bodyPr/>
        <a:lstStyle/>
        <a:p>
          <a:endParaRPr lang="en-US"/>
        </a:p>
      </dgm:t>
    </dgm:pt>
    <dgm:pt modelId="{21747EF9-BEC5-4B28-8ED4-1CA78839DD55}">
      <dgm:prSet/>
      <dgm:spPr/>
      <dgm:t>
        <a:bodyPr/>
        <a:lstStyle/>
        <a:p>
          <a:r>
            <a:rPr lang="en-US"/>
            <a:t>Share</a:t>
          </a:r>
        </a:p>
      </dgm:t>
    </dgm:pt>
    <dgm:pt modelId="{733F6563-FBFF-4000-A6F5-8DBA776B64FD}" type="parTrans" cxnId="{4815ED64-3504-4BE9-9622-BB2F3680E03F}">
      <dgm:prSet/>
      <dgm:spPr/>
      <dgm:t>
        <a:bodyPr/>
        <a:lstStyle/>
        <a:p>
          <a:endParaRPr lang="en-US"/>
        </a:p>
      </dgm:t>
    </dgm:pt>
    <dgm:pt modelId="{5CC503F8-ED0A-412A-9548-72818EDE1C26}" type="sibTrans" cxnId="{4815ED64-3504-4BE9-9622-BB2F3680E03F}">
      <dgm:prSet/>
      <dgm:spPr/>
      <dgm:t>
        <a:bodyPr/>
        <a:lstStyle/>
        <a:p>
          <a:endParaRPr lang="en-US"/>
        </a:p>
      </dgm:t>
    </dgm:pt>
    <dgm:pt modelId="{47418603-7B39-4CE8-A812-BFD61201BC38}">
      <dgm:prSet custT="1"/>
      <dgm:spPr/>
      <dgm:t>
        <a:bodyPr/>
        <a:lstStyle/>
        <a:p>
          <a:r>
            <a:rPr lang="en-US" sz="1600"/>
            <a:t>Share information about your own life if you are comfortable doing this</a:t>
          </a:r>
        </a:p>
      </dgm:t>
    </dgm:pt>
    <dgm:pt modelId="{4B485FE8-7C26-4AF5-80F1-DEE1157DFE36}" type="parTrans" cxnId="{F2E623A5-4CB0-4DB6-A04A-F5AF3331C545}">
      <dgm:prSet/>
      <dgm:spPr/>
      <dgm:t>
        <a:bodyPr/>
        <a:lstStyle/>
        <a:p>
          <a:endParaRPr lang="en-US"/>
        </a:p>
      </dgm:t>
    </dgm:pt>
    <dgm:pt modelId="{8DFF7BF2-32F0-4802-8E5A-F899C5C1B8EF}" type="sibTrans" cxnId="{F2E623A5-4CB0-4DB6-A04A-F5AF3331C545}">
      <dgm:prSet/>
      <dgm:spPr/>
      <dgm:t>
        <a:bodyPr/>
        <a:lstStyle/>
        <a:p>
          <a:endParaRPr lang="en-US"/>
        </a:p>
      </dgm:t>
    </dgm:pt>
    <dgm:pt modelId="{FC8C8120-5B98-4C6B-AD9E-3DA8E66764E8}">
      <dgm:prSet/>
      <dgm:spPr/>
      <dgm:t>
        <a:bodyPr/>
        <a:lstStyle/>
        <a:p>
          <a:r>
            <a:rPr lang="en-US"/>
            <a:t>Offer</a:t>
          </a:r>
        </a:p>
      </dgm:t>
    </dgm:pt>
    <dgm:pt modelId="{23580354-616C-4CB6-8DAE-E8A0AC9B6593}" type="parTrans" cxnId="{85A4FC65-264A-4AD2-8953-A67E0B4EC873}">
      <dgm:prSet/>
      <dgm:spPr/>
      <dgm:t>
        <a:bodyPr/>
        <a:lstStyle/>
        <a:p>
          <a:endParaRPr lang="en-US"/>
        </a:p>
      </dgm:t>
    </dgm:pt>
    <dgm:pt modelId="{BA9F9A82-BE7C-48D3-9729-B66E7C013404}" type="sibTrans" cxnId="{85A4FC65-264A-4AD2-8953-A67E0B4EC873}">
      <dgm:prSet/>
      <dgm:spPr/>
      <dgm:t>
        <a:bodyPr/>
        <a:lstStyle/>
        <a:p>
          <a:endParaRPr lang="en-US"/>
        </a:p>
      </dgm:t>
    </dgm:pt>
    <dgm:pt modelId="{58B82D5E-4C73-441B-BEA8-EBE8BE860AF8}">
      <dgm:prSet custT="1"/>
      <dgm:spPr/>
      <dgm:t>
        <a:bodyPr/>
        <a:lstStyle/>
        <a:p>
          <a:r>
            <a:rPr lang="en-US" sz="1600"/>
            <a:t>Offer a range of times when students know they can contact you</a:t>
          </a:r>
        </a:p>
      </dgm:t>
    </dgm:pt>
    <dgm:pt modelId="{BA7295C8-DE5A-4B7F-ADEA-FC889794DB4B}" type="parTrans" cxnId="{26E4EB70-1DCE-4CAE-B37C-944F973C4023}">
      <dgm:prSet/>
      <dgm:spPr/>
      <dgm:t>
        <a:bodyPr/>
        <a:lstStyle/>
        <a:p>
          <a:endParaRPr lang="en-US"/>
        </a:p>
      </dgm:t>
    </dgm:pt>
    <dgm:pt modelId="{DD328324-7FBF-45CE-845F-7835B1E60810}" type="sibTrans" cxnId="{26E4EB70-1DCE-4CAE-B37C-944F973C4023}">
      <dgm:prSet/>
      <dgm:spPr/>
      <dgm:t>
        <a:bodyPr/>
        <a:lstStyle/>
        <a:p>
          <a:endParaRPr lang="en-US"/>
        </a:p>
      </dgm:t>
    </dgm:pt>
    <dgm:pt modelId="{8CC9B0B3-420C-48D5-9AC2-FD4AF9390B11}">
      <dgm:prSet/>
      <dgm:spPr/>
      <dgm:t>
        <a:bodyPr/>
        <a:lstStyle/>
        <a:p>
          <a:r>
            <a:rPr lang="en-US"/>
            <a:t>Remember</a:t>
          </a:r>
        </a:p>
      </dgm:t>
    </dgm:pt>
    <dgm:pt modelId="{BA25190E-39D9-44D3-923E-6738677D7E32}" type="parTrans" cxnId="{29CE552B-6F89-4A13-8B3B-FAAA25663601}">
      <dgm:prSet/>
      <dgm:spPr/>
      <dgm:t>
        <a:bodyPr/>
        <a:lstStyle/>
        <a:p>
          <a:endParaRPr lang="en-US"/>
        </a:p>
      </dgm:t>
    </dgm:pt>
    <dgm:pt modelId="{F7C506F1-FB1D-4EE3-85E1-BF5919F6A246}" type="sibTrans" cxnId="{29CE552B-6F89-4A13-8B3B-FAAA25663601}">
      <dgm:prSet/>
      <dgm:spPr/>
      <dgm:t>
        <a:bodyPr/>
        <a:lstStyle/>
        <a:p>
          <a:endParaRPr lang="en-US"/>
        </a:p>
      </dgm:t>
    </dgm:pt>
    <dgm:pt modelId="{CECF7EDC-8F3B-4B4E-8AB1-7C060DFA28AB}">
      <dgm:prSet custT="1"/>
      <dgm:spPr/>
      <dgm:t>
        <a:bodyPr/>
        <a:lstStyle/>
        <a:p>
          <a:r>
            <a:rPr lang="en-US" sz="1600" dirty="0"/>
            <a:t>Remember cultural differences and expectations of teachers</a:t>
          </a:r>
        </a:p>
      </dgm:t>
    </dgm:pt>
    <dgm:pt modelId="{9B8458CB-5F5E-428E-87A5-10496C3BD99B}" type="parTrans" cxnId="{2B86A2A6-B29C-45EC-B943-F879BD04433C}">
      <dgm:prSet/>
      <dgm:spPr/>
      <dgm:t>
        <a:bodyPr/>
        <a:lstStyle/>
        <a:p>
          <a:endParaRPr lang="en-US"/>
        </a:p>
      </dgm:t>
    </dgm:pt>
    <dgm:pt modelId="{BAECB52D-9B24-4254-874C-084FB35390DF}" type="sibTrans" cxnId="{2B86A2A6-B29C-45EC-B943-F879BD04433C}">
      <dgm:prSet/>
      <dgm:spPr/>
      <dgm:t>
        <a:bodyPr/>
        <a:lstStyle/>
        <a:p>
          <a:endParaRPr lang="en-US"/>
        </a:p>
      </dgm:t>
    </dgm:pt>
    <dgm:pt modelId="{EC166989-1DDF-604F-974D-5AF8AD4B6557}" type="pres">
      <dgm:prSet presAssocID="{78B4609F-02A6-4FAA-9648-86595B99E27C}" presName="Name0" presStyleCnt="0">
        <dgm:presLayoutVars>
          <dgm:dir/>
          <dgm:animLvl val="lvl"/>
          <dgm:resizeHandles val="exact"/>
        </dgm:presLayoutVars>
      </dgm:prSet>
      <dgm:spPr/>
    </dgm:pt>
    <dgm:pt modelId="{62FF5E0B-0BB1-5D4A-8570-872815C8AE7A}" type="pres">
      <dgm:prSet presAssocID="{8CC9B0B3-420C-48D5-9AC2-FD4AF9390B11}" presName="boxAndChildren" presStyleCnt="0"/>
      <dgm:spPr/>
    </dgm:pt>
    <dgm:pt modelId="{B5A90D95-F745-004B-B6F0-7E77C9ECCEA1}" type="pres">
      <dgm:prSet presAssocID="{8CC9B0B3-420C-48D5-9AC2-FD4AF9390B11}" presName="parentTextBox" presStyleLbl="alignNode1" presStyleIdx="0" presStyleCnt="8"/>
      <dgm:spPr/>
    </dgm:pt>
    <dgm:pt modelId="{E2A74FE5-4032-A244-BF26-3728F08E6432}" type="pres">
      <dgm:prSet presAssocID="{8CC9B0B3-420C-48D5-9AC2-FD4AF9390B11}" presName="descendantBox" presStyleLbl="bgAccFollowNode1" presStyleIdx="0" presStyleCnt="8"/>
      <dgm:spPr/>
    </dgm:pt>
    <dgm:pt modelId="{9B0CA31C-114A-A64B-978D-678374D24645}" type="pres">
      <dgm:prSet presAssocID="{BA9F9A82-BE7C-48D3-9729-B66E7C013404}" presName="sp" presStyleCnt="0"/>
      <dgm:spPr/>
    </dgm:pt>
    <dgm:pt modelId="{F1317E4E-1620-6C4C-9498-89BC6EA4D25A}" type="pres">
      <dgm:prSet presAssocID="{FC8C8120-5B98-4C6B-AD9E-3DA8E66764E8}" presName="arrowAndChildren" presStyleCnt="0"/>
      <dgm:spPr/>
    </dgm:pt>
    <dgm:pt modelId="{B129FDEB-3EB9-CD4F-88EC-5B61B76A4747}" type="pres">
      <dgm:prSet presAssocID="{FC8C8120-5B98-4C6B-AD9E-3DA8E66764E8}" presName="parentTextArrow" presStyleLbl="node1" presStyleIdx="0" presStyleCnt="0"/>
      <dgm:spPr/>
    </dgm:pt>
    <dgm:pt modelId="{F7E082DA-4C68-EF4B-96E5-DE1F2FDD8C6E}" type="pres">
      <dgm:prSet presAssocID="{FC8C8120-5B98-4C6B-AD9E-3DA8E66764E8}" presName="arrow" presStyleLbl="alignNode1" presStyleIdx="1" presStyleCnt="8"/>
      <dgm:spPr/>
    </dgm:pt>
    <dgm:pt modelId="{288402F7-2B67-7240-8567-E118966ED926}" type="pres">
      <dgm:prSet presAssocID="{FC8C8120-5B98-4C6B-AD9E-3DA8E66764E8}" presName="descendantArrow" presStyleLbl="bgAccFollowNode1" presStyleIdx="1" presStyleCnt="8"/>
      <dgm:spPr/>
    </dgm:pt>
    <dgm:pt modelId="{A44C10A1-E224-9D47-81CE-53FAA056D83A}" type="pres">
      <dgm:prSet presAssocID="{5CC503F8-ED0A-412A-9548-72818EDE1C26}" presName="sp" presStyleCnt="0"/>
      <dgm:spPr/>
    </dgm:pt>
    <dgm:pt modelId="{1497559A-8202-7746-BF2A-CA678A2DB7DE}" type="pres">
      <dgm:prSet presAssocID="{21747EF9-BEC5-4B28-8ED4-1CA78839DD55}" presName="arrowAndChildren" presStyleCnt="0"/>
      <dgm:spPr/>
    </dgm:pt>
    <dgm:pt modelId="{8873B1AA-5C17-A740-A66D-EE867BCA89AD}" type="pres">
      <dgm:prSet presAssocID="{21747EF9-BEC5-4B28-8ED4-1CA78839DD55}" presName="parentTextArrow" presStyleLbl="node1" presStyleIdx="0" presStyleCnt="0"/>
      <dgm:spPr/>
    </dgm:pt>
    <dgm:pt modelId="{D753F57C-427D-1C4F-A232-55656CE054CB}" type="pres">
      <dgm:prSet presAssocID="{21747EF9-BEC5-4B28-8ED4-1CA78839DD55}" presName="arrow" presStyleLbl="alignNode1" presStyleIdx="2" presStyleCnt="8"/>
      <dgm:spPr/>
    </dgm:pt>
    <dgm:pt modelId="{026C3EF4-2045-6A44-8744-6835828A6E43}" type="pres">
      <dgm:prSet presAssocID="{21747EF9-BEC5-4B28-8ED4-1CA78839DD55}" presName="descendantArrow" presStyleLbl="bgAccFollowNode1" presStyleIdx="2" presStyleCnt="8"/>
      <dgm:spPr/>
    </dgm:pt>
    <dgm:pt modelId="{7ED4A926-CD63-6540-9F91-316EAD4D7289}" type="pres">
      <dgm:prSet presAssocID="{C2AD92ED-6C52-4C45-88F0-A3FF151368A4}" presName="sp" presStyleCnt="0"/>
      <dgm:spPr/>
    </dgm:pt>
    <dgm:pt modelId="{3CD4067A-6F82-C24C-9D9A-61C8CED36D53}" type="pres">
      <dgm:prSet presAssocID="{1FA5F116-0BED-44EF-A8A5-78CFB55F6CEF}" presName="arrowAndChildren" presStyleCnt="0"/>
      <dgm:spPr/>
    </dgm:pt>
    <dgm:pt modelId="{8D90B343-9861-4B49-B2D6-5D6C9BE6F117}" type="pres">
      <dgm:prSet presAssocID="{1FA5F116-0BED-44EF-A8A5-78CFB55F6CEF}" presName="parentTextArrow" presStyleLbl="node1" presStyleIdx="0" presStyleCnt="0"/>
      <dgm:spPr/>
    </dgm:pt>
    <dgm:pt modelId="{FEA5CC97-11EA-7741-9859-88674996AAE5}" type="pres">
      <dgm:prSet presAssocID="{1FA5F116-0BED-44EF-A8A5-78CFB55F6CEF}" presName="arrow" presStyleLbl="alignNode1" presStyleIdx="3" presStyleCnt="8"/>
      <dgm:spPr/>
    </dgm:pt>
    <dgm:pt modelId="{787C9ECF-DF46-804F-BE04-9F4247F45C0F}" type="pres">
      <dgm:prSet presAssocID="{1FA5F116-0BED-44EF-A8A5-78CFB55F6CEF}" presName="descendantArrow" presStyleLbl="bgAccFollowNode1" presStyleIdx="3" presStyleCnt="8" custScaleX="101115"/>
      <dgm:spPr/>
    </dgm:pt>
    <dgm:pt modelId="{090530CC-98EC-C648-9A71-EA7AB0A1038D}" type="pres">
      <dgm:prSet presAssocID="{FA371E33-8F8F-404B-85FE-595908057122}" presName="sp" presStyleCnt="0"/>
      <dgm:spPr/>
    </dgm:pt>
    <dgm:pt modelId="{5AE28B22-07F2-1942-BBE8-F65C85763EB3}" type="pres">
      <dgm:prSet presAssocID="{6A9BAF5D-2E11-4593-911B-7117C3C48745}" presName="arrowAndChildren" presStyleCnt="0"/>
      <dgm:spPr/>
    </dgm:pt>
    <dgm:pt modelId="{A5042C16-54A9-B142-8DFC-406F7F04D797}" type="pres">
      <dgm:prSet presAssocID="{6A9BAF5D-2E11-4593-911B-7117C3C48745}" presName="parentTextArrow" presStyleLbl="node1" presStyleIdx="0" presStyleCnt="0"/>
      <dgm:spPr/>
    </dgm:pt>
    <dgm:pt modelId="{DD78E727-7282-D746-9169-FEB0E19307BD}" type="pres">
      <dgm:prSet presAssocID="{6A9BAF5D-2E11-4593-911B-7117C3C48745}" presName="arrow" presStyleLbl="alignNode1" presStyleIdx="4" presStyleCnt="8"/>
      <dgm:spPr/>
    </dgm:pt>
    <dgm:pt modelId="{8D20C33F-4A23-7E4E-B811-D32C50700A4D}" type="pres">
      <dgm:prSet presAssocID="{6A9BAF5D-2E11-4593-911B-7117C3C48745}" presName="descendantArrow" presStyleLbl="bgAccFollowNode1" presStyleIdx="4" presStyleCnt="8"/>
      <dgm:spPr/>
    </dgm:pt>
    <dgm:pt modelId="{267F3565-95A3-3647-93C2-B3F1A8767B5A}" type="pres">
      <dgm:prSet presAssocID="{CC5A7669-6D77-40E5-97EF-631F9197C3CF}" presName="sp" presStyleCnt="0"/>
      <dgm:spPr/>
    </dgm:pt>
    <dgm:pt modelId="{D8110B2A-29FF-434E-9F78-121FC31569E8}" type="pres">
      <dgm:prSet presAssocID="{7A2E04FA-B729-4834-BA4D-0CC5AF6B4031}" presName="arrowAndChildren" presStyleCnt="0"/>
      <dgm:spPr/>
    </dgm:pt>
    <dgm:pt modelId="{1EEC90FB-B6B4-0541-A880-A65876FB8EB1}" type="pres">
      <dgm:prSet presAssocID="{7A2E04FA-B729-4834-BA4D-0CC5AF6B4031}" presName="parentTextArrow" presStyleLbl="node1" presStyleIdx="0" presStyleCnt="0"/>
      <dgm:spPr/>
    </dgm:pt>
    <dgm:pt modelId="{BB13B407-A573-514A-856F-BA3E750207E5}" type="pres">
      <dgm:prSet presAssocID="{7A2E04FA-B729-4834-BA4D-0CC5AF6B4031}" presName="arrow" presStyleLbl="alignNode1" presStyleIdx="5" presStyleCnt="8"/>
      <dgm:spPr/>
    </dgm:pt>
    <dgm:pt modelId="{350020CA-8FC7-744F-885E-1545BD8DD146}" type="pres">
      <dgm:prSet presAssocID="{7A2E04FA-B729-4834-BA4D-0CC5AF6B4031}" presName="descendantArrow" presStyleLbl="bgAccFollowNode1" presStyleIdx="5" presStyleCnt="8"/>
      <dgm:spPr/>
    </dgm:pt>
    <dgm:pt modelId="{488A4B1C-5350-0646-9D7A-6F09A016D140}" type="pres">
      <dgm:prSet presAssocID="{5C295290-FF29-499D-B836-84CDC66793E3}" presName="sp" presStyleCnt="0"/>
      <dgm:spPr/>
    </dgm:pt>
    <dgm:pt modelId="{57CDC10F-6254-3741-8696-7A65E53B82BB}" type="pres">
      <dgm:prSet presAssocID="{B46C2B64-F46F-449A-B763-2F09A9749F81}" presName="arrowAndChildren" presStyleCnt="0"/>
      <dgm:spPr/>
    </dgm:pt>
    <dgm:pt modelId="{B83DB15A-C07F-5842-ACDC-A9978CE8F431}" type="pres">
      <dgm:prSet presAssocID="{B46C2B64-F46F-449A-B763-2F09A9749F81}" presName="parentTextArrow" presStyleLbl="node1" presStyleIdx="0" presStyleCnt="0"/>
      <dgm:spPr/>
    </dgm:pt>
    <dgm:pt modelId="{8E34866B-C97E-9A40-ABD5-B4D355B4BC36}" type="pres">
      <dgm:prSet presAssocID="{B46C2B64-F46F-449A-B763-2F09A9749F81}" presName="arrow" presStyleLbl="alignNode1" presStyleIdx="6" presStyleCnt="8"/>
      <dgm:spPr/>
    </dgm:pt>
    <dgm:pt modelId="{4BD41A2B-20AB-7E41-8438-4B6A038E4FDA}" type="pres">
      <dgm:prSet presAssocID="{B46C2B64-F46F-449A-B763-2F09A9749F81}" presName="descendantArrow" presStyleLbl="bgAccFollowNode1" presStyleIdx="6" presStyleCnt="8" custLinFactNeighborX="372" custLinFactNeighborY="-1709"/>
      <dgm:spPr/>
    </dgm:pt>
    <dgm:pt modelId="{5E85712E-9CD7-C449-83B8-9C236B92CC53}" type="pres">
      <dgm:prSet presAssocID="{9DC70AED-2990-4C9E-B8F0-57301624AD02}" presName="sp" presStyleCnt="0"/>
      <dgm:spPr/>
    </dgm:pt>
    <dgm:pt modelId="{EE2E021B-9D90-0648-A434-508B36A5B2D7}" type="pres">
      <dgm:prSet presAssocID="{F8966056-863C-45D8-B7F2-9E253C216B1A}" presName="arrowAndChildren" presStyleCnt="0"/>
      <dgm:spPr/>
    </dgm:pt>
    <dgm:pt modelId="{26B48EB6-D7B1-6B48-B421-673191ADBF17}" type="pres">
      <dgm:prSet presAssocID="{F8966056-863C-45D8-B7F2-9E253C216B1A}" presName="parentTextArrow" presStyleLbl="node1" presStyleIdx="0" presStyleCnt="0"/>
      <dgm:spPr/>
    </dgm:pt>
    <dgm:pt modelId="{70C5D148-0A11-3E4D-85CA-A71F8680DEE8}" type="pres">
      <dgm:prSet presAssocID="{F8966056-863C-45D8-B7F2-9E253C216B1A}" presName="arrow" presStyleLbl="alignNode1" presStyleIdx="7" presStyleCnt="8"/>
      <dgm:spPr/>
    </dgm:pt>
    <dgm:pt modelId="{D371110C-C61F-1843-9810-AE158936715D}" type="pres">
      <dgm:prSet presAssocID="{F8966056-863C-45D8-B7F2-9E253C216B1A}" presName="descendantArrow" presStyleLbl="bgAccFollowNode1" presStyleIdx="7" presStyleCnt="8"/>
      <dgm:spPr/>
    </dgm:pt>
  </dgm:ptLst>
  <dgm:cxnLst>
    <dgm:cxn modelId="{C31E0906-5BFF-0943-BBFC-EC88B94B81CC}" type="presOf" srcId="{F8966056-863C-45D8-B7F2-9E253C216B1A}" destId="{26B48EB6-D7B1-6B48-B421-673191ADBF17}" srcOrd="0" destOrd="0" presId="urn:microsoft.com/office/officeart/2016/7/layout/VerticalDownArrowProcess"/>
    <dgm:cxn modelId="{29CE552B-6F89-4A13-8B3B-FAAA25663601}" srcId="{78B4609F-02A6-4FAA-9648-86595B99E27C}" destId="{8CC9B0B3-420C-48D5-9AC2-FD4AF9390B11}" srcOrd="7" destOrd="0" parTransId="{BA25190E-39D9-44D3-923E-6738677D7E32}" sibTransId="{F7C506F1-FB1D-4EE3-85E1-BF5919F6A246}"/>
    <dgm:cxn modelId="{84F58D30-1D86-0C4F-AA95-36133266B163}" type="presOf" srcId="{CECF7EDC-8F3B-4B4E-8AB1-7C060DFA28AB}" destId="{E2A74FE5-4032-A244-BF26-3728F08E6432}" srcOrd="0" destOrd="0" presId="urn:microsoft.com/office/officeart/2016/7/layout/VerticalDownArrowProcess"/>
    <dgm:cxn modelId="{DC35B73E-E418-43A7-AEFC-5F7C3E003FD2}" srcId="{78B4609F-02A6-4FAA-9648-86595B99E27C}" destId="{1FA5F116-0BED-44EF-A8A5-78CFB55F6CEF}" srcOrd="4" destOrd="0" parTransId="{F525575D-4802-49D2-932C-BBE1FB26F8A1}" sibTransId="{C2AD92ED-6C52-4C45-88F0-A3FF151368A4}"/>
    <dgm:cxn modelId="{4815ED64-3504-4BE9-9622-BB2F3680E03F}" srcId="{78B4609F-02A6-4FAA-9648-86595B99E27C}" destId="{21747EF9-BEC5-4B28-8ED4-1CA78839DD55}" srcOrd="5" destOrd="0" parTransId="{733F6563-FBFF-4000-A6F5-8DBA776B64FD}" sibTransId="{5CC503F8-ED0A-412A-9548-72818EDE1C26}"/>
    <dgm:cxn modelId="{DB9B4665-08DC-4FC3-8FA1-C8C35EE7732A}" srcId="{78B4609F-02A6-4FAA-9648-86595B99E27C}" destId="{7A2E04FA-B729-4834-BA4D-0CC5AF6B4031}" srcOrd="2" destOrd="0" parTransId="{52B6028C-4F4C-4B41-8CBB-30DE3655DDC5}" sibTransId="{CC5A7669-6D77-40E5-97EF-631F9197C3CF}"/>
    <dgm:cxn modelId="{85A4FC65-264A-4AD2-8953-A67E0B4EC873}" srcId="{78B4609F-02A6-4FAA-9648-86595B99E27C}" destId="{FC8C8120-5B98-4C6B-AD9E-3DA8E66764E8}" srcOrd="6" destOrd="0" parTransId="{23580354-616C-4CB6-8DAE-E8A0AC9B6593}" sibTransId="{BA9F9A82-BE7C-48D3-9729-B66E7C013404}"/>
    <dgm:cxn modelId="{378C4648-5A4C-9948-A2D3-18C42F1DE0DC}" type="presOf" srcId="{78B4609F-02A6-4FAA-9648-86595B99E27C}" destId="{EC166989-1DDF-604F-974D-5AF8AD4B6557}" srcOrd="0" destOrd="0" presId="urn:microsoft.com/office/officeart/2016/7/layout/VerticalDownArrowProcess"/>
    <dgm:cxn modelId="{90F63549-44F4-C14D-8C61-256E4EB08776}" type="presOf" srcId="{6B555BF1-4E57-432B-8DE6-534C9B5DDC0A}" destId="{8D20C33F-4A23-7E4E-B811-D32C50700A4D}" srcOrd="0" destOrd="0" presId="urn:microsoft.com/office/officeart/2016/7/layout/VerticalDownArrowProcess"/>
    <dgm:cxn modelId="{A4EA106D-F489-904B-BF61-146D589482A8}" type="presOf" srcId="{7A2E04FA-B729-4834-BA4D-0CC5AF6B4031}" destId="{1EEC90FB-B6B4-0541-A880-A65876FB8EB1}" srcOrd="0" destOrd="0" presId="urn:microsoft.com/office/officeart/2016/7/layout/VerticalDownArrowProcess"/>
    <dgm:cxn modelId="{91B5E14F-0A5A-E34E-A1C6-54E482611936}" type="presOf" srcId="{7A2E04FA-B729-4834-BA4D-0CC5AF6B4031}" destId="{BB13B407-A573-514A-856F-BA3E750207E5}" srcOrd="1" destOrd="0" presId="urn:microsoft.com/office/officeart/2016/7/layout/VerticalDownArrowProcess"/>
    <dgm:cxn modelId="{26E4EB70-1DCE-4CAE-B37C-944F973C4023}" srcId="{FC8C8120-5B98-4C6B-AD9E-3DA8E66764E8}" destId="{58B82D5E-4C73-441B-BEA8-EBE8BE860AF8}" srcOrd="0" destOrd="0" parTransId="{BA7295C8-DE5A-4B7F-ADEA-FC889794DB4B}" sibTransId="{DD328324-7FBF-45CE-845F-7835B1E60810}"/>
    <dgm:cxn modelId="{751EB771-8C53-E148-A16E-2BAF5843B336}" type="presOf" srcId="{FC8C8120-5B98-4C6B-AD9E-3DA8E66764E8}" destId="{B129FDEB-3EB9-CD4F-88EC-5B61B76A4747}" srcOrd="0" destOrd="0" presId="urn:microsoft.com/office/officeart/2016/7/layout/VerticalDownArrowProcess"/>
    <dgm:cxn modelId="{BA790A7A-9E18-46A0-AAAB-FED83B89CEB4}" srcId="{7A2E04FA-B729-4834-BA4D-0CC5AF6B4031}" destId="{BAB010A3-9CB7-46A2-874B-169BF620EBDE}" srcOrd="0" destOrd="0" parTransId="{73984B87-84BE-434A-BCBD-EB69CD084E56}" sibTransId="{07E1897A-361D-4CB8-A616-178C423106F9}"/>
    <dgm:cxn modelId="{FE912287-4733-F346-BEED-EE1DBC735251}" type="presOf" srcId="{58B82D5E-4C73-441B-BEA8-EBE8BE860AF8}" destId="{288402F7-2B67-7240-8567-E118966ED926}" srcOrd="0" destOrd="0" presId="urn:microsoft.com/office/officeart/2016/7/layout/VerticalDownArrowProcess"/>
    <dgm:cxn modelId="{0D2E6089-A059-FA45-A712-40150648E51C}" type="presOf" srcId="{BAB010A3-9CB7-46A2-874B-169BF620EBDE}" destId="{350020CA-8FC7-744F-885E-1545BD8DD146}" srcOrd="0" destOrd="0" presId="urn:microsoft.com/office/officeart/2016/7/layout/VerticalDownArrowProcess"/>
    <dgm:cxn modelId="{3678EE8D-ACC6-7D49-9287-42CB799A83C8}" type="presOf" srcId="{B46C2B64-F46F-449A-B763-2F09A9749F81}" destId="{B83DB15A-C07F-5842-ACDC-A9978CE8F431}" srcOrd="0" destOrd="0" presId="urn:microsoft.com/office/officeart/2016/7/layout/VerticalDownArrowProcess"/>
    <dgm:cxn modelId="{46DA648F-2FAB-A84D-9705-EB023CFF5EDD}" type="presOf" srcId="{21747EF9-BEC5-4B28-8ED4-1CA78839DD55}" destId="{8873B1AA-5C17-A740-A66D-EE867BCA89AD}" srcOrd="0" destOrd="0" presId="urn:microsoft.com/office/officeart/2016/7/layout/VerticalDownArrowProcess"/>
    <dgm:cxn modelId="{5EB22B92-1EA9-0D4E-B3F0-228DF855618D}" type="presOf" srcId="{8CC9B0B3-420C-48D5-9AC2-FD4AF9390B11}" destId="{B5A90D95-F745-004B-B6F0-7E77C9ECCEA1}" srcOrd="0" destOrd="0" presId="urn:microsoft.com/office/officeart/2016/7/layout/VerticalDownArrowProcess"/>
    <dgm:cxn modelId="{8E5B7A97-EBE7-4CFD-B352-E4C475500F38}" srcId="{6A9BAF5D-2E11-4593-911B-7117C3C48745}" destId="{6B555BF1-4E57-432B-8DE6-534C9B5DDC0A}" srcOrd="0" destOrd="0" parTransId="{74BF564A-C450-4299-9895-1C239D3AA82C}" sibTransId="{295B6E41-C756-49E4-B158-3ABFA9F69463}"/>
    <dgm:cxn modelId="{F2E623A5-4CB0-4DB6-A04A-F5AF3331C545}" srcId="{21747EF9-BEC5-4B28-8ED4-1CA78839DD55}" destId="{47418603-7B39-4CE8-A812-BFD61201BC38}" srcOrd="0" destOrd="0" parTransId="{4B485FE8-7C26-4AF5-80F1-DEE1157DFE36}" sibTransId="{8DFF7BF2-32F0-4802-8E5A-F899C5C1B8EF}"/>
    <dgm:cxn modelId="{2B86A2A6-B29C-45EC-B943-F879BD04433C}" srcId="{8CC9B0B3-420C-48D5-9AC2-FD4AF9390B11}" destId="{CECF7EDC-8F3B-4B4E-8AB1-7C060DFA28AB}" srcOrd="0" destOrd="0" parTransId="{9B8458CB-5F5E-428E-87A5-10496C3BD99B}" sibTransId="{BAECB52D-9B24-4254-874C-084FB35390DF}"/>
    <dgm:cxn modelId="{A7E9E2AB-8F96-064F-835E-23903BB3B270}" type="presOf" srcId="{01377A86-365F-4C75-A767-9FBB8821F917}" destId="{D371110C-C61F-1843-9810-AE158936715D}" srcOrd="0" destOrd="0" presId="urn:microsoft.com/office/officeart/2016/7/layout/VerticalDownArrowProcess"/>
    <dgm:cxn modelId="{5D7A34AF-5B8A-7B4A-BDCB-BDE8B2C3E0A0}" type="presOf" srcId="{151B97F4-B93C-4806-8193-BBB60A1D39A7}" destId="{787C9ECF-DF46-804F-BE04-9F4247F45C0F}" srcOrd="0" destOrd="0" presId="urn:microsoft.com/office/officeart/2016/7/layout/VerticalDownArrowProcess"/>
    <dgm:cxn modelId="{775C5AB5-AF16-CF4E-8291-FABDCA0781E7}" type="presOf" srcId="{47418603-7B39-4CE8-A812-BFD61201BC38}" destId="{026C3EF4-2045-6A44-8744-6835828A6E43}" srcOrd="0" destOrd="0" presId="urn:microsoft.com/office/officeart/2016/7/layout/VerticalDownArrowProcess"/>
    <dgm:cxn modelId="{492F96B6-6AEC-C24B-A7D0-B285CD66067E}" type="presOf" srcId="{6A9BAF5D-2E11-4593-911B-7117C3C48745}" destId="{A5042C16-54A9-B142-8DFC-406F7F04D797}" srcOrd="0" destOrd="0" presId="urn:microsoft.com/office/officeart/2016/7/layout/VerticalDownArrowProcess"/>
    <dgm:cxn modelId="{5FC126BB-9275-DE47-A471-C7D6D2A20866}" type="presOf" srcId="{6A9BAF5D-2E11-4593-911B-7117C3C48745}" destId="{DD78E727-7282-D746-9169-FEB0E19307BD}" srcOrd="1" destOrd="0" presId="urn:microsoft.com/office/officeart/2016/7/layout/VerticalDownArrowProcess"/>
    <dgm:cxn modelId="{6C7899C0-5B47-489F-9140-5166772F953C}" srcId="{78B4609F-02A6-4FAA-9648-86595B99E27C}" destId="{B46C2B64-F46F-449A-B763-2F09A9749F81}" srcOrd="1" destOrd="0" parTransId="{547C61E9-8E35-4C8D-B46A-5F5FAE028728}" sibTransId="{5C295290-FF29-499D-B836-84CDC66793E3}"/>
    <dgm:cxn modelId="{8B2CF8C0-B126-429D-A2CE-BEA7567B39C9}" srcId="{B46C2B64-F46F-449A-B763-2F09A9749F81}" destId="{DF0364FF-3E80-4B0F-8FF7-6D4F78AC30E6}" srcOrd="0" destOrd="0" parTransId="{CC776587-6475-42F5-8CDC-61BA5A3A1EBA}" sibTransId="{9AF2E723-3F28-4B05-8698-F67691BE5142}"/>
    <dgm:cxn modelId="{F65537CD-B814-4D4C-AE1E-3BE19EFF6022}" type="presOf" srcId="{1FA5F116-0BED-44EF-A8A5-78CFB55F6CEF}" destId="{8D90B343-9861-4B49-B2D6-5D6C9BE6F117}" srcOrd="0" destOrd="0" presId="urn:microsoft.com/office/officeart/2016/7/layout/VerticalDownArrowProcess"/>
    <dgm:cxn modelId="{21BA4CCD-40FB-A742-A593-026E46EAE426}" type="presOf" srcId="{1FA5F116-0BED-44EF-A8A5-78CFB55F6CEF}" destId="{FEA5CC97-11EA-7741-9859-88674996AAE5}" srcOrd="1" destOrd="0" presId="urn:microsoft.com/office/officeart/2016/7/layout/VerticalDownArrowProcess"/>
    <dgm:cxn modelId="{5425A7D5-6FE8-48F7-BDCD-6DF58CD7A50A}" srcId="{1FA5F116-0BED-44EF-A8A5-78CFB55F6CEF}" destId="{151B97F4-B93C-4806-8193-BBB60A1D39A7}" srcOrd="0" destOrd="0" parTransId="{0E3B43EE-C5F9-4E9C-B5AF-20E56DCEB610}" sibTransId="{CED8B497-017A-4B01-A8CE-565DAF2EB07B}"/>
    <dgm:cxn modelId="{D250A1D7-EEF6-1C45-8157-501D9630F1A7}" type="presOf" srcId="{FC8C8120-5B98-4C6B-AD9E-3DA8E66764E8}" destId="{F7E082DA-4C68-EF4B-96E5-DE1F2FDD8C6E}" srcOrd="1" destOrd="0" presId="urn:microsoft.com/office/officeart/2016/7/layout/VerticalDownArrowProcess"/>
    <dgm:cxn modelId="{F9325CDE-03AD-468C-A581-25FF90E4C2A2}" srcId="{78B4609F-02A6-4FAA-9648-86595B99E27C}" destId="{F8966056-863C-45D8-B7F2-9E253C216B1A}" srcOrd="0" destOrd="0" parTransId="{3D39E7A5-49D7-4909-B2D4-EF0A294D7684}" sibTransId="{9DC70AED-2990-4C9E-B8F0-57301624AD02}"/>
    <dgm:cxn modelId="{856FA8E0-A45C-6042-98FD-D5823322D9B4}" type="presOf" srcId="{F8966056-863C-45D8-B7F2-9E253C216B1A}" destId="{70C5D148-0A11-3E4D-85CA-A71F8680DEE8}" srcOrd="1" destOrd="0" presId="urn:microsoft.com/office/officeart/2016/7/layout/VerticalDownArrowProcess"/>
    <dgm:cxn modelId="{BDEE8AE4-311D-2F4B-8690-42975DD6391B}" type="presOf" srcId="{DF0364FF-3E80-4B0F-8FF7-6D4F78AC30E6}" destId="{4BD41A2B-20AB-7E41-8438-4B6A038E4FDA}" srcOrd="0" destOrd="0" presId="urn:microsoft.com/office/officeart/2016/7/layout/VerticalDownArrowProcess"/>
    <dgm:cxn modelId="{042B7BE6-659A-F14D-B929-7E105EB1FADB}" type="presOf" srcId="{21747EF9-BEC5-4B28-8ED4-1CA78839DD55}" destId="{D753F57C-427D-1C4F-A232-55656CE054CB}" srcOrd="1" destOrd="0" presId="urn:microsoft.com/office/officeart/2016/7/layout/VerticalDownArrowProcess"/>
    <dgm:cxn modelId="{DB1642EE-94CC-4AAF-A3C2-C991FEC7AB82}" srcId="{78B4609F-02A6-4FAA-9648-86595B99E27C}" destId="{6A9BAF5D-2E11-4593-911B-7117C3C48745}" srcOrd="3" destOrd="0" parTransId="{D0749515-63C5-4B92-9ED6-2A60810F613C}" sibTransId="{FA371E33-8F8F-404B-85FE-595908057122}"/>
    <dgm:cxn modelId="{C31E3CEF-292A-4524-9830-B3CA20861A2C}" srcId="{F8966056-863C-45D8-B7F2-9E253C216B1A}" destId="{01377A86-365F-4C75-A767-9FBB8821F917}" srcOrd="0" destOrd="0" parTransId="{7009F3DC-918F-4DB5-9B03-D8BF2CB82636}" sibTransId="{CAAA888A-C9CD-4668-AD91-4E6B1A3C5F0E}"/>
    <dgm:cxn modelId="{CD7CF9F2-C8E8-144B-AD7F-1085DC009D10}" type="presOf" srcId="{B46C2B64-F46F-449A-B763-2F09A9749F81}" destId="{8E34866B-C97E-9A40-ABD5-B4D355B4BC36}" srcOrd="1" destOrd="0" presId="urn:microsoft.com/office/officeart/2016/7/layout/VerticalDownArrowProcess"/>
    <dgm:cxn modelId="{1A08F314-6A37-4D45-9C13-22441C82986D}" type="presParOf" srcId="{EC166989-1DDF-604F-974D-5AF8AD4B6557}" destId="{62FF5E0B-0BB1-5D4A-8570-872815C8AE7A}" srcOrd="0" destOrd="0" presId="urn:microsoft.com/office/officeart/2016/7/layout/VerticalDownArrowProcess"/>
    <dgm:cxn modelId="{C882D4E2-B289-5149-BCD8-BB85B8AF4427}" type="presParOf" srcId="{62FF5E0B-0BB1-5D4A-8570-872815C8AE7A}" destId="{B5A90D95-F745-004B-B6F0-7E77C9ECCEA1}" srcOrd="0" destOrd="0" presId="urn:microsoft.com/office/officeart/2016/7/layout/VerticalDownArrowProcess"/>
    <dgm:cxn modelId="{808A76B7-930C-E148-9068-6D7E3AFEEBA1}" type="presParOf" srcId="{62FF5E0B-0BB1-5D4A-8570-872815C8AE7A}" destId="{E2A74FE5-4032-A244-BF26-3728F08E6432}" srcOrd="1" destOrd="0" presId="urn:microsoft.com/office/officeart/2016/7/layout/VerticalDownArrowProcess"/>
    <dgm:cxn modelId="{20DB92E4-4392-924C-9D4A-6439E538F55B}" type="presParOf" srcId="{EC166989-1DDF-604F-974D-5AF8AD4B6557}" destId="{9B0CA31C-114A-A64B-978D-678374D24645}" srcOrd="1" destOrd="0" presId="urn:microsoft.com/office/officeart/2016/7/layout/VerticalDownArrowProcess"/>
    <dgm:cxn modelId="{1080BA1D-44A0-FB46-825B-C2144F8546BD}" type="presParOf" srcId="{EC166989-1DDF-604F-974D-5AF8AD4B6557}" destId="{F1317E4E-1620-6C4C-9498-89BC6EA4D25A}" srcOrd="2" destOrd="0" presId="urn:microsoft.com/office/officeart/2016/7/layout/VerticalDownArrowProcess"/>
    <dgm:cxn modelId="{7A28E23B-D67F-074C-BD49-5301F1952299}" type="presParOf" srcId="{F1317E4E-1620-6C4C-9498-89BC6EA4D25A}" destId="{B129FDEB-3EB9-CD4F-88EC-5B61B76A4747}" srcOrd="0" destOrd="0" presId="urn:microsoft.com/office/officeart/2016/7/layout/VerticalDownArrowProcess"/>
    <dgm:cxn modelId="{1FBD5606-33F1-9B41-8C18-E51EED1ED5F1}" type="presParOf" srcId="{F1317E4E-1620-6C4C-9498-89BC6EA4D25A}" destId="{F7E082DA-4C68-EF4B-96E5-DE1F2FDD8C6E}" srcOrd="1" destOrd="0" presId="urn:microsoft.com/office/officeart/2016/7/layout/VerticalDownArrowProcess"/>
    <dgm:cxn modelId="{BB512F19-9A5D-E443-8DF4-524234A4F12E}" type="presParOf" srcId="{F1317E4E-1620-6C4C-9498-89BC6EA4D25A}" destId="{288402F7-2B67-7240-8567-E118966ED926}" srcOrd="2" destOrd="0" presId="urn:microsoft.com/office/officeart/2016/7/layout/VerticalDownArrowProcess"/>
    <dgm:cxn modelId="{06F27BE8-5D3E-8140-8A20-2748EA2B471A}" type="presParOf" srcId="{EC166989-1DDF-604F-974D-5AF8AD4B6557}" destId="{A44C10A1-E224-9D47-81CE-53FAA056D83A}" srcOrd="3" destOrd="0" presId="urn:microsoft.com/office/officeart/2016/7/layout/VerticalDownArrowProcess"/>
    <dgm:cxn modelId="{74DAAAF0-3B18-F748-B6B2-F21BCA97EF6B}" type="presParOf" srcId="{EC166989-1DDF-604F-974D-5AF8AD4B6557}" destId="{1497559A-8202-7746-BF2A-CA678A2DB7DE}" srcOrd="4" destOrd="0" presId="urn:microsoft.com/office/officeart/2016/7/layout/VerticalDownArrowProcess"/>
    <dgm:cxn modelId="{71E5B4A5-14F5-8947-9FD1-2B1C773C3353}" type="presParOf" srcId="{1497559A-8202-7746-BF2A-CA678A2DB7DE}" destId="{8873B1AA-5C17-A740-A66D-EE867BCA89AD}" srcOrd="0" destOrd="0" presId="urn:microsoft.com/office/officeart/2016/7/layout/VerticalDownArrowProcess"/>
    <dgm:cxn modelId="{DC7A5283-E46D-6D4C-A005-6A1224BCB825}" type="presParOf" srcId="{1497559A-8202-7746-BF2A-CA678A2DB7DE}" destId="{D753F57C-427D-1C4F-A232-55656CE054CB}" srcOrd="1" destOrd="0" presId="urn:microsoft.com/office/officeart/2016/7/layout/VerticalDownArrowProcess"/>
    <dgm:cxn modelId="{01693A59-BAA9-0E42-BCAE-CEE231203591}" type="presParOf" srcId="{1497559A-8202-7746-BF2A-CA678A2DB7DE}" destId="{026C3EF4-2045-6A44-8744-6835828A6E43}" srcOrd="2" destOrd="0" presId="urn:microsoft.com/office/officeart/2016/7/layout/VerticalDownArrowProcess"/>
    <dgm:cxn modelId="{C6D9EE77-DABB-9C42-940B-E8B2BA1CE26A}" type="presParOf" srcId="{EC166989-1DDF-604F-974D-5AF8AD4B6557}" destId="{7ED4A926-CD63-6540-9F91-316EAD4D7289}" srcOrd="5" destOrd="0" presId="urn:microsoft.com/office/officeart/2016/7/layout/VerticalDownArrowProcess"/>
    <dgm:cxn modelId="{642D654D-1CF8-6143-A6F1-7F2865F2BD8A}" type="presParOf" srcId="{EC166989-1DDF-604F-974D-5AF8AD4B6557}" destId="{3CD4067A-6F82-C24C-9D9A-61C8CED36D53}" srcOrd="6" destOrd="0" presId="urn:microsoft.com/office/officeart/2016/7/layout/VerticalDownArrowProcess"/>
    <dgm:cxn modelId="{5EFD8279-CF9A-EA44-B7E6-D96FC0AD71FB}" type="presParOf" srcId="{3CD4067A-6F82-C24C-9D9A-61C8CED36D53}" destId="{8D90B343-9861-4B49-B2D6-5D6C9BE6F117}" srcOrd="0" destOrd="0" presId="urn:microsoft.com/office/officeart/2016/7/layout/VerticalDownArrowProcess"/>
    <dgm:cxn modelId="{7DE8CA38-511A-0F4B-A689-B8522078F76A}" type="presParOf" srcId="{3CD4067A-6F82-C24C-9D9A-61C8CED36D53}" destId="{FEA5CC97-11EA-7741-9859-88674996AAE5}" srcOrd="1" destOrd="0" presId="urn:microsoft.com/office/officeart/2016/7/layout/VerticalDownArrowProcess"/>
    <dgm:cxn modelId="{6007CCDF-CC0D-C245-8CB2-674A09571695}" type="presParOf" srcId="{3CD4067A-6F82-C24C-9D9A-61C8CED36D53}" destId="{787C9ECF-DF46-804F-BE04-9F4247F45C0F}" srcOrd="2" destOrd="0" presId="urn:microsoft.com/office/officeart/2016/7/layout/VerticalDownArrowProcess"/>
    <dgm:cxn modelId="{0349F840-E706-424F-9ED9-DB76352B0077}" type="presParOf" srcId="{EC166989-1DDF-604F-974D-5AF8AD4B6557}" destId="{090530CC-98EC-C648-9A71-EA7AB0A1038D}" srcOrd="7" destOrd="0" presId="urn:microsoft.com/office/officeart/2016/7/layout/VerticalDownArrowProcess"/>
    <dgm:cxn modelId="{23AF1D7A-5463-E54B-8495-35E4C7FB61DA}" type="presParOf" srcId="{EC166989-1DDF-604F-974D-5AF8AD4B6557}" destId="{5AE28B22-07F2-1942-BBE8-F65C85763EB3}" srcOrd="8" destOrd="0" presId="urn:microsoft.com/office/officeart/2016/7/layout/VerticalDownArrowProcess"/>
    <dgm:cxn modelId="{701E0220-F955-4B4A-AADB-D7FC487C8D03}" type="presParOf" srcId="{5AE28B22-07F2-1942-BBE8-F65C85763EB3}" destId="{A5042C16-54A9-B142-8DFC-406F7F04D797}" srcOrd="0" destOrd="0" presId="urn:microsoft.com/office/officeart/2016/7/layout/VerticalDownArrowProcess"/>
    <dgm:cxn modelId="{F9D8CF15-37E8-4343-B7AA-F5FC988F6D81}" type="presParOf" srcId="{5AE28B22-07F2-1942-BBE8-F65C85763EB3}" destId="{DD78E727-7282-D746-9169-FEB0E19307BD}" srcOrd="1" destOrd="0" presId="urn:microsoft.com/office/officeart/2016/7/layout/VerticalDownArrowProcess"/>
    <dgm:cxn modelId="{F92579C5-8E28-C846-95AD-AFE517D8239D}" type="presParOf" srcId="{5AE28B22-07F2-1942-BBE8-F65C85763EB3}" destId="{8D20C33F-4A23-7E4E-B811-D32C50700A4D}" srcOrd="2" destOrd="0" presId="urn:microsoft.com/office/officeart/2016/7/layout/VerticalDownArrowProcess"/>
    <dgm:cxn modelId="{10CD4147-9AE0-504A-AB25-C005BF9DC19A}" type="presParOf" srcId="{EC166989-1DDF-604F-974D-5AF8AD4B6557}" destId="{267F3565-95A3-3647-93C2-B3F1A8767B5A}" srcOrd="9" destOrd="0" presId="urn:microsoft.com/office/officeart/2016/7/layout/VerticalDownArrowProcess"/>
    <dgm:cxn modelId="{B54F567B-5D8D-0247-8002-5E5D43A808A5}" type="presParOf" srcId="{EC166989-1DDF-604F-974D-5AF8AD4B6557}" destId="{D8110B2A-29FF-434E-9F78-121FC31569E8}" srcOrd="10" destOrd="0" presId="urn:microsoft.com/office/officeart/2016/7/layout/VerticalDownArrowProcess"/>
    <dgm:cxn modelId="{EE640B8A-49AA-B54D-8488-212D9E823CFF}" type="presParOf" srcId="{D8110B2A-29FF-434E-9F78-121FC31569E8}" destId="{1EEC90FB-B6B4-0541-A880-A65876FB8EB1}" srcOrd="0" destOrd="0" presId="urn:microsoft.com/office/officeart/2016/7/layout/VerticalDownArrowProcess"/>
    <dgm:cxn modelId="{A4A65AEE-E4D0-6048-A787-21F2E1DCBA18}" type="presParOf" srcId="{D8110B2A-29FF-434E-9F78-121FC31569E8}" destId="{BB13B407-A573-514A-856F-BA3E750207E5}" srcOrd="1" destOrd="0" presId="urn:microsoft.com/office/officeart/2016/7/layout/VerticalDownArrowProcess"/>
    <dgm:cxn modelId="{79F38298-AEE8-CC47-AF64-2AB9ADB5BCA5}" type="presParOf" srcId="{D8110B2A-29FF-434E-9F78-121FC31569E8}" destId="{350020CA-8FC7-744F-885E-1545BD8DD146}" srcOrd="2" destOrd="0" presId="urn:microsoft.com/office/officeart/2016/7/layout/VerticalDownArrowProcess"/>
    <dgm:cxn modelId="{1E1842E5-C50C-4746-AA6A-C46CEA690B51}" type="presParOf" srcId="{EC166989-1DDF-604F-974D-5AF8AD4B6557}" destId="{488A4B1C-5350-0646-9D7A-6F09A016D140}" srcOrd="11" destOrd="0" presId="urn:microsoft.com/office/officeart/2016/7/layout/VerticalDownArrowProcess"/>
    <dgm:cxn modelId="{7D6EA900-C4EE-A945-82C7-A980E978F4F5}" type="presParOf" srcId="{EC166989-1DDF-604F-974D-5AF8AD4B6557}" destId="{57CDC10F-6254-3741-8696-7A65E53B82BB}" srcOrd="12" destOrd="0" presId="urn:microsoft.com/office/officeart/2016/7/layout/VerticalDownArrowProcess"/>
    <dgm:cxn modelId="{DF1A2F0C-3140-A142-8249-95A5058C270F}" type="presParOf" srcId="{57CDC10F-6254-3741-8696-7A65E53B82BB}" destId="{B83DB15A-C07F-5842-ACDC-A9978CE8F431}" srcOrd="0" destOrd="0" presId="urn:microsoft.com/office/officeart/2016/7/layout/VerticalDownArrowProcess"/>
    <dgm:cxn modelId="{DF47249A-185B-B945-83E8-3F0DAC876BC1}" type="presParOf" srcId="{57CDC10F-6254-3741-8696-7A65E53B82BB}" destId="{8E34866B-C97E-9A40-ABD5-B4D355B4BC36}" srcOrd="1" destOrd="0" presId="urn:microsoft.com/office/officeart/2016/7/layout/VerticalDownArrowProcess"/>
    <dgm:cxn modelId="{3110B52E-59AF-EC4B-B836-200406DE4AEE}" type="presParOf" srcId="{57CDC10F-6254-3741-8696-7A65E53B82BB}" destId="{4BD41A2B-20AB-7E41-8438-4B6A038E4FDA}" srcOrd="2" destOrd="0" presId="urn:microsoft.com/office/officeart/2016/7/layout/VerticalDownArrowProcess"/>
    <dgm:cxn modelId="{8D5DE85E-A526-F748-8A8E-1F2164D82BC4}" type="presParOf" srcId="{EC166989-1DDF-604F-974D-5AF8AD4B6557}" destId="{5E85712E-9CD7-C449-83B8-9C236B92CC53}" srcOrd="13" destOrd="0" presId="urn:microsoft.com/office/officeart/2016/7/layout/VerticalDownArrowProcess"/>
    <dgm:cxn modelId="{0D6FA8EB-5D22-F94B-AEAD-F9135E70A1F9}" type="presParOf" srcId="{EC166989-1DDF-604F-974D-5AF8AD4B6557}" destId="{EE2E021B-9D90-0648-A434-508B36A5B2D7}" srcOrd="14" destOrd="0" presId="urn:microsoft.com/office/officeart/2016/7/layout/VerticalDownArrowProcess"/>
    <dgm:cxn modelId="{1C8354A8-8CE3-2A40-8D01-714D1720D7C9}" type="presParOf" srcId="{EE2E021B-9D90-0648-A434-508B36A5B2D7}" destId="{26B48EB6-D7B1-6B48-B421-673191ADBF17}" srcOrd="0" destOrd="0" presId="urn:microsoft.com/office/officeart/2016/7/layout/VerticalDownArrowProcess"/>
    <dgm:cxn modelId="{9334FB0B-E161-8E4F-A620-D4BC22CE9619}" type="presParOf" srcId="{EE2E021B-9D90-0648-A434-508B36A5B2D7}" destId="{70C5D148-0A11-3E4D-85CA-A71F8680DEE8}" srcOrd="1" destOrd="0" presId="urn:microsoft.com/office/officeart/2016/7/layout/VerticalDownArrowProcess"/>
    <dgm:cxn modelId="{FFF1ABB9-AF38-414A-B416-2D7903817118}" type="presParOf" srcId="{EE2E021B-9D90-0648-A434-508B36A5B2D7}" destId="{D371110C-C61F-1843-9810-AE158936715D}"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A90D95-F745-004B-B6F0-7E77C9ECCEA1}">
      <dsp:nvSpPr>
        <dsp:cNvPr id="0" name=""/>
        <dsp:cNvSpPr/>
      </dsp:nvSpPr>
      <dsp:spPr>
        <a:xfrm>
          <a:off x="0" y="5765544"/>
          <a:ext cx="1821872" cy="540591"/>
        </a:xfrm>
        <a:prstGeom prst="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w="6350" cap="flat"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29572" tIns="135128" rIns="129572" bIns="135128" numCol="1" spcCol="1270" anchor="ctr" anchorCtr="0">
          <a:noAutofit/>
        </a:bodyPr>
        <a:lstStyle/>
        <a:p>
          <a:pPr marL="0" lvl="0" indent="0" algn="ctr" defTabSz="844550">
            <a:lnSpc>
              <a:spcPct val="90000"/>
            </a:lnSpc>
            <a:spcBef>
              <a:spcPct val="0"/>
            </a:spcBef>
            <a:spcAft>
              <a:spcPct val="35000"/>
            </a:spcAft>
            <a:buNone/>
          </a:pPr>
          <a:r>
            <a:rPr lang="en-US" sz="1900" kern="1200"/>
            <a:t>Remember</a:t>
          </a:r>
        </a:p>
      </dsp:txBody>
      <dsp:txXfrm>
        <a:off x="0" y="5765544"/>
        <a:ext cx="1821872" cy="540591"/>
      </dsp:txXfrm>
    </dsp:sp>
    <dsp:sp modelId="{E2A74FE5-4032-A244-BF26-3728F08E6432}">
      <dsp:nvSpPr>
        <dsp:cNvPr id="0" name=""/>
        <dsp:cNvSpPr/>
      </dsp:nvSpPr>
      <dsp:spPr>
        <a:xfrm>
          <a:off x="1821872" y="5765544"/>
          <a:ext cx="5465617" cy="540591"/>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0869" tIns="203200" rIns="110869" bIns="203200" numCol="1" spcCol="1270" anchor="ctr" anchorCtr="0">
          <a:noAutofit/>
        </a:bodyPr>
        <a:lstStyle/>
        <a:p>
          <a:pPr marL="0" lvl="0" indent="0" algn="l" defTabSz="711200">
            <a:lnSpc>
              <a:spcPct val="90000"/>
            </a:lnSpc>
            <a:spcBef>
              <a:spcPct val="0"/>
            </a:spcBef>
            <a:spcAft>
              <a:spcPct val="35000"/>
            </a:spcAft>
            <a:buNone/>
          </a:pPr>
          <a:r>
            <a:rPr lang="en-US" sz="1600" kern="1200" dirty="0"/>
            <a:t>Remember cultural differences and expectations of teachers</a:t>
          </a:r>
        </a:p>
      </dsp:txBody>
      <dsp:txXfrm>
        <a:off x="1821872" y="5765544"/>
        <a:ext cx="5465617" cy="540591"/>
      </dsp:txXfrm>
    </dsp:sp>
    <dsp:sp modelId="{F7E082DA-4C68-EF4B-96E5-DE1F2FDD8C6E}">
      <dsp:nvSpPr>
        <dsp:cNvPr id="0" name=""/>
        <dsp:cNvSpPr/>
      </dsp:nvSpPr>
      <dsp:spPr>
        <a:xfrm rot="10800000">
          <a:off x="0" y="4942223"/>
          <a:ext cx="1821872" cy="831429"/>
        </a:xfrm>
        <a:prstGeom prst="upArrowCallout">
          <a:avLst>
            <a:gd name="adj1" fmla="val 5000"/>
            <a:gd name="adj2" fmla="val 10000"/>
            <a:gd name="adj3" fmla="val 15000"/>
            <a:gd name="adj4" fmla="val 64977"/>
          </a:avLst>
        </a:prstGeom>
        <a:gradFill rotWithShape="0">
          <a:gsLst>
            <a:gs pos="0">
              <a:schemeClr val="accent3">
                <a:hueOff val="0"/>
                <a:satOff val="0"/>
                <a:lumOff val="0"/>
                <a:alphaOff val="0"/>
                <a:tint val="97000"/>
                <a:satMod val="100000"/>
                <a:lumMod val="102000"/>
              </a:schemeClr>
            </a:gs>
            <a:gs pos="50000">
              <a:schemeClr val="accent3">
                <a:hueOff val="0"/>
                <a:satOff val="0"/>
                <a:lumOff val="0"/>
                <a:alphaOff val="0"/>
                <a:shade val="100000"/>
                <a:satMod val="103000"/>
                <a:lumMod val="100000"/>
              </a:schemeClr>
            </a:gs>
            <a:gs pos="100000">
              <a:schemeClr val="accent3">
                <a:hueOff val="0"/>
                <a:satOff val="0"/>
                <a:lumOff val="0"/>
                <a:alphaOff val="0"/>
                <a:shade val="93000"/>
                <a:satMod val="110000"/>
                <a:lumMod val="99000"/>
              </a:schemeClr>
            </a:gs>
          </a:gsLst>
          <a:lin ang="5400000" scaled="0"/>
        </a:gradFill>
        <a:ln w="6350" cap="flat" cmpd="sng" algn="ctr">
          <a:solidFill>
            <a:schemeClr val="accent3">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29572" tIns="135128" rIns="129572" bIns="135128" numCol="1" spcCol="1270" anchor="ctr" anchorCtr="0">
          <a:noAutofit/>
        </a:bodyPr>
        <a:lstStyle/>
        <a:p>
          <a:pPr marL="0" lvl="0" indent="0" algn="ctr" defTabSz="844550">
            <a:lnSpc>
              <a:spcPct val="90000"/>
            </a:lnSpc>
            <a:spcBef>
              <a:spcPct val="0"/>
            </a:spcBef>
            <a:spcAft>
              <a:spcPct val="35000"/>
            </a:spcAft>
            <a:buNone/>
          </a:pPr>
          <a:r>
            <a:rPr lang="en-US" sz="1900" kern="1200"/>
            <a:t>Offer</a:t>
          </a:r>
        </a:p>
      </dsp:txBody>
      <dsp:txXfrm rot="-10800000">
        <a:off x="0" y="4942223"/>
        <a:ext cx="1821872" cy="540428"/>
      </dsp:txXfrm>
    </dsp:sp>
    <dsp:sp modelId="{288402F7-2B67-7240-8567-E118966ED926}">
      <dsp:nvSpPr>
        <dsp:cNvPr id="0" name=""/>
        <dsp:cNvSpPr/>
      </dsp:nvSpPr>
      <dsp:spPr>
        <a:xfrm>
          <a:off x="1821872" y="4942223"/>
          <a:ext cx="5465617" cy="540428"/>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0869" tIns="203200" rIns="110869" bIns="203200" numCol="1" spcCol="1270" anchor="ctr" anchorCtr="0">
          <a:noAutofit/>
        </a:bodyPr>
        <a:lstStyle/>
        <a:p>
          <a:pPr marL="0" lvl="0" indent="0" algn="l" defTabSz="711200">
            <a:lnSpc>
              <a:spcPct val="90000"/>
            </a:lnSpc>
            <a:spcBef>
              <a:spcPct val="0"/>
            </a:spcBef>
            <a:spcAft>
              <a:spcPct val="35000"/>
            </a:spcAft>
            <a:buNone/>
          </a:pPr>
          <a:r>
            <a:rPr lang="en-US" sz="1600" kern="1200"/>
            <a:t>Offer a range of times when students know they can contact you</a:t>
          </a:r>
        </a:p>
      </dsp:txBody>
      <dsp:txXfrm>
        <a:off x="1821872" y="4942223"/>
        <a:ext cx="5465617" cy="540428"/>
      </dsp:txXfrm>
    </dsp:sp>
    <dsp:sp modelId="{D753F57C-427D-1C4F-A232-55656CE054CB}">
      <dsp:nvSpPr>
        <dsp:cNvPr id="0" name=""/>
        <dsp:cNvSpPr/>
      </dsp:nvSpPr>
      <dsp:spPr>
        <a:xfrm rot="10800000">
          <a:off x="0" y="4118903"/>
          <a:ext cx="1821872" cy="831429"/>
        </a:xfrm>
        <a:prstGeom prst="upArrowCallout">
          <a:avLst>
            <a:gd name="adj1" fmla="val 5000"/>
            <a:gd name="adj2" fmla="val 10000"/>
            <a:gd name="adj3" fmla="val 15000"/>
            <a:gd name="adj4" fmla="val 64977"/>
          </a:avLst>
        </a:prstGeom>
        <a:gradFill rotWithShape="0">
          <a:gsLst>
            <a:gs pos="0">
              <a:schemeClr val="accent4">
                <a:hueOff val="0"/>
                <a:satOff val="0"/>
                <a:lumOff val="0"/>
                <a:alphaOff val="0"/>
                <a:tint val="97000"/>
                <a:satMod val="100000"/>
                <a:lumMod val="102000"/>
              </a:schemeClr>
            </a:gs>
            <a:gs pos="50000">
              <a:schemeClr val="accent4">
                <a:hueOff val="0"/>
                <a:satOff val="0"/>
                <a:lumOff val="0"/>
                <a:alphaOff val="0"/>
                <a:shade val="100000"/>
                <a:satMod val="103000"/>
                <a:lumMod val="100000"/>
              </a:schemeClr>
            </a:gs>
            <a:gs pos="100000">
              <a:schemeClr val="accent4">
                <a:hueOff val="0"/>
                <a:satOff val="0"/>
                <a:lumOff val="0"/>
                <a:alphaOff val="0"/>
                <a:shade val="93000"/>
                <a:satMod val="110000"/>
                <a:lumMod val="99000"/>
              </a:schemeClr>
            </a:gs>
          </a:gsLst>
          <a:lin ang="5400000" scaled="0"/>
        </a:gradFill>
        <a:ln w="6350" cap="flat" cmpd="sng" algn="ctr">
          <a:solidFill>
            <a:schemeClr val="accent4">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29572" tIns="135128" rIns="129572" bIns="135128" numCol="1" spcCol="1270" anchor="ctr" anchorCtr="0">
          <a:noAutofit/>
        </a:bodyPr>
        <a:lstStyle/>
        <a:p>
          <a:pPr marL="0" lvl="0" indent="0" algn="ctr" defTabSz="844550">
            <a:lnSpc>
              <a:spcPct val="90000"/>
            </a:lnSpc>
            <a:spcBef>
              <a:spcPct val="0"/>
            </a:spcBef>
            <a:spcAft>
              <a:spcPct val="35000"/>
            </a:spcAft>
            <a:buNone/>
          </a:pPr>
          <a:r>
            <a:rPr lang="en-US" sz="1900" kern="1200"/>
            <a:t>Share</a:t>
          </a:r>
        </a:p>
      </dsp:txBody>
      <dsp:txXfrm rot="-10800000">
        <a:off x="0" y="4118903"/>
        <a:ext cx="1821872" cy="540428"/>
      </dsp:txXfrm>
    </dsp:sp>
    <dsp:sp modelId="{026C3EF4-2045-6A44-8744-6835828A6E43}">
      <dsp:nvSpPr>
        <dsp:cNvPr id="0" name=""/>
        <dsp:cNvSpPr/>
      </dsp:nvSpPr>
      <dsp:spPr>
        <a:xfrm>
          <a:off x="1821872" y="4118903"/>
          <a:ext cx="5465617" cy="540428"/>
        </a:xfrm>
        <a:prstGeom prst="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0869" tIns="203200" rIns="110869" bIns="203200" numCol="1" spcCol="1270" anchor="ctr" anchorCtr="0">
          <a:noAutofit/>
        </a:bodyPr>
        <a:lstStyle/>
        <a:p>
          <a:pPr marL="0" lvl="0" indent="0" algn="l" defTabSz="711200">
            <a:lnSpc>
              <a:spcPct val="90000"/>
            </a:lnSpc>
            <a:spcBef>
              <a:spcPct val="0"/>
            </a:spcBef>
            <a:spcAft>
              <a:spcPct val="35000"/>
            </a:spcAft>
            <a:buNone/>
          </a:pPr>
          <a:r>
            <a:rPr lang="en-US" sz="1600" kern="1200"/>
            <a:t>Share information about your own life if you are comfortable doing this</a:t>
          </a:r>
        </a:p>
      </dsp:txBody>
      <dsp:txXfrm>
        <a:off x="1821872" y="4118903"/>
        <a:ext cx="5465617" cy="540428"/>
      </dsp:txXfrm>
    </dsp:sp>
    <dsp:sp modelId="{FEA5CC97-11EA-7741-9859-88674996AAE5}">
      <dsp:nvSpPr>
        <dsp:cNvPr id="0" name=""/>
        <dsp:cNvSpPr/>
      </dsp:nvSpPr>
      <dsp:spPr>
        <a:xfrm rot="10800000">
          <a:off x="-15235" y="3295583"/>
          <a:ext cx="1821872" cy="831429"/>
        </a:xfrm>
        <a:prstGeom prst="upArrowCallout">
          <a:avLst>
            <a:gd name="adj1" fmla="val 5000"/>
            <a:gd name="adj2" fmla="val 10000"/>
            <a:gd name="adj3" fmla="val 15000"/>
            <a:gd name="adj4" fmla="val 64977"/>
          </a:avLst>
        </a:prstGeom>
        <a:gradFill rotWithShape="0">
          <a:gsLst>
            <a:gs pos="0">
              <a:schemeClr val="accent5">
                <a:hueOff val="0"/>
                <a:satOff val="0"/>
                <a:lumOff val="0"/>
                <a:alphaOff val="0"/>
                <a:tint val="97000"/>
                <a:satMod val="100000"/>
                <a:lumMod val="102000"/>
              </a:schemeClr>
            </a:gs>
            <a:gs pos="50000">
              <a:schemeClr val="accent5">
                <a:hueOff val="0"/>
                <a:satOff val="0"/>
                <a:lumOff val="0"/>
                <a:alphaOff val="0"/>
                <a:shade val="100000"/>
                <a:satMod val="103000"/>
                <a:lumMod val="100000"/>
              </a:schemeClr>
            </a:gs>
            <a:gs pos="100000">
              <a:schemeClr val="accent5">
                <a:hueOff val="0"/>
                <a:satOff val="0"/>
                <a:lumOff val="0"/>
                <a:alphaOff val="0"/>
                <a:shade val="93000"/>
                <a:satMod val="110000"/>
                <a:lumMod val="99000"/>
              </a:schemeClr>
            </a:gs>
          </a:gsLst>
          <a:lin ang="5400000" scaled="0"/>
        </a:gradFill>
        <a:ln w="6350" cap="flat" cmpd="sng" algn="ctr">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29572" tIns="135128" rIns="129572" bIns="135128" numCol="1" spcCol="1270" anchor="ctr" anchorCtr="0">
          <a:noAutofit/>
        </a:bodyPr>
        <a:lstStyle/>
        <a:p>
          <a:pPr marL="0" lvl="0" indent="0" algn="ctr" defTabSz="844550">
            <a:lnSpc>
              <a:spcPct val="90000"/>
            </a:lnSpc>
            <a:spcBef>
              <a:spcPct val="0"/>
            </a:spcBef>
            <a:spcAft>
              <a:spcPct val="35000"/>
            </a:spcAft>
            <a:buNone/>
          </a:pPr>
          <a:r>
            <a:rPr lang="en-US" sz="1900" kern="1200"/>
            <a:t>Leave</a:t>
          </a:r>
        </a:p>
      </dsp:txBody>
      <dsp:txXfrm rot="-10800000">
        <a:off x="-15235" y="3295583"/>
        <a:ext cx="1821872" cy="540428"/>
      </dsp:txXfrm>
    </dsp:sp>
    <dsp:sp modelId="{787C9ECF-DF46-804F-BE04-9F4247F45C0F}">
      <dsp:nvSpPr>
        <dsp:cNvPr id="0" name=""/>
        <dsp:cNvSpPr/>
      </dsp:nvSpPr>
      <dsp:spPr>
        <a:xfrm>
          <a:off x="1776166" y="3295583"/>
          <a:ext cx="5526559" cy="540428"/>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0869" tIns="203200" rIns="110869" bIns="203200" numCol="1" spcCol="1270" anchor="ctr" anchorCtr="0">
          <a:noAutofit/>
        </a:bodyPr>
        <a:lstStyle/>
        <a:p>
          <a:pPr marL="0" lvl="0" indent="0" algn="l" defTabSz="711200">
            <a:lnSpc>
              <a:spcPct val="90000"/>
            </a:lnSpc>
            <a:spcBef>
              <a:spcPct val="0"/>
            </a:spcBef>
            <a:spcAft>
              <a:spcPct val="35000"/>
            </a:spcAft>
            <a:buNone/>
          </a:pPr>
          <a:r>
            <a:rPr lang="en-US" sz="1600" kern="1200"/>
            <a:t>Leave cameras on as much as possible – familiar faces count</a:t>
          </a:r>
        </a:p>
      </dsp:txBody>
      <dsp:txXfrm>
        <a:off x="1776166" y="3295583"/>
        <a:ext cx="5526559" cy="540428"/>
      </dsp:txXfrm>
    </dsp:sp>
    <dsp:sp modelId="{DD78E727-7282-D746-9169-FEB0E19307BD}">
      <dsp:nvSpPr>
        <dsp:cNvPr id="0" name=""/>
        <dsp:cNvSpPr/>
      </dsp:nvSpPr>
      <dsp:spPr>
        <a:xfrm rot="10800000">
          <a:off x="0" y="2472262"/>
          <a:ext cx="1821872" cy="831429"/>
        </a:xfrm>
        <a:prstGeom prst="upArrowCallout">
          <a:avLst>
            <a:gd name="adj1" fmla="val 5000"/>
            <a:gd name="adj2" fmla="val 10000"/>
            <a:gd name="adj3" fmla="val 15000"/>
            <a:gd name="adj4" fmla="val 64977"/>
          </a:avLst>
        </a:prstGeom>
        <a:gradFill rotWithShape="0">
          <a:gsLst>
            <a:gs pos="0">
              <a:schemeClr val="accent6">
                <a:hueOff val="0"/>
                <a:satOff val="0"/>
                <a:lumOff val="0"/>
                <a:alphaOff val="0"/>
                <a:tint val="97000"/>
                <a:satMod val="100000"/>
                <a:lumMod val="102000"/>
              </a:schemeClr>
            </a:gs>
            <a:gs pos="50000">
              <a:schemeClr val="accent6">
                <a:hueOff val="0"/>
                <a:satOff val="0"/>
                <a:lumOff val="0"/>
                <a:alphaOff val="0"/>
                <a:shade val="100000"/>
                <a:satMod val="103000"/>
                <a:lumMod val="100000"/>
              </a:schemeClr>
            </a:gs>
            <a:gs pos="100000">
              <a:schemeClr val="accent6">
                <a:hueOff val="0"/>
                <a:satOff val="0"/>
                <a:lumOff val="0"/>
                <a:alphaOff val="0"/>
                <a:shade val="93000"/>
                <a:satMod val="110000"/>
                <a:lumMod val="99000"/>
              </a:schemeClr>
            </a:gs>
          </a:gsLst>
          <a:lin ang="5400000" scaled="0"/>
        </a:gradFill>
        <a:ln w="6350" cap="flat" cmpd="sng" algn="ctr">
          <a:solidFill>
            <a:schemeClr val="accent6">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29572" tIns="135128" rIns="129572" bIns="135128" numCol="1" spcCol="1270" anchor="ctr" anchorCtr="0">
          <a:noAutofit/>
        </a:bodyPr>
        <a:lstStyle/>
        <a:p>
          <a:pPr marL="0" lvl="0" indent="0" algn="ctr" defTabSz="844550">
            <a:lnSpc>
              <a:spcPct val="90000"/>
            </a:lnSpc>
            <a:spcBef>
              <a:spcPct val="0"/>
            </a:spcBef>
            <a:spcAft>
              <a:spcPct val="35000"/>
            </a:spcAft>
            <a:buNone/>
          </a:pPr>
          <a:r>
            <a:rPr lang="en-US" sz="1900" kern="1200"/>
            <a:t>Allow</a:t>
          </a:r>
        </a:p>
      </dsp:txBody>
      <dsp:txXfrm rot="-10800000">
        <a:off x="0" y="2472262"/>
        <a:ext cx="1821872" cy="540428"/>
      </dsp:txXfrm>
    </dsp:sp>
    <dsp:sp modelId="{8D20C33F-4A23-7E4E-B811-D32C50700A4D}">
      <dsp:nvSpPr>
        <dsp:cNvPr id="0" name=""/>
        <dsp:cNvSpPr/>
      </dsp:nvSpPr>
      <dsp:spPr>
        <a:xfrm>
          <a:off x="1821872" y="2472262"/>
          <a:ext cx="5465617" cy="540428"/>
        </a:xfrm>
        <a:prstGeom prst="rect">
          <a:avLst/>
        </a:prstGeom>
        <a:solidFill>
          <a:schemeClr val="accent6">
            <a:tint val="40000"/>
            <a:alpha val="90000"/>
            <a:hueOff val="0"/>
            <a:satOff val="0"/>
            <a:lumOff val="0"/>
            <a:alphaOff val="0"/>
          </a:schemeClr>
        </a:solidFill>
        <a:ln w="6350" cap="flat" cmpd="sng" algn="ctr">
          <a:solidFill>
            <a:schemeClr val="accent6">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0869" tIns="203200" rIns="110869" bIns="203200" numCol="1" spcCol="1270" anchor="ctr" anchorCtr="0">
          <a:noAutofit/>
        </a:bodyPr>
        <a:lstStyle/>
        <a:p>
          <a:pPr marL="0" lvl="0" indent="0" algn="l" defTabSz="711200">
            <a:lnSpc>
              <a:spcPct val="90000"/>
            </a:lnSpc>
            <a:spcBef>
              <a:spcPct val="0"/>
            </a:spcBef>
            <a:spcAft>
              <a:spcPct val="35000"/>
            </a:spcAft>
            <a:buNone/>
          </a:pPr>
          <a:r>
            <a:rPr lang="en-US" sz="1600" kern="1200"/>
            <a:t>Allow students to choose whether or not to contribute online</a:t>
          </a:r>
        </a:p>
      </dsp:txBody>
      <dsp:txXfrm>
        <a:off x="1821872" y="2472262"/>
        <a:ext cx="5465617" cy="540428"/>
      </dsp:txXfrm>
    </dsp:sp>
    <dsp:sp modelId="{BB13B407-A573-514A-856F-BA3E750207E5}">
      <dsp:nvSpPr>
        <dsp:cNvPr id="0" name=""/>
        <dsp:cNvSpPr/>
      </dsp:nvSpPr>
      <dsp:spPr>
        <a:xfrm rot="10800000">
          <a:off x="0" y="1648942"/>
          <a:ext cx="1821872" cy="831429"/>
        </a:xfrm>
        <a:prstGeom prst="upArrowCallout">
          <a:avLst>
            <a:gd name="adj1" fmla="val 5000"/>
            <a:gd name="adj2" fmla="val 10000"/>
            <a:gd name="adj3" fmla="val 15000"/>
            <a:gd name="adj4" fmla="val 64977"/>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w="6350" cap="flat"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29572" tIns="135128" rIns="129572" bIns="135128" numCol="1" spcCol="1270" anchor="ctr" anchorCtr="0">
          <a:noAutofit/>
        </a:bodyPr>
        <a:lstStyle/>
        <a:p>
          <a:pPr marL="0" lvl="0" indent="0" algn="ctr" defTabSz="844550">
            <a:lnSpc>
              <a:spcPct val="90000"/>
            </a:lnSpc>
            <a:spcBef>
              <a:spcPct val="0"/>
            </a:spcBef>
            <a:spcAft>
              <a:spcPct val="35000"/>
            </a:spcAft>
            <a:buNone/>
          </a:pPr>
          <a:r>
            <a:rPr lang="en-US" sz="1900" kern="1200"/>
            <a:t>Show</a:t>
          </a:r>
        </a:p>
      </dsp:txBody>
      <dsp:txXfrm rot="-10800000">
        <a:off x="0" y="1648942"/>
        <a:ext cx="1821872" cy="540428"/>
      </dsp:txXfrm>
    </dsp:sp>
    <dsp:sp modelId="{350020CA-8FC7-744F-885E-1545BD8DD146}">
      <dsp:nvSpPr>
        <dsp:cNvPr id="0" name=""/>
        <dsp:cNvSpPr/>
      </dsp:nvSpPr>
      <dsp:spPr>
        <a:xfrm>
          <a:off x="1821872" y="1648942"/>
          <a:ext cx="5465617" cy="540428"/>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0869" tIns="203200" rIns="110869" bIns="203200" numCol="1" spcCol="1270" anchor="ctr" anchorCtr="0">
          <a:noAutofit/>
        </a:bodyPr>
        <a:lstStyle/>
        <a:p>
          <a:pPr marL="0" lvl="0" indent="0" algn="l" defTabSz="711200">
            <a:lnSpc>
              <a:spcPct val="90000"/>
            </a:lnSpc>
            <a:spcBef>
              <a:spcPct val="0"/>
            </a:spcBef>
            <a:spcAft>
              <a:spcPct val="35000"/>
            </a:spcAft>
            <a:buNone/>
          </a:pPr>
          <a:r>
            <a:rPr lang="en-US" sz="1600" kern="1200"/>
            <a:t>Show awareness of diversity and talk about different student characteristics, such as part-time, </a:t>
          </a:r>
          <a:r>
            <a:rPr lang="en-US" sz="1600" kern="1200" err="1"/>
            <a:t>carer</a:t>
          </a:r>
          <a:r>
            <a:rPr lang="en-US" sz="1600" kern="1200"/>
            <a:t> and mature students</a:t>
          </a:r>
        </a:p>
      </dsp:txBody>
      <dsp:txXfrm>
        <a:off x="1821872" y="1648942"/>
        <a:ext cx="5465617" cy="540428"/>
      </dsp:txXfrm>
    </dsp:sp>
    <dsp:sp modelId="{8E34866B-C97E-9A40-ABD5-B4D355B4BC36}">
      <dsp:nvSpPr>
        <dsp:cNvPr id="0" name=""/>
        <dsp:cNvSpPr/>
      </dsp:nvSpPr>
      <dsp:spPr>
        <a:xfrm rot="10800000">
          <a:off x="0" y="825622"/>
          <a:ext cx="1821872" cy="831429"/>
        </a:xfrm>
        <a:prstGeom prst="upArrowCallout">
          <a:avLst>
            <a:gd name="adj1" fmla="val 5000"/>
            <a:gd name="adj2" fmla="val 10000"/>
            <a:gd name="adj3" fmla="val 15000"/>
            <a:gd name="adj4" fmla="val 64977"/>
          </a:avLst>
        </a:prstGeom>
        <a:gradFill rotWithShape="0">
          <a:gsLst>
            <a:gs pos="0">
              <a:schemeClr val="accent3">
                <a:hueOff val="0"/>
                <a:satOff val="0"/>
                <a:lumOff val="0"/>
                <a:alphaOff val="0"/>
                <a:tint val="97000"/>
                <a:satMod val="100000"/>
                <a:lumMod val="102000"/>
              </a:schemeClr>
            </a:gs>
            <a:gs pos="50000">
              <a:schemeClr val="accent3">
                <a:hueOff val="0"/>
                <a:satOff val="0"/>
                <a:lumOff val="0"/>
                <a:alphaOff val="0"/>
                <a:shade val="100000"/>
                <a:satMod val="103000"/>
                <a:lumMod val="100000"/>
              </a:schemeClr>
            </a:gs>
            <a:gs pos="100000">
              <a:schemeClr val="accent3">
                <a:hueOff val="0"/>
                <a:satOff val="0"/>
                <a:lumOff val="0"/>
                <a:alphaOff val="0"/>
                <a:shade val="93000"/>
                <a:satMod val="110000"/>
                <a:lumMod val="99000"/>
              </a:schemeClr>
            </a:gs>
          </a:gsLst>
          <a:lin ang="5400000" scaled="0"/>
        </a:gradFill>
        <a:ln w="6350" cap="flat" cmpd="sng" algn="ctr">
          <a:solidFill>
            <a:schemeClr val="accent3">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29572" tIns="135128" rIns="129572" bIns="135128" numCol="1" spcCol="1270" anchor="ctr" anchorCtr="0">
          <a:noAutofit/>
        </a:bodyPr>
        <a:lstStyle/>
        <a:p>
          <a:pPr marL="0" lvl="0" indent="0" algn="ctr" defTabSz="844550">
            <a:lnSpc>
              <a:spcPct val="90000"/>
            </a:lnSpc>
            <a:spcBef>
              <a:spcPct val="0"/>
            </a:spcBef>
            <a:spcAft>
              <a:spcPct val="35000"/>
            </a:spcAft>
            <a:buNone/>
          </a:pPr>
          <a:r>
            <a:rPr lang="en-US" sz="1900" kern="1200"/>
            <a:t>Use</a:t>
          </a:r>
        </a:p>
      </dsp:txBody>
      <dsp:txXfrm rot="-10800000">
        <a:off x="0" y="825622"/>
        <a:ext cx="1821872" cy="540428"/>
      </dsp:txXfrm>
    </dsp:sp>
    <dsp:sp modelId="{4BD41A2B-20AB-7E41-8438-4B6A038E4FDA}">
      <dsp:nvSpPr>
        <dsp:cNvPr id="0" name=""/>
        <dsp:cNvSpPr/>
      </dsp:nvSpPr>
      <dsp:spPr>
        <a:xfrm>
          <a:off x="1821872" y="816386"/>
          <a:ext cx="5465617" cy="540428"/>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0869" tIns="203200" rIns="110869" bIns="203200" numCol="1" spcCol="1270" anchor="ctr" anchorCtr="0">
          <a:noAutofit/>
        </a:bodyPr>
        <a:lstStyle/>
        <a:p>
          <a:pPr marL="0" lvl="0" indent="0" algn="l" defTabSz="711200">
            <a:lnSpc>
              <a:spcPct val="90000"/>
            </a:lnSpc>
            <a:spcBef>
              <a:spcPct val="0"/>
            </a:spcBef>
            <a:spcAft>
              <a:spcPct val="35000"/>
            </a:spcAft>
            <a:buNone/>
          </a:pPr>
          <a:r>
            <a:rPr lang="en-US" sz="1600" kern="1200"/>
            <a:t>Use names as much as possible</a:t>
          </a:r>
        </a:p>
      </dsp:txBody>
      <dsp:txXfrm>
        <a:off x="1821872" y="816386"/>
        <a:ext cx="5465617" cy="540428"/>
      </dsp:txXfrm>
    </dsp:sp>
    <dsp:sp modelId="{70C5D148-0A11-3E4D-85CA-A71F8680DEE8}">
      <dsp:nvSpPr>
        <dsp:cNvPr id="0" name=""/>
        <dsp:cNvSpPr/>
      </dsp:nvSpPr>
      <dsp:spPr>
        <a:xfrm rot="10800000">
          <a:off x="0" y="2301"/>
          <a:ext cx="1821872" cy="831429"/>
        </a:xfrm>
        <a:prstGeom prst="upArrowCallout">
          <a:avLst>
            <a:gd name="adj1" fmla="val 5000"/>
            <a:gd name="adj2" fmla="val 10000"/>
            <a:gd name="adj3" fmla="val 15000"/>
            <a:gd name="adj4" fmla="val 64977"/>
          </a:avLst>
        </a:prstGeom>
        <a:gradFill rotWithShape="0">
          <a:gsLst>
            <a:gs pos="0">
              <a:schemeClr val="accent4">
                <a:hueOff val="0"/>
                <a:satOff val="0"/>
                <a:lumOff val="0"/>
                <a:alphaOff val="0"/>
                <a:tint val="97000"/>
                <a:satMod val="100000"/>
                <a:lumMod val="102000"/>
              </a:schemeClr>
            </a:gs>
            <a:gs pos="50000">
              <a:schemeClr val="accent4">
                <a:hueOff val="0"/>
                <a:satOff val="0"/>
                <a:lumOff val="0"/>
                <a:alphaOff val="0"/>
                <a:shade val="100000"/>
                <a:satMod val="103000"/>
                <a:lumMod val="100000"/>
              </a:schemeClr>
            </a:gs>
            <a:gs pos="100000">
              <a:schemeClr val="accent4">
                <a:hueOff val="0"/>
                <a:satOff val="0"/>
                <a:lumOff val="0"/>
                <a:alphaOff val="0"/>
                <a:shade val="93000"/>
                <a:satMod val="110000"/>
                <a:lumMod val="99000"/>
              </a:schemeClr>
            </a:gs>
          </a:gsLst>
          <a:lin ang="5400000" scaled="0"/>
        </a:gradFill>
        <a:ln w="6350" cap="flat" cmpd="sng" algn="ctr">
          <a:solidFill>
            <a:schemeClr val="accent4">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29572" tIns="135128" rIns="129572" bIns="135128" numCol="1" spcCol="1270" anchor="ctr" anchorCtr="0">
          <a:noAutofit/>
        </a:bodyPr>
        <a:lstStyle/>
        <a:p>
          <a:pPr marL="0" lvl="0" indent="0" algn="ctr" defTabSz="844550">
            <a:lnSpc>
              <a:spcPct val="90000"/>
            </a:lnSpc>
            <a:spcBef>
              <a:spcPct val="0"/>
            </a:spcBef>
            <a:spcAft>
              <a:spcPct val="35000"/>
            </a:spcAft>
            <a:buNone/>
          </a:pPr>
          <a:r>
            <a:rPr lang="en-US" sz="1900" kern="1200"/>
            <a:t>Give</a:t>
          </a:r>
        </a:p>
      </dsp:txBody>
      <dsp:txXfrm rot="-10800000">
        <a:off x="0" y="2301"/>
        <a:ext cx="1821872" cy="540428"/>
      </dsp:txXfrm>
    </dsp:sp>
    <dsp:sp modelId="{D371110C-C61F-1843-9810-AE158936715D}">
      <dsp:nvSpPr>
        <dsp:cNvPr id="0" name=""/>
        <dsp:cNvSpPr/>
      </dsp:nvSpPr>
      <dsp:spPr>
        <a:xfrm>
          <a:off x="1821872" y="2301"/>
          <a:ext cx="5465617" cy="540428"/>
        </a:xfrm>
        <a:prstGeom prst="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0869" tIns="203200" rIns="110869" bIns="203200" numCol="1" spcCol="1270" anchor="ctr" anchorCtr="0">
          <a:noAutofit/>
        </a:bodyPr>
        <a:lstStyle/>
        <a:p>
          <a:pPr marL="0" lvl="0" indent="0" algn="l" defTabSz="711200">
            <a:lnSpc>
              <a:spcPct val="90000"/>
            </a:lnSpc>
            <a:spcBef>
              <a:spcPct val="0"/>
            </a:spcBef>
            <a:spcAft>
              <a:spcPct val="35000"/>
            </a:spcAft>
            <a:buNone/>
          </a:pPr>
          <a:r>
            <a:rPr lang="en-US" sz="1600" kern="1200" dirty="0"/>
            <a:t>Give students a chance to discuss the challenges they face</a:t>
          </a:r>
        </a:p>
      </dsp:txBody>
      <dsp:txXfrm>
        <a:off x="1821872" y="2301"/>
        <a:ext cx="5465617" cy="540428"/>
      </dsp:txXfrm>
    </dsp:sp>
  </dsp:spTree>
</dsp:drawing>
</file>

<file path=ppt/diagrams/layout1.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E2834-DDC6-4700-ADD6-4B64AF69B5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3EE7A77-6B06-46D9-8DED-D3829FE9BA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74214F5-AB2C-4F21-B21E-46BDF4DEF229}"/>
              </a:ext>
            </a:extLst>
          </p:cNvPr>
          <p:cNvSpPr>
            <a:spLocks noGrp="1"/>
          </p:cNvSpPr>
          <p:nvPr>
            <p:ph type="dt" sz="half" idx="10"/>
          </p:nvPr>
        </p:nvSpPr>
        <p:spPr/>
        <p:txBody>
          <a:bodyPr/>
          <a:lstStyle/>
          <a:p>
            <a:fld id="{4F719083-1E79-465C-B103-544BFA9D1EB1}" type="datetimeFigureOut">
              <a:rPr lang="en-GB" smtClean="0"/>
              <a:t>15/07/2021</a:t>
            </a:fld>
            <a:endParaRPr lang="en-GB"/>
          </a:p>
        </p:txBody>
      </p:sp>
      <p:sp>
        <p:nvSpPr>
          <p:cNvPr id="5" name="Footer Placeholder 4">
            <a:extLst>
              <a:ext uri="{FF2B5EF4-FFF2-40B4-BE49-F238E27FC236}">
                <a16:creationId xmlns:a16="http://schemas.microsoft.com/office/drawing/2014/main" id="{5EF00E9C-2F7E-410D-A626-DC45F869AB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EDD7FD-9B2B-467D-8B26-3B1B53342C87}"/>
              </a:ext>
            </a:extLst>
          </p:cNvPr>
          <p:cNvSpPr>
            <a:spLocks noGrp="1"/>
          </p:cNvSpPr>
          <p:nvPr>
            <p:ph type="sldNum" sz="quarter" idx="12"/>
          </p:nvPr>
        </p:nvSpPr>
        <p:spPr/>
        <p:txBody>
          <a:bodyPr/>
          <a:lstStyle/>
          <a:p>
            <a:fld id="{E0489600-711E-445D-BD6D-64B1A948A1B2}" type="slidenum">
              <a:rPr lang="en-GB" smtClean="0"/>
              <a:t>‹#›</a:t>
            </a:fld>
            <a:endParaRPr lang="en-GB"/>
          </a:p>
        </p:txBody>
      </p:sp>
    </p:spTree>
    <p:extLst>
      <p:ext uri="{BB962C8B-B14F-4D97-AF65-F5344CB8AC3E}">
        <p14:creationId xmlns:p14="http://schemas.microsoft.com/office/powerpoint/2010/main" val="2291945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4C8AC-3D10-4CE4-AFDF-FF44DC74A6A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4A643BC-D501-4290-AF4B-18376AF929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E291A2-0285-4685-A299-7A087AD48857}"/>
              </a:ext>
            </a:extLst>
          </p:cNvPr>
          <p:cNvSpPr>
            <a:spLocks noGrp="1"/>
          </p:cNvSpPr>
          <p:nvPr>
            <p:ph type="dt" sz="half" idx="10"/>
          </p:nvPr>
        </p:nvSpPr>
        <p:spPr/>
        <p:txBody>
          <a:bodyPr/>
          <a:lstStyle/>
          <a:p>
            <a:fld id="{4F719083-1E79-465C-B103-544BFA9D1EB1}" type="datetimeFigureOut">
              <a:rPr lang="en-GB" smtClean="0"/>
              <a:t>15/07/2021</a:t>
            </a:fld>
            <a:endParaRPr lang="en-GB"/>
          </a:p>
        </p:txBody>
      </p:sp>
      <p:sp>
        <p:nvSpPr>
          <p:cNvPr id="5" name="Footer Placeholder 4">
            <a:extLst>
              <a:ext uri="{FF2B5EF4-FFF2-40B4-BE49-F238E27FC236}">
                <a16:creationId xmlns:a16="http://schemas.microsoft.com/office/drawing/2014/main" id="{2ABA968D-5CE8-4A50-B97D-7BA55A3E35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1A7E09-1290-4884-9AF5-68AA0ED1DBEE}"/>
              </a:ext>
            </a:extLst>
          </p:cNvPr>
          <p:cNvSpPr>
            <a:spLocks noGrp="1"/>
          </p:cNvSpPr>
          <p:nvPr>
            <p:ph type="sldNum" sz="quarter" idx="12"/>
          </p:nvPr>
        </p:nvSpPr>
        <p:spPr/>
        <p:txBody>
          <a:bodyPr/>
          <a:lstStyle/>
          <a:p>
            <a:fld id="{E0489600-711E-445D-BD6D-64B1A948A1B2}" type="slidenum">
              <a:rPr lang="en-GB" smtClean="0"/>
              <a:t>‹#›</a:t>
            </a:fld>
            <a:endParaRPr lang="en-GB"/>
          </a:p>
        </p:txBody>
      </p:sp>
    </p:spTree>
    <p:extLst>
      <p:ext uri="{BB962C8B-B14F-4D97-AF65-F5344CB8AC3E}">
        <p14:creationId xmlns:p14="http://schemas.microsoft.com/office/powerpoint/2010/main" val="2275934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86E44-072F-4B58-819A-E5B0FAC027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E7E120F-CF45-417F-875E-F5605C6805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AA01F5-0139-4BDF-B4D7-5D630BC83EEA}"/>
              </a:ext>
            </a:extLst>
          </p:cNvPr>
          <p:cNvSpPr>
            <a:spLocks noGrp="1"/>
          </p:cNvSpPr>
          <p:nvPr>
            <p:ph type="dt" sz="half" idx="10"/>
          </p:nvPr>
        </p:nvSpPr>
        <p:spPr/>
        <p:txBody>
          <a:bodyPr/>
          <a:lstStyle/>
          <a:p>
            <a:fld id="{4F719083-1E79-465C-B103-544BFA9D1EB1}" type="datetimeFigureOut">
              <a:rPr lang="en-GB" smtClean="0"/>
              <a:t>15/07/2021</a:t>
            </a:fld>
            <a:endParaRPr lang="en-GB"/>
          </a:p>
        </p:txBody>
      </p:sp>
      <p:sp>
        <p:nvSpPr>
          <p:cNvPr id="5" name="Footer Placeholder 4">
            <a:extLst>
              <a:ext uri="{FF2B5EF4-FFF2-40B4-BE49-F238E27FC236}">
                <a16:creationId xmlns:a16="http://schemas.microsoft.com/office/drawing/2014/main" id="{ACD825EE-3A0B-42C8-A125-87D646EB89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94EE8D-7B08-4CC4-A2AE-832CE0977F4D}"/>
              </a:ext>
            </a:extLst>
          </p:cNvPr>
          <p:cNvSpPr>
            <a:spLocks noGrp="1"/>
          </p:cNvSpPr>
          <p:nvPr>
            <p:ph type="sldNum" sz="quarter" idx="12"/>
          </p:nvPr>
        </p:nvSpPr>
        <p:spPr/>
        <p:txBody>
          <a:bodyPr/>
          <a:lstStyle/>
          <a:p>
            <a:fld id="{E0489600-711E-445D-BD6D-64B1A948A1B2}" type="slidenum">
              <a:rPr lang="en-GB" smtClean="0"/>
              <a:t>‹#›</a:t>
            </a:fld>
            <a:endParaRPr lang="en-GB"/>
          </a:p>
        </p:txBody>
      </p:sp>
    </p:spTree>
    <p:extLst>
      <p:ext uri="{BB962C8B-B14F-4D97-AF65-F5344CB8AC3E}">
        <p14:creationId xmlns:p14="http://schemas.microsoft.com/office/powerpoint/2010/main" val="2235258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2823C-E5CA-4766-B464-2680F023528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CBF5E53-C0C5-4243-B80C-DEC72CBD58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77FCF8F-D217-4126-B736-83444B3D79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D9C2BC5-0232-4092-B290-51013ABBC338}"/>
              </a:ext>
            </a:extLst>
          </p:cNvPr>
          <p:cNvSpPr>
            <a:spLocks noGrp="1"/>
          </p:cNvSpPr>
          <p:nvPr>
            <p:ph type="dt" sz="half" idx="10"/>
          </p:nvPr>
        </p:nvSpPr>
        <p:spPr/>
        <p:txBody>
          <a:bodyPr/>
          <a:lstStyle/>
          <a:p>
            <a:fld id="{4F719083-1E79-465C-B103-544BFA9D1EB1}" type="datetimeFigureOut">
              <a:rPr lang="en-GB" smtClean="0"/>
              <a:t>15/07/2021</a:t>
            </a:fld>
            <a:endParaRPr lang="en-GB"/>
          </a:p>
        </p:txBody>
      </p:sp>
      <p:sp>
        <p:nvSpPr>
          <p:cNvPr id="6" name="Footer Placeholder 5">
            <a:extLst>
              <a:ext uri="{FF2B5EF4-FFF2-40B4-BE49-F238E27FC236}">
                <a16:creationId xmlns:a16="http://schemas.microsoft.com/office/drawing/2014/main" id="{CA970F47-3B9B-4D22-9B12-5E7858E43C2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24E0768-C7DF-49D9-90F7-B5A4F31FFA09}"/>
              </a:ext>
            </a:extLst>
          </p:cNvPr>
          <p:cNvSpPr>
            <a:spLocks noGrp="1"/>
          </p:cNvSpPr>
          <p:nvPr>
            <p:ph type="sldNum" sz="quarter" idx="12"/>
          </p:nvPr>
        </p:nvSpPr>
        <p:spPr/>
        <p:txBody>
          <a:bodyPr/>
          <a:lstStyle/>
          <a:p>
            <a:fld id="{E0489600-711E-445D-BD6D-64B1A948A1B2}" type="slidenum">
              <a:rPr lang="en-GB" smtClean="0"/>
              <a:t>‹#›</a:t>
            </a:fld>
            <a:endParaRPr lang="en-GB"/>
          </a:p>
        </p:txBody>
      </p:sp>
    </p:spTree>
    <p:extLst>
      <p:ext uri="{BB962C8B-B14F-4D97-AF65-F5344CB8AC3E}">
        <p14:creationId xmlns:p14="http://schemas.microsoft.com/office/powerpoint/2010/main" val="2738127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9717-F7C9-4FE5-AF1D-4C1BAA554C4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F1F6505-60BF-47C5-8E86-48A2B0D349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FC3778-9F44-4DB0-ADAB-197C1C08B6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CD35CB3-7054-4545-A713-D35C70C11F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FCEF7C-2266-443D-852B-C1A37C87FA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706C781-872D-4266-A190-1E6898C8A1C6}"/>
              </a:ext>
            </a:extLst>
          </p:cNvPr>
          <p:cNvSpPr>
            <a:spLocks noGrp="1"/>
          </p:cNvSpPr>
          <p:nvPr>
            <p:ph type="dt" sz="half" idx="10"/>
          </p:nvPr>
        </p:nvSpPr>
        <p:spPr/>
        <p:txBody>
          <a:bodyPr/>
          <a:lstStyle/>
          <a:p>
            <a:fld id="{4F719083-1E79-465C-B103-544BFA9D1EB1}" type="datetimeFigureOut">
              <a:rPr lang="en-GB" smtClean="0"/>
              <a:t>15/07/2021</a:t>
            </a:fld>
            <a:endParaRPr lang="en-GB"/>
          </a:p>
        </p:txBody>
      </p:sp>
      <p:sp>
        <p:nvSpPr>
          <p:cNvPr id="8" name="Footer Placeholder 7">
            <a:extLst>
              <a:ext uri="{FF2B5EF4-FFF2-40B4-BE49-F238E27FC236}">
                <a16:creationId xmlns:a16="http://schemas.microsoft.com/office/drawing/2014/main" id="{7F7CD55F-1225-4192-B701-163C4B54EB1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9857826-6441-4A02-8995-F96CC045CF80}"/>
              </a:ext>
            </a:extLst>
          </p:cNvPr>
          <p:cNvSpPr>
            <a:spLocks noGrp="1"/>
          </p:cNvSpPr>
          <p:nvPr>
            <p:ph type="sldNum" sz="quarter" idx="12"/>
          </p:nvPr>
        </p:nvSpPr>
        <p:spPr/>
        <p:txBody>
          <a:bodyPr/>
          <a:lstStyle/>
          <a:p>
            <a:fld id="{E0489600-711E-445D-BD6D-64B1A948A1B2}" type="slidenum">
              <a:rPr lang="en-GB" smtClean="0"/>
              <a:t>‹#›</a:t>
            </a:fld>
            <a:endParaRPr lang="en-GB"/>
          </a:p>
        </p:txBody>
      </p:sp>
    </p:spTree>
    <p:extLst>
      <p:ext uri="{BB962C8B-B14F-4D97-AF65-F5344CB8AC3E}">
        <p14:creationId xmlns:p14="http://schemas.microsoft.com/office/powerpoint/2010/main" val="1781496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55BFF-F229-4D43-A9E7-C8D3365FC90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FB824D9-05F8-4370-8A14-B80875F025E7}"/>
              </a:ext>
            </a:extLst>
          </p:cNvPr>
          <p:cNvSpPr>
            <a:spLocks noGrp="1"/>
          </p:cNvSpPr>
          <p:nvPr>
            <p:ph type="dt" sz="half" idx="10"/>
          </p:nvPr>
        </p:nvSpPr>
        <p:spPr/>
        <p:txBody>
          <a:bodyPr/>
          <a:lstStyle/>
          <a:p>
            <a:fld id="{4F719083-1E79-465C-B103-544BFA9D1EB1}" type="datetimeFigureOut">
              <a:rPr lang="en-GB" smtClean="0"/>
              <a:t>15/07/2021</a:t>
            </a:fld>
            <a:endParaRPr lang="en-GB"/>
          </a:p>
        </p:txBody>
      </p:sp>
      <p:sp>
        <p:nvSpPr>
          <p:cNvPr id="4" name="Footer Placeholder 3">
            <a:extLst>
              <a:ext uri="{FF2B5EF4-FFF2-40B4-BE49-F238E27FC236}">
                <a16:creationId xmlns:a16="http://schemas.microsoft.com/office/drawing/2014/main" id="{539E12F0-6651-48BE-925D-48DFE708290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35244F6-3121-43B7-A29D-65B5E40D228E}"/>
              </a:ext>
            </a:extLst>
          </p:cNvPr>
          <p:cNvSpPr>
            <a:spLocks noGrp="1"/>
          </p:cNvSpPr>
          <p:nvPr>
            <p:ph type="sldNum" sz="quarter" idx="12"/>
          </p:nvPr>
        </p:nvSpPr>
        <p:spPr/>
        <p:txBody>
          <a:bodyPr/>
          <a:lstStyle/>
          <a:p>
            <a:fld id="{E0489600-711E-445D-BD6D-64B1A948A1B2}" type="slidenum">
              <a:rPr lang="en-GB" smtClean="0"/>
              <a:t>‹#›</a:t>
            </a:fld>
            <a:endParaRPr lang="en-GB"/>
          </a:p>
        </p:txBody>
      </p:sp>
    </p:spTree>
    <p:extLst>
      <p:ext uri="{BB962C8B-B14F-4D97-AF65-F5344CB8AC3E}">
        <p14:creationId xmlns:p14="http://schemas.microsoft.com/office/powerpoint/2010/main" val="1486315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CE5DD3-0298-4BBE-8AB9-B4B13AD260B2}"/>
              </a:ext>
            </a:extLst>
          </p:cNvPr>
          <p:cNvSpPr>
            <a:spLocks noGrp="1"/>
          </p:cNvSpPr>
          <p:nvPr>
            <p:ph type="dt" sz="half" idx="10"/>
          </p:nvPr>
        </p:nvSpPr>
        <p:spPr/>
        <p:txBody>
          <a:bodyPr/>
          <a:lstStyle/>
          <a:p>
            <a:fld id="{4F719083-1E79-465C-B103-544BFA9D1EB1}" type="datetimeFigureOut">
              <a:rPr lang="en-GB" smtClean="0"/>
              <a:t>15/07/2021</a:t>
            </a:fld>
            <a:endParaRPr lang="en-GB"/>
          </a:p>
        </p:txBody>
      </p:sp>
      <p:sp>
        <p:nvSpPr>
          <p:cNvPr id="3" name="Footer Placeholder 2">
            <a:extLst>
              <a:ext uri="{FF2B5EF4-FFF2-40B4-BE49-F238E27FC236}">
                <a16:creationId xmlns:a16="http://schemas.microsoft.com/office/drawing/2014/main" id="{CBBA7E16-9A44-4033-857F-41E9F384133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D4E9C08-552A-4B77-9406-3B6A8D053750}"/>
              </a:ext>
            </a:extLst>
          </p:cNvPr>
          <p:cNvSpPr>
            <a:spLocks noGrp="1"/>
          </p:cNvSpPr>
          <p:nvPr>
            <p:ph type="sldNum" sz="quarter" idx="12"/>
          </p:nvPr>
        </p:nvSpPr>
        <p:spPr/>
        <p:txBody>
          <a:bodyPr/>
          <a:lstStyle/>
          <a:p>
            <a:fld id="{E0489600-711E-445D-BD6D-64B1A948A1B2}" type="slidenum">
              <a:rPr lang="en-GB" smtClean="0"/>
              <a:t>‹#›</a:t>
            </a:fld>
            <a:endParaRPr lang="en-GB"/>
          </a:p>
        </p:txBody>
      </p:sp>
    </p:spTree>
    <p:extLst>
      <p:ext uri="{BB962C8B-B14F-4D97-AF65-F5344CB8AC3E}">
        <p14:creationId xmlns:p14="http://schemas.microsoft.com/office/powerpoint/2010/main" val="1710189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5F607-17A3-4B0A-AAE2-2CFA29E8D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8F6BFC3-0382-4F4E-852B-936CBCE9C5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9A2FAD8-F3C0-4FD4-B7D6-F1138E887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89508C-62D0-4417-A3E1-DDC2B753D337}"/>
              </a:ext>
            </a:extLst>
          </p:cNvPr>
          <p:cNvSpPr>
            <a:spLocks noGrp="1"/>
          </p:cNvSpPr>
          <p:nvPr>
            <p:ph type="dt" sz="half" idx="10"/>
          </p:nvPr>
        </p:nvSpPr>
        <p:spPr/>
        <p:txBody>
          <a:bodyPr/>
          <a:lstStyle/>
          <a:p>
            <a:fld id="{4F719083-1E79-465C-B103-544BFA9D1EB1}" type="datetimeFigureOut">
              <a:rPr lang="en-GB" smtClean="0"/>
              <a:t>15/07/2021</a:t>
            </a:fld>
            <a:endParaRPr lang="en-GB"/>
          </a:p>
        </p:txBody>
      </p:sp>
      <p:sp>
        <p:nvSpPr>
          <p:cNvPr id="6" name="Footer Placeholder 5">
            <a:extLst>
              <a:ext uri="{FF2B5EF4-FFF2-40B4-BE49-F238E27FC236}">
                <a16:creationId xmlns:a16="http://schemas.microsoft.com/office/drawing/2014/main" id="{6C2FC82D-1B04-495E-AA53-486947BC364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E76250-D2A1-43B3-B23B-97A7E50E9195}"/>
              </a:ext>
            </a:extLst>
          </p:cNvPr>
          <p:cNvSpPr>
            <a:spLocks noGrp="1"/>
          </p:cNvSpPr>
          <p:nvPr>
            <p:ph type="sldNum" sz="quarter" idx="12"/>
          </p:nvPr>
        </p:nvSpPr>
        <p:spPr/>
        <p:txBody>
          <a:bodyPr/>
          <a:lstStyle/>
          <a:p>
            <a:fld id="{E0489600-711E-445D-BD6D-64B1A948A1B2}" type="slidenum">
              <a:rPr lang="en-GB" smtClean="0"/>
              <a:t>‹#›</a:t>
            </a:fld>
            <a:endParaRPr lang="en-GB"/>
          </a:p>
        </p:txBody>
      </p:sp>
    </p:spTree>
    <p:extLst>
      <p:ext uri="{BB962C8B-B14F-4D97-AF65-F5344CB8AC3E}">
        <p14:creationId xmlns:p14="http://schemas.microsoft.com/office/powerpoint/2010/main" val="483230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452D1-04C2-4378-955B-1AA0FF089B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265FCE-49F5-4AA6-B88E-7B6BAA5C81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099A530-B371-4AAC-90D9-57EE2BBCA0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1ABE35-AABF-4BC3-9AA2-EC3E935E54E6}"/>
              </a:ext>
            </a:extLst>
          </p:cNvPr>
          <p:cNvSpPr>
            <a:spLocks noGrp="1"/>
          </p:cNvSpPr>
          <p:nvPr>
            <p:ph type="dt" sz="half" idx="10"/>
          </p:nvPr>
        </p:nvSpPr>
        <p:spPr/>
        <p:txBody>
          <a:bodyPr/>
          <a:lstStyle/>
          <a:p>
            <a:fld id="{4F719083-1E79-465C-B103-544BFA9D1EB1}" type="datetimeFigureOut">
              <a:rPr lang="en-GB" smtClean="0"/>
              <a:t>15/07/2021</a:t>
            </a:fld>
            <a:endParaRPr lang="en-GB"/>
          </a:p>
        </p:txBody>
      </p:sp>
      <p:sp>
        <p:nvSpPr>
          <p:cNvPr id="6" name="Footer Placeholder 5">
            <a:extLst>
              <a:ext uri="{FF2B5EF4-FFF2-40B4-BE49-F238E27FC236}">
                <a16:creationId xmlns:a16="http://schemas.microsoft.com/office/drawing/2014/main" id="{43612D26-BDE5-442D-ADCD-A4C4364C9D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F2D96A2-5CAC-472A-80CC-ED730B89D696}"/>
              </a:ext>
            </a:extLst>
          </p:cNvPr>
          <p:cNvSpPr>
            <a:spLocks noGrp="1"/>
          </p:cNvSpPr>
          <p:nvPr>
            <p:ph type="sldNum" sz="quarter" idx="12"/>
          </p:nvPr>
        </p:nvSpPr>
        <p:spPr/>
        <p:txBody>
          <a:bodyPr/>
          <a:lstStyle/>
          <a:p>
            <a:fld id="{E0489600-711E-445D-BD6D-64B1A948A1B2}" type="slidenum">
              <a:rPr lang="en-GB" smtClean="0"/>
              <a:t>‹#›</a:t>
            </a:fld>
            <a:endParaRPr lang="en-GB"/>
          </a:p>
        </p:txBody>
      </p:sp>
    </p:spTree>
    <p:extLst>
      <p:ext uri="{BB962C8B-B14F-4D97-AF65-F5344CB8AC3E}">
        <p14:creationId xmlns:p14="http://schemas.microsoft.com/office/powerpoint/2010/main" val="4111445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57CD3-B265-48F4-9D66-A6326CC33CE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C5207B-EBCB-47FF-B04C-0E8105A3D4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BE545C-7AC6-4CB0-B84F-5FAD7823CF6C}"/>
              </a:ext>
            </a:extLst>
          </p:cNvPr>
          <p:cNvSpPr>
            <a:spLocks noGrp="1"/>
          </p:cNvSpPr>
          <p:nvPr>
            <p:ph type="dt" sz="half" idx="10"/>
          </p:nvPr>
        </p:nvSpPr>
        <p:spPr/>
        <p:txBody>
          <a:bodyPr/>
          <a:lstStyle/>
          <a:p>
            <a:fld id="{4F719083-1E79-465C-B103-544BFA9D1EB1}" type="datetimeFigureOut">
              <a:rPr lang="en-GB" smtClean="0"/>
              <a:t>15/07/2021</a:t>
            </a:fld>
            <a:endParaRPr lang="en-GB"/>
          </a:p>
        </p:txBody>
      </p:sp>
      <p:sp>
        <p:nvSpPr>
          <p:cNvPr id="5" name="Footer Placeholder 4">
            <a:extLst>
              <a:ext uri="{FF2B5EF4-FFF2-40B4-BE49-F238E27FC236}">
                <a16:creationId xmlns:a16="http://schemas.microsoft.com/office/drawing/2014/main" id="{1E88EBD6-55BA-4D79-B71A-D6EAC4FEBB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5004BB-9422-489F-ADD2-EED105D9E09C}"/>
              </a:ext>
            </a:extLst>
          </p:cNvPr>
          <p:cNvSpPr>
            <a:spLocks noGrp="1"/>
          </p:cNvSpPr>
          <p:nvPr>
            <p:ph type="sldNum" sz="quarter" idx="12"/>
          </p:nvPr>
        </p:nvSpPr>
        <p:spPr/>
        <p:txBody>
          <a:bodyPr/>
          <a:lstStyle/>
          <a:p>
            <a:fld id="{E0489600-711E-445D-BD6D-64B1A948A1B2}" type="slidenum">
              <a:rPr lang="en-GB" smtClean="0"/>
              <a:t>‹#›</a:t>
            </a:fld>
            <a:endParaRPr lang="en-GB"/>
          </a:p>
        </p:txBody>
      </p:sp>
    </p:spTree>
    <p:extLst>
      <p:ext uri="{BB962C8B-B14F-4D97-AF65-F5344CB8AC3E}">
        <p14:creationId xmlns:p14="http://schemas.microsoft.com/office/powerpoint/2010/main" val="215454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C0DCE1-00D5-447A-8AF1-AE6D7D1B4C6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D1B750-E035-44E3-88D6-749A1300D6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704872-5972-4EC4-8DFB-E5C0F4F8ED3A}"/>
              </a:ext>
            </a:extLst>
          </p:cNvPr>
          <p:cNvSpPr>
            <a:spLocks noGrp="1"/>
          </p:cNvSpPr>
          <p:nvPr>
            <p:ph type="dt" sz="half" idx="10"/>
          </p:nvPr>
        </p:nvSpPr>
        <p:spPr/>
        <p:txBody>
          <a:bodyPr/>
          <a:lstStyle/>
          <a:p>
            <a:fld id="{4F719083-1E79-465C-B103-544BFA9D1EB1}" type="datetimeFigureOut">
              <a:rPr lang="en-GB" smtClean="0"/>
              <a:t>15/07/2021</a:t>
            </a:fld>
            <a:endParaRPr lang="en-GB"/>
          </a:p>
        </p:txBody>
      </p:sp>
      <p:sp>
        <p:nvSpPr>
          <p:cNvPr id="5" name="Footer Placeholder 4">
            <a:extLst>
              <a:ext uri="{FF2B5EF4-FFF2-40B4-BE49-F238E27FC236}">
                <a16:creationId xmlns:a16="http://schemas.microsoft.com/office/drawing/2014/main" id="{C23EC482-9792-48FB-950F-0F20BE9580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2BE849-A6FB-4F09-8B35-4D7C91FA9783}"/>
              </a:ext>
            </a:extLst>
          </p:cNvPr>
          <p:cNvSpPr>
            <a:spLocks noGrp="1"/>
          </p:cNvSpPr>
          <p:nvPr>
            <p:ph type="sldNum" sz="quarter" idx="12"/>
          </p:nvPr>
        </p:nvSpPr>
        <p:spPr/>
        <p:txBody>
          <a:bodyPr/>
          <a:lstStyle/>
          <a:p>
            <a:fld id="{E0489600-711E-445D-BD6D-64B1A948A1B2}" type="slidenum">
              <a:rPr lang="en-GB" smtClean="0"/>
              <a:t>‹#›</a:t>
            </a:fld>
            <a:endParaRPr lang="en-GB"/>
          </a:p>
        </p:txBody>
      </p:sp>
    </p:spTree>
    <p:extLst>
      <p:ext uri="{BB962C8B-B14F-4D97-AF65-F5344CB8AC3E}">
        <p14:creationId xmlns:p14="http://schemas.microsoft.com/office/powerpoint/2010/main" val="1899073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34CAFA3B-C878-5842-813C-FEA441652BB8}" type="datetimeFigureOut">
              <a:rPr lang="en-GB" smtClean="0"/>
              <a:t>15/07/2021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93646CB-758C-FB4D-940A-294BFB535402}" type="slidenum">
              <a:rPr lang="en-GB" smtClean="0"/>
              <a:t>‹#›</a:t>
            </a:fld>
            <a:endParaRPr lang="en-GB"/>
          </a:p>
        </p:txBody>
      </p:sp>
    </p:spTree>
    <p:extLst>
      <p:ext uri="{BB962C8B-B14F-4D97-AF65-F5344CB8AC3E}">
        <p14:creationId xmlns:p14="http://schemas.microsoft.com/office/powerpoint/2010/main" val="31469601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GB"/>
              <a:t>Click to edit Master title style</a:t>
            </a:r>
            <a:endParaRPr lang="en-US"/>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Date Placeholder 6"/>
          <p:cNvSpPr>
            <a:spLocks noGrp="1"/>
          </p:cNvSpPr>
          <p:nvPr>
            <p:ph type="dt" sz="half" idx="10"/>
          </p:nvPr>
        </p:nvSpPr>
        <p:spPr/>
        <p:txBody>
          <a:bodyPr/>
          <a:lstStyle/>
          <a:p>
            <a:fld id="{34CAFA3B-C878-5842-813C-FEA441652BB8}" type="datetimeFigureOut">
              <a:rPr lang="en-GB" smtClean="0"/>
              <a:t>15/07/2021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93646CB-758C-FB4D-940A-294BFB535402}" type="slidenum">
              <a:rPr lang="en-GB" smtClean="0"/>
              <a:t>‹#›</a:t>
            </a:fld>
            <a:endParaRPr lang="en-GB"/>
          </a:p>
        </p:txBody>
      </p:sp>
    </p:spTree>
    <p:extLst>
      <p:ext uri="{BB962C8B-B14F-4D97-AF65-F5344CB8AC3E}">
        <p14:creationId xmlns:p14="http://schemas.microsoft.com/office/powerpoint/2010/main" val="526684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1E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3545C9-BCB0-4D20-9B1D-ADC00F4970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553DE70-BABC-46EF-86D7-48BA849D8A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6C2611-67BE-40A0-BB91-E75F494D4A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719083-1E79-465C-B103-544BFA9D1EB1}" type="datetimeFigureOut">
              <a:rPr lang="en-GB" smtClean="0"/>
              <a:t>15/07/2021</a:t>
            </a:fld>
            <a:endParaRPr lang="en-GB"/>
          </a:p>
        </p:txBody>
      </p:sp>
      <p:sp>
        <p:nvSpPr>
          <p:cNvPr id="5" name="Footer Placeholder 4">
            <a:extLst>
              <a:ext uri="{FF2B5EF4-FFF2-40B4-BE49-F238E27FC236}">
                <a16:creationId xmlns:a16="http://schemas.microsoft.com/office/drawing/2014/main" id="{A24AB452-274D-41AF-B9BB-F6C9BFC2D7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EF50153-ABFC-4B52-9202-ABB1B1BE5B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89600-711E-445D-BD6D-64B1A948A1B2}" type="slidenum">
              <a:rPr lang="en-GB" smtClean="0"/>
              <a:t>‹#›</a:t>
            </a:fld>
            <a:endParaRPr lang="en-GB"/>
          </a:p>
        </p:txBody>
      </p:sp>
    </p:spTree>
    <p:extLst>
      <p:ext uri="{BB962C8B-B14F-4D97-AF65-F5344CB8AC3E}">
        <p14:creationId xmlns:p14="http://schemas.microsoft.com/office/powerpoint/2010/main" val="1293135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34CAFA3B-C878-5842-813C-FEA441652BB8}" type="datetimeFigureOut">
              <a:rPr lang="en-GB" smtClean="0"/>
              <a:t>15/07/2021</a:t>
            </a:fld>
            <a:endParaRPr lang="en-GB"/>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GB"/>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693646CB-758C-FB4D-940A-294BFB535402}" type="slidenum">
              <a:rPr lang="en-GB" smtClean="0"/>
              <a:t>‹#›</a:t>
            </a:fld>
            <a:endParaRPr lang="en-GB"/>
          </a:p>
        </p:txBody>
      </p:sp>
    </p:spTree>
    <p:extLst>
      <p:ext uri="{BB962C8B-B14F-4D97-AF65-F5344CB8AC3E}">
        <p14:creationId xmlns:p14="http://schemas.microsoft.com/office/powerpoint/2010/main" val="4178347229"/>
      </p:ext>
    </p:extLst>
  </p:cSld>
  <p:clrMap bg1="lt1" tx1="dk1" bg2="lt2" tx2="dk2" accent1="accent1" accent2="accent2" accent3="accent3" accent4="accent4" accent5="accent5" accent6="accent6" hlink="hlink" folHlink="folHlink"/>
  <p:sldLayoutIdLst>
    <p:sldLayoutId id="2147483698" r:id="rId1"/>
    <p:sldLayoutId id="2147483697" r:id="rId2"/>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286EA-13B7-410E-81D4-73E1AEE64843}"/>
              </a:ext>
            </a:extLst>
          </p:cNvPr>
          <p:cNvSpPr>
            <a:spLocks noGrp="1"/>
          </p:cNvSpPr>
          <p:nvPr>
            <p:ph type="ctrTitle"/>
          </p:nvPr>
        </p:nvSpPr>
        <p:spPr/>
        <p:txBody>
          <a:bodyPr/>
          <a:lstStyle/>
          <a:p>
            <a:r>
              <a:rPr lang="en-US" dirty="0">
                <a:solidFill>
                  <a:schemeClr val="accent5">
                    <a:lumMod val="50000"/>
                  </a:schemeClr>
                </a:solidFill>
              </a:rPr>
              <a:t>Success for All Students</a:t>
            </a:r>
            <a:br>
              <a:rPr lang="en-US" dirty="0">
                <a:solidFill>
                  <a:schemeClr val="accent5">
                    <a:lumMod val="50000"/>
                  </a:schemeClr>
                </a:solidFill>
                <a:cs typeface="Calibri Light"/>
              </a:rPr>
            </a:br>
            <a:r>
              <a:rPr lang="en-US" dirty="0">
                <a:solidFill>
                  <a:schemeClr val="accent5">
                    <a:lumMod val="50000"/>
                  </a:schemeClr>
                </a:solidFill>
              </a:rPr>
              <a:t>in the STEM Curriculum</a:t>
            </a:r>
            <a:endParaRPr lang="en-US">
              <a:solidFill>
                <a:schemeClr val="accent5">
                  <a:lumMod val="50000"/>
                </a:schemeClr>
              </a:solidFill>
              <a:cs typeface="Calibri Light"/>
            </a:endParaRPr>
          </a:p>
        </p:txBody>
      </p:sp>
      <p:sp>
        <p:nvSpPr>
          <p:cNvPr id="3" name="Subtitle 2">
            <a:extLst>
              <a:ext uri="{FF2B5EF4-FFF2-40B4-BE49-F238E27FC236}">
                <a16:creationId xmlns:a16="http://schemas.microsoft.com/office/drawing/2014/main" id="{9D0C47BC-A48A-45B5-A7DB-856CD6C01248}"/>
              </a:ext>
            </a:extLst>
          </p:cNvPr>
          <p:cNvSpPr>
            <a:spLocks noGrp="1"/>
          </p:cNvSpPr>
          <p:nvPr>
            <p:ph type="subTitle" idx="1"/>
          </p:nvPr>
        </p:nvSpPr>
        <p:spPr/>
        <p:txBody>
          <a:bodyPr vert="horz" lIns="91440" tIns="45720" rIns="91440" bIns="45720" rtlCol="0" anchor="t">
            <a:normAutofit/>
          </a:bodyPr>
          <a:lstStyle/>
          <a:p>
            <a:r>
              <a:rPr lang="en-US" dirty="0"/>
              <a:t>Professor Paul C Taylor</a:t>
            </a:r>
          </a:p>
          <a:p>
            <a:r>
              <a:rPr lang="en-US" dirty="0">
                <a:cs typeface="Calibri"/>
              </a:rPr>
              <a:t>Dean: Student Education (Experience)</a:t>
            </a:r>
          </a:p>
          <a:p>
            <a:r>
              <a:rPr lang="en-US" dirty="0">
                <a:cs typeface="Calibri"/>
              </a:rPr>
              <a:t>University of Leeds</a:t>
            </a:r>
          </a:p>
        </p:txBody>
      </p:sp>
    </p:spTree>
    <p:extLst>
      <p:ext uri="{BB962C8B-B14F-4D97-AF65-F5344CB8AC3E}">
        <p14:creationId xmlns:p14="http://schemas.microsoft.com/office/powerpoint/2010/main" val="636191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05F7-419E-4D8C-99AF-E1E17D5CDF13}"/>
              </a:ext>
            </a:extLst>
          </p:cNvPr>
          <p:cNvSpPr>
            <a:spLocks noGrp="1"/>
          </p:cNvSpPr>
          <p:nvPr>
            <p:ph type="title"/>
          </p:nvPr>
        </p:nvSpPr>
        <p:spPr/>
        <p:txBody>
          <a:bodyPr/>
          <a:lstStyle/>
          <a:p>
            <a:r>
              <a:rPr lang="en-US" dirty="0">
                <a:solidFill>
                  <a:schemeClr val="accent5">
                    <a:lumMod val="50000"/>
                  </a:schemeClr>
                </a:solidFill>
              </a:rPr>
              <a:t>Overview</a:t>
            </a:r>
            <a:endParaRPr lang="en-US" dirty="0">
              <a:solidFill>
                <a:schemeClr val="accent5">
                  <a:lumMod val="50000"/>
                </a:schemeClr>
              </a:solidFill>
              <a:cs typeface="Calibri Light"/>
            </a:endParaRPr>
          </a:p>
        </p:txBody>
      </p:sp>
      <p:sp>
        <p:nvSpPr>
          <p:cNvPr id="3" name="Content Placeholder 2">
            <a:extLst>
              <a:ext uri="{FF2B5EF4-FFF2-40B4-BE49-F238E27FC236}">
                <a16:creationId xmlns:a16="http://schemas.microsoft.com/office/drawing/2014/main" id="{0DCABEB5-F0C7-43E3-89DC-BD3A0CE555FF}"/>
              </a:ext>
            </a:extLst>
          </p:cNvPr>
          <p:cNvSpPr>
            <a:spLocks noGrp="1"/>
          </p:cNvSpPr>
          <p:nvPr>
            <p:ph idx="1"/>
          </p:nvPr>
        </p:nvSpPr>
        <p:spPr/>
        <p:txBody>
          <a:bodyPr vert="horz" lIns="91440" tIns="45720" rIns="91440" bIns="45720" rtlCol="0" anchor="t">
            <a:normAutofit lnSpcReduction="10000"/>
          </a:bodyPr>
          <a:lstStyle/>
          <a:p>
            <a:pPr marL="182880" indent="-274320"/>
            <a:r>
              <a:rPr lang="en-US" dirty="0">
                <a:ea typeface="+mn-lt"/>
                <a:cs typeface="+mn-lt"/>
              </a:rPr>
              <a:t>Continuation, Completion &amp; Awarding Gaps</a:t>
            </a:r>
            <a:endParaRPr lang="en-US" dirty="0">
              <a:cs typeface="Calibri" panose="020F0502020204030204"/>
            </a:endParaRPr>
          </a:p>
          <a:p>
            <a:pPr marL="0" indent="0">
              <a:buNone/>
            </a:pPr>
            <a:endParaRPr lang="en-US" b="1" dirty="0"/>
          </a:p>
          <a:p>
            <a:r>
              <a:rPr lang="en-US" dirty="0"/>
              <a:t>Inclusive Teaching Practice</a:t>
            </a:r>
            <a:endParaRPr lang="en-US" dirty="0">
              <a:cs typeface="Calibri"/>
            </a:endParaRPr>
          </a:p>
          <a:p>
            <a:endParaRPr lang="en-US"/>
          </a:p>
          <a:p>
            <a:r>
              <a:rPr lang="en-US" dirty="0"/>
              <a:t>Inclusive Student Opportunity</a:t>
            </a:r>
            <a:endParaRPr lang="en-US" dirty="0">
              <a:cs typeface="Calibri"/>
            </a:endParaRPr>
          </a:p>
          <a:p>
            <a:endParaRPr lang="en-US" dirty="0">
              <a:cs typeface="Calibri"/>
            </a:endParaRPr>
          </a:p>
          <a:p>
            <a:r>
              <a:rPr lang="en-US" dirty="0">
                <a:cs typeface="Calibri"/>
              </a:rPr>
              <a:t>Sense of Belonging</a:t>
            </a:r>
          </a:p>
          <a:p>
            <a:endParaRPr lang="en-US" dirty="0">
              <a:cs typeface="Calibri"/>
            </a:endParaRPr>
          </a:p>
          <a:p>
            <a:r>
              <a:rPr lang="en-US" dirty="0" err="1">
                <a:cs typeface="Calibri"/>
              </a:rPr>
              <a:t>Decolonisation</a:t>
            </a:r>
            <a:r>
              <a:rPr lang="en-US" dirty="0">
                <a:cs typeface="Calibri"/>
              </a:rPr>
              <a:t> of the STEM Curriculum</a:t>
            </a:r>
          </a:p>
          <a:p>
            <a:endParaRPr lang="en-US">
              <a:cs typeface="Calibri"/>
            </a:endParaRPr>
          </a:p>
          <a:p>
            <a:pPr marL="0" indent="0">
              <a:buNone/>
            </a:pPr>
            <a:endParaRPr lang="en-US" b="1" dirty="0">
              <a:cs typeface="Calibri"/>
            </a:endParaRPr>
          </a:p>
        </p:txBody>
      </p:sp>
    </p:spTree>
    <p:extLst>
      <p:ext uri="{BB962C8B-B14F-4D97-AF65-F5344CB8AC3E}">
        <p14:creationId xmlns:p14="http://schemas.microsoft.com/office/powerpoint/2010/main" val="1735409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05F7-419E-4D8C-99AF-E1E17D5CDF13}"/>
              </a:ext>
            </a:extLst>
          </p:cNvPr>
          <p:cNvSpPr>
            <a:spLocks noGrp="1"/>
          </p:cNvSpPr>
          <p:nvPr>
            <p:ph type="title"/>
          </p:nvPr>
        </p:nvSpPr>
        <p:spPr/>
        <p:txBody>
          <a:bodyPr/>
          <a:lstStyle/>
          <a:p>
            <a:r>
              <a:rPr lang="en-US" dirty="0">
                <a:solidFill>
                  <a:schemeClr val="accent5">
                    <a:lumMod val="50000"/>
                  </a:schemeClr>
                </a:solidFill>
              </a:rPr>
              <a:t>Continuation, Completion &amp; Awarding Gaps</a:t>
            </a:r>
            <a:endParaRPr lang="en-US" dirty="0">
              <a:solidFill>
                <a:schemeClr val="accent5">
                  <a:lumMod val="50000"/>
                </a:schemeClr>
              </a:solidFill>
              <a:cs typeface="Calibri Light"/>
            </a:endParaRPr>
          </a:p>
        </p:txBody>
      </p:sp>
      <p:sp>
        <p:nvSpPr>
          <p:cNvPr id="3" name="Content Placeholder 2">
            <a:extLst>
              <a:ext uri="{FF2B5EF4-FFF2-40B4-BE49-F238E27FC236}">
                <a16:creationId xmlns:a16="http://schemas.microsoft.com/office/drawing/2014/main" id="{0DCABEB5-F0C7-43E3-89DC-BD3A0CE555FF}"/>
              </a:ext>
            </a:extLst>
          </p:cNvPr>
          <p:cNvSpPr>
            <a:spLocks noGrp="1"/>
          </p:cNvSpPr>
          <p:nvPr>
            <p:ph idx="1"/>
          </p:nvPr>
        </p:nvSpPr>
        <p:spPr/>
        <p:txBody>
          <a:bodyPr vert="horz" lIns="91440" tIns="45720" rIns="91440" bIns="45720" rtlCol="0" anchor="t">
            <a:normAutofit/>
          </a:bodyPr>
          <a:lstStyle/>
          <a:p>
            <a:pPr marL="182880" indent="-274320"/>
            <a:r>
              <a:rPr lang="en-US" dirty="0">
                <a:ea typeface="+mn-lt"/>
                <a:cs typeface="+mn-lt"/>
              </a:rPr>
              <a:t>Non-continuation Gaps</a:t>
            </a:r>
            <a:endParaRPr lang="en-US" dirty="0">
              <a:cs typeface="Calibri" panose="020F0502020204030204"/>
            </a:endParaRPr>
          </a:p>
          <a:p>
            <a:pPr marL="0" indent="0">
              <a:buNone/>
            </a:pPr>
            <a:r>
              <a:rPr lang="en-US" dirty="0">
                <a:cs typeface="Calibri" panose="020F0502020204030204"/>
              </a:rPr>
              <a:t>   UK-domiciled STEM</a:t>
            </a: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dirty="0">
              <a:cs typeface="Calibri" panose="020F0502020204030204"/>
            </a:endParaRPr>
          </a:p>
          <a:p>
            <a:pPr marL="0" indent="0">
              <a:buNone/>
            </a:pPr>
            <a:endParaRPr lang="en-US" sz="2400" i="1" dirty="0">
              <a:cs typeface="Calibri" panose="020F0502020204030204"/>
            </a:endParaRPr>
          </a:p>
          <a:p>
            <a:pPr marL="0" indent="0">
              <a:buNone/>
            </a:pPr>
            <a:endParaRPr lang="en-US" b="1" dirty="0">
              <a:cs typeface="Calibri"/>
            </a:endParaRPr>
          </a:p>
          <a:p>
            <a:endParaRPr lang="en-US" dirty="0">
              <a:cs typeface="Calibri"/>
            </a:endParaRPr>
          </a:p>
          <a:p>
            <a:endParaRPr lang="en-US">
              <a:cs typeface="Calibri"/>
            </a:endParaRPr>
          </a:p>
          <a:p>
            <a:pPr marL="0" indent="0">
              <a:buNone/>
            </a:pPr>
            <a:endParaRPr lang="en-US" b="1" dirty="0">
              <a:cs typeface="Calibri"/>
            </a:endParaRPr>
          </a:p>
        </p:txBody>
      </p:sp>
      <p:pic>
        <p:nvPicPr>
          <p:cNvPr id="4" name="Picture 4" descr="Chart, line chart&#10;&#10;Description automatically generated">
            <a:extLst>
              <a:ext uri="{FF2B5EF4-FFF2-40B4-BE49-F238E27FC236}">
                <a16:creationId xmlns:a16="http://schemas.microsoft.com/office/drawing/2014/main" id="{8E064AAA-AA6B-499D-BBCC-9A528AEEB2B9}"/>
              </a:ext>
            </a:extLst>
          </p:cNvPr>
          <p:cNvPicPr>
            <a:picLocks noChangeAspect="1"/>
          </p:cNvPicPr>
          <p:nvPr/>
        </p:nvPicPr>
        <p:blipFill>
          <a:blip r:embed="rId2"/>
          <a:stretch>
            <a:fillRect/>
          </a:stretch>
        </p:blipFill>
        <p:spPr>
          <a:xfrm>
            <a:off x="4685818" y="1825377"/>
            <a:ext cx="6225250" cy="4316483"/>
          </a:xfrm>
          <a:prstGeom prst="rect">
            <a:avLst/>
          </a:prstGeom>
        </p:spPr>
      </p:pic>
      <p:sp>
        <p:nvSpPr>
          <p:cNvPr id="5" name="TextBox 4">
            <a:extLst>
              <a:ext uri="{FF2B5EF4-FFF2-40B4-BE49-F238E27FC236}">
                <a16:creationId xmlns:a16="http://schemas.microsoft.com/office/drawing/2014/main" id="{EC5DAA56-6549-448D-9047-176FE78EA246}"/>
              </a:ext>
            </a:extLst>
          </p:cNvPr>
          <p:cNvSpPr txBox="1"/>
          <p:nvPr/>
        </p:nvSpPr>
        <p:spPr>
          <a:xfrm>
            <a:off x="7444451" y="5804703"/>
            <a:ext cx="386208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dirty="0"/>
              <a:t>Joice &amp; Tetlow, Royal Society (2020)</a:t>
            </a:r>
          </a:p>
        </p:txBody>
      </p:sp>
    </p:spTree>
    <p:extLst>
      <p:ext uri="{BB962C8B-B14F-4D97-AF65-F5344CB8AC3E}">
        <p14:creationId xmlns:p14="http://schemas.microsoft.com/office/powerpoint/2010/main" val="420396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05F7-419E-4D8C-99AF-E1E17D5CDF13}"/>
              </a:ext>
            </a:extLst>
          </p:cNvPr>
          <p:cNvSpPr>
            <a:spLocks noGrp="1"/>
          </p:cNvSpPr>
          <p:nvPr>
            <p:ph type="title"/>
          </p:nvPr>
        </p:nvSpPr>
        <p:spPr/>
        <p:txBody>
          <a:bodyPr/>
          <a:lstStyle/>
          <a:p>
            <a:r>
              <a:rPr lang="en-US">
                <a:solidFill>
                  <a:schemeClr val="accent5">
                    <a:lumMod val="50000"/>
                  </a:schemeClr>
                </a:solidFill>
                <a:ea typeface="+mj-lt"/>
                <a:cs typeface="+mj-lt"/>
              </a:rPr>
              <a:t>Continuation, Completion &amp; Awarding Gaps</a:t>
            </a:r>
          </a:p>
        </p:txBody>
      </p:sp>
      <p:sp>
        <p:nvSpPr>
          <p:cNvPr id="3" name="Content Placeholder 2">
            <a:extLst>
              <a:ext uri="{FF2B5EF4-FFF2-40B4-BE49-F238E27FC236}">
                <a16:creationId xmlns:a16="http://schemas.microsoft.com/office/drawing/2014/main" id="{0DCABEB5-F0C7-43E3-89DC-BD3A0CE555FF}"/>
              </a:ext>
            </a:extLst>
          </p:cNvPr>
          <p:cNvSpPr>
            <a:spLocks noGrp="1"/>
          </p:cNvSpPr>
          <p:nvPr>
            <p:ph idx="1"/>
          </p:nvPr>
        </p:nvSpPr>
        <p:spPr/>
        <p:txBody>
          <a:bodyPr vert="horz" lIns="91440" tIns="45720" rIns="91440" bIns="45720" rtlCol="0" anchor="t">
            <a:normAutofit/>
          </a:bodyPr>
          <a:lstStyle/>
          <a:p>
            <a:pPr marL="182880" indent="-274320"/>
            <a:r>
              <a:rPr lang="en-US" dirty="0">
                <a:ea typeface="+mn-lt"/>
                <a:cs typeface="+mn-lt"/>
              </a:rPr>
              <a:t>Non-Completion Gaps for UK-domiciled</a:t>
            </a:r>
            <a:r>
              <a:rPr lang="en-US" dirty="0">
                <a:cs typeface="Calibri" panose="020F0502020204030204"/>
              </a:rPr>
              <a:t> STEM students</a:t>
            </a:r>
          </a:p>
          <a:p>
            <a:pPr marL="0" indent="0">
              <a:buNone/>
            </a:pPr>
            <a:endParaRPr lang="en-US" b="1" dirty="0">
              <a:cs typeface="Calibri" panose="020F0502020204030204"/>
            </a:endParaRPr>
          </a:p>
          <a:p>
            <a:endParaRPr lang="en-US" dirty="0">
              <a:cs typeface="Calibri" panose="020F0502020204030204"/>
            </a:endParaRPr>
          </a:p>
          <a:p>
            <a:endParaRPr lang="en-US">
              <a:cs typeface="Calibri"/>
            </a:endParaRPr>
          </a:p>
          <a:p>
            <a:pPr marL="0" indent="0">
              <a:buNone/>
            </a:pPr>
            <a:endParaRPr lang="en-US" b="1" dirty="0">
              <a:cs typeface="Calibri"/>
            </a:endParaRPr>
          </a:p>
        </p:txBody>
      </p:sp>
      <p:pic>
        <p:nvPicPr>
          <p:cNvPr id="4" name="Picture 4" descr="Graphical user interface, chart, application&#10;&#10;Description automatically generated">
            <a:extLst>
              <a:ext uri="{FF2B5EF4-FFF2-40B4-BE49-F238E27FC236}">
                <a16:creationId xmlns:a16="http://schemas.microsoft.com/office/drawing/2014/main" id="{E720F21B-DBA0-4C5A-8871-3D497194978C}"/>
              </a:ext>
            </a:extLst>
          </p:cNvPr>
          <p:cNvPicPr>
            <a:picLocks noChangeAspect="1"/>
          </p:cNvPicPr>
          <p:nvPr/>
        </p:nvPicPr>
        <p:blipFill>
          <a:blip r:embed="rId2"/>
          <a:stretch>
            <a:fillRect/>
          </a:stretch>
        </p:blipFill>
        <p:spPr>
          <a:xfrm>
            <a:off x="2057690" y="2339167"/>
            <a:ext cx="8260581" cy="4111799"/>
          </a:xfrm>
          <a:prstGeom prst="rect">
            <a:avLst/>
          </a:prstGeom>
        </p:spPr>
      </p:pic>
    </p:spTree>
    <p:extLst>
      <p:ext uri="{BB962C8B-B14F-4D97-AF65-F5344CB8AC3E}">
        <p14:creationId xmlns:p14="http://schemas.microsoft.com/office/powerpoint/2010/main" val="4033427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05F7-419E-4D8C-99AF-E1E17D5CDF13}"/>
              </a:ext>
            </a:extLst>
          </p:cNvPr>
          <p:cNvSpPr>
            <a:spLocks noGrp="1"/>
          </p:cNvSpPr>
          <p:nvPr>
            <p:ph type="title"/>
          </p:nvPr>
        </p:nvSpPr>
        <p:spPr/>
        <p:txBody>
          <a:bodyPr/>
          <a:lstStyle/>
          <a:p>
            <a:r>
              <a:rPr lang="en-US">
                <a:solidFill>
                  <a:schemeClr val="accent5">
                    <a:lumMod val="50000"/>
                  </a:schemeClr>
                </a:solidFill>
                <a:ea typeface="+mj-lt"/>
                <a:cs typeface="+mj-lt"/>
              </a:rPr>
              <a:t>Continuation, Completion &amp; Awarding Gaps</a:t>
            </a:r>
          </a:p>
        </p:txBody>
      </p:sp>
      <p:sp>
        <p:nvSpPr>
          <p:cNvPr id="3" name="Content Placeholder 2">
            <a:extLst>
              <a:ext uri="{FF2B5EF4-FFF2-40B4-BE49-F238E27FC236}">
                <a16:creationId xmlns:a16="http://schemas.microsoft.com/office/drawing/2014/main" id="{0DCABEB5-F0C7-43E3-89DC-BD3A0CE555FF}"/>
              </a:ext>
            </a:extLst>
          </p:cNvPr>
          <p:cNvSpPr>
            <a:spLocks noGrp="1"/>
          </p:cNvSpPr>
          <p:nvPr>
            <p:ph idx="1"/>
          </p:nvPr>
        </p:nvSpPr>
        <p:spPr/>
        <p:txBody>
          <a:bodyPr vert="horz" lIns="91440" tIns="45720" rIns="91440" bIns="45720" rtlCol="0" anchor="t">
            <a:normAutofit/>
          </a:bodyPr>
          <a:lstStyle/>
          <a:p>
            <a:pPr marL="182880" indent="-274320"/>
            <a:r>
              <a:rPr lang="en-US" dirty="0">
                <a:ea typeface="+mn-lt"/>
                <a:cs typeface="+mn-lt"/>
              </a:rPr>
              <a:t>Awarding Gaps ("good" degrees) for UK-domiciled</a:t>
            </a:r>
            <a:r>
              <a:rPr lang="en-US" dirty="0">
                <a:cs typeface="Calibri" panose="020F0502020204030204"/>
              </a:rPr>
              <a:t> STEM students</a:t>
            </a:r>
          </a:p>
          <a:p>
            <a:pPr marL="0" indent="0">
              <a:buNone/>
            </a:pPr>
            <a:endParaRPr lang="en-US" b="1" dirty="0">
              <a:cs typeface="Calibri" panose="020F0502020204030204"/>
            </a:endParaRPr>
          </a:p>
          <a:p>
            <a:endParaRPr lang="en-US" dirty="0">
              <a:cs typeface="Calibri" panose="020F0502020204030204"/>
            </a:endParaRPr>
          </a:p>
          <a:p>
            <a:endParaRPr lang="en-US">
              <a:cs typeface="Calibri"/>
            </a:endParaRPr>
          </a:p>
          <a:p>
            <a:pPr marL="0" indent="0">
              <a:buNone/>
            </a:pPr>
            <a:endParaRPr lang="en-US" b="1" dirty="0">
              <a:cs typeface="Calibri"/>
            </a:endParaRPr>
          </a:p>
        </p:txBody>
      </p:sp>
      <p:pic>
        <p:nvPicPr>
          <p:cNvPr id="5" name="Picture 5" descr="Chart, line chart&#10;&#10;Description automatically generated">
            <a:extLst>
              <a:ext uri="{FF2B5EF4-FFF2-40B4-BE49-F238E27FC236}">
                <a16:creationId xmlns:a16="http://schemas.microsoft.com/office/drawing/2014/main" id="{D8DFEBDC-E642-4950-85F0-76B63C976D16}"/>
              </a:ext>
            </a:extLst>
          </p:cNvPr>
          <p:cNvPicPr>
            <a:picLocks noChangeAspect="1"/>
          </p:cNvPicPr>
          <p:nvPr/>
        </p:nvPicPr>
        <p:blipFill>
          <a:blip r:embed="rId2"/>
          <a:stretch>
            <a:fillRect/>
          </a:stretch>
        </p:blipFill>
        <p:spPr>
          <a:xfrm>
            <a:off x="2264780" y="2485468"/>
            <a:ext cx="7652794" cy="3854759"/>
          </a:xfrm>
          <a:prstGeom prst="rect">
            <a:avLst/>
          </a:prstGeom>
        </p:spPr>
      </p:pic>
    </p:spTree>
    <p:extLst>
      <p:ext uri="{BB962C8B-B14F-4D97-AF65-F5344CB8AC3E}">
        <p14:creationId xmlns:p14="http://schemas.microsoft.com/office/powerpoint/2010/main" val="351425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05F7-419E-4D8C-99AF-E1E17D5CDF13}"/>
              </a:ext>
            </a:extLst>
          </p:cNvPr>
          <p:cNvSpPr>
            <a:spLocks noGrp="1"/>
          </p:cNvSpPr>
          <p:nvPr>
            <p:ph type="title"/>
          </p:nvPr>
        </p:nvSpPr>
        <p:spPr/>
        <p:txBody>
          <a:bodyPr/>
          <a:lstStyle/>
          <a:p>
            <a:r>
              <a:rPr lang="en-US">
                <a:solidFill>
                  <a:schemeClr val="accent5">
                    <a:lumMod val="50000"/>
                  </a:schemeClr>
                </a:solidFill>
                <a:ea typeface="+mj-lt"/>
                <a:cs typeface="+mj-lt"/>
              </a:rPr>
              <a:t>Continuation, Completion &amp; Awarding Gaps</a:t>
            </a:r>
          </a:p>
        </p:txBody>
      </p:sp>
      <p:sp>
        <p:nvSpPr>
          <p:cNvPr id="3" name="Content Placeholder 2">
            <a:extLst>
              <a:ext uri="{FF2B5EF4-FFF2-40B4-BE49-F238E27FC236}">
                <a16:creationId xmlns:a16="http://schemas.microsoft.com/office/drawing/2014/main" id="{0DCABEB5-F0C7-43E3-89DC-BD3A0CE555FF}"/>
              </a:ext>
            </a:extLst>
          </p:cNvPr>
          <p:cNvSpPr>
            <a:spLocks noGrp="1"/>
          </p:cNvSpPr>
          <p:nvPr>
            <p:ph idx="1"/>
          </p:nvPr>
        </p:nvSpPr>
        <p:spPr/>
        <p:txBody>
          <a:bodyPr vert="horz" lIns="91440" tIns="45720" rIns="91440" bIns="45720" rtlCol="0" anchor="t">
            <a:normAutofit/>
          </a:bodyPr>
          <a:lstStyle/>
          <a:p>
            <a:pPr marL="182880" indent="-274320"/>
            <a:r>
              <a:rPr lang="en-US" dirty="0">
                <a:ea typeface="+mn-lt"/>
                <a:cs typeface="+mn-lt"/>
              </a:rPr>
              <a:t>Awarding Gaps ("good" degrees) for UK-domiciled</a:t>
            </a:r>
            <a:r>
              <a:rPr lang="en-US" dirty="0">
                <a:cs typeface="Calibri" panose="020F0502020204030204"/>
              </a:rPr>
              <a:t> STEM students</a:t>
            </a:r>
          </a:p>
          <a:p>
            <a:pPr marL="0" indent="0">
              <a:buNone/>
            </a:pPr>
            <a:endParaRPr lang="en-US" b="1" dirty="0">
              <a:cs typeface="Calibri" panose="020F0502020204030204"/>
            </a:endParaRPr>
          </a:p>
          <a:p>
            <a:endParaRPr lang="en-US" dirty="0">
              <a:cs typeface="Calibri" panose="020F0502020204030204"/>
            </a:endParaRPr>
          </a:p>
          <a:p>
            <a:endParaRPr lang="en-US">
              <a:cs typeface="Calibri"/>
            </a:endParaRPr>
          </a:p>
          <a:p>
            <a:pPr marL="0" indent="0">
              <a:buNone/>
            </a:pPr>
            <a:endParaRPr lang="en-US" b="1" dirty="0">
              <a:cs typeface="Calibri"/>
            </a:endParaRPr>
          </a:p>
        </p:txBody>
      </p:sp>
      <p:pic>
        <p:nvPicPr>
          <p:cNvPr id="5" name="Picture 5" descr="Chart, line chart&#10;&#10;Description automatically generated">
            <a:extLst>
              <a:ext uri="{FF2B5EF4-FFF2-40B4-BE49-F238E27FC236}">
                <a16:creationId xmlns:a16="http://schemas.microsoft.com/office/drawing/2014/main" id="{D8DFEBDC-E642-4950-85F0-76B63C976D16}"/>
              </a:ext>
            </a:extLst>
          </p:cNvPr>
          <p:cNvPicPr>
            <a:picLocks noChangeAspect="1"/>
          </p:cNvPicPr>
          <p:nvPr/>
        </p:nvPicPr>
        <p:blipFill>
          <a:blip r:embed="rId2"/>
          <a:stretch>
            <a:fillRect/>
          </a:stretch>
        </p:blipFill>
        <p:spPr>
          <a:xfrm>
            <a:off x="2264780" y="2485468"/>
            <a:ext cx="7652794" cy="3854759"/>
          </a:xfrm>
          <a:prstGeom prst="rect">
            <a:avLst/>
          </a:prstGeom>
        </p:spPr>
      </p:pic>
      <p:sp>
        <p:nvSpPr>
          <p:cNvPr id="6" name="TextBox 5">
            <a:extLst>
              <a:ext uri="{FF2B5EF4-FFF2-40B4-BE49-F238E27FC236}">
                <a16:creationId xmlns:a16="http://schemas.microsoft.com/office/drawing/2014/main" id="{E2828D86-6FC5-43D9-83BE-2829A8051108}"/>
              </a:ext>
            </a:extLst>
          </p:cNvPr>
          <p:cNvSpPr txBox="1"/>
          <p:nvPr/>
        </p:nvSpPr>
        <p:spPr>
          <a:xfrm>
            <a:off x="8302906" y="3885233"/>
            <a:ext cx="274319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FF0000"/>
                </a:solidFill>
              </a:rPr>
              <a:t>Awarding gap</a:t>
            </a:r>
            <a:endParaRPr lang="en-US" dirty="0">
              <a:solidFill>
                <a:srgbClr val="FF0000"/>
              </a:solidFill>
              <a:cs typeface="Calibri"/>
            </a:endParaRPr>
          </a:p>
          <a:p>
            <a:r>
              <a:rPr lang="en-US" dirty="0">
                <a:solidFill>
                  <a:srgbClr val="FF0000"/>
                </a:solidFill>
                <a:cs typeface="Calibri"/>
              </a:rPr>
              <a:t>between black &amp;</a:t>
            </a:r>
          </a:p>
          <a:p>
            <a:r>
              <a:rPr lang="en-US" dirty="0">
                <a:solidFill>
                  <a:srgbClr val="FF0000"/>
                </a:solidFill>
                <a:cs typeface="Calibri"/>
              </a:rPr>
              <a:t>white students =</a:t>
            </a:r>
          </a:p>
          <a:p>
            <a:r>
              <a:rPr lang="en-US" dirty="0">
                <a:solidFill>
                  <a:srgbClr val="FF0000"/>
                </a:solidFill>
                <a:cs typeface="Calibri"/>
              </a:rPr>
              <a:t>19% in 2018/19</a:t>
            </a:r>
          </a:p>
        </p:txBody>
      </p:sp>
      <p:sp>
        <p:nvSpPr>
          <p:cNvPr id="4" name="Arrow: Left 3">
            <a:extLst>
              <a:ext uri="{FF2B5EF4-FFF2-40B4-BE49-F238E27FC236}">
                <a16:creationId xmlns:a16="http://schemas.microsoft.com/office/drawing/2014/main" id="{84EF9935-640A-42D8-BBA1-F9BBB6F1C849}"/>
              </a:ext>
            </a:extLst>
          </p:cNvPr>
          <p:cNvSpPr/>
          <p:nvPr/>
        </p:nvSpPr>
        <p:spPr>
          <a:xfrm>
            <a:off x="8404011" y="3389241"/>
            <a:ext cx="974202" cy="482278"/>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088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05F7-419E-4D8C-99AF-E1E17D5CDF13}"/>
              </a:ext>
            </a:extLst>
          </p:cNvPr>
          <p:cNvSpPr>
            <a:spLocks noGrp="1"/>
          </p:cNvSpPr>
          <p:nvPr>
            <p:ph type="title"/>
          </p:nvPr>
        </p:nvSpPr>
        <p:spPr/>
        <p:txBody>
          <a:bodyPr/>
          <a:lstStyle/>
          <a:p>
            <a:r>
              <a:rPr lang="en-US" dirty="0">
                <a:solidFill>
                  <a:schemeClr val="accent5">
                    <a:lumMod val="50000"/>
                  </a:schemeClr>
                </a:solidFill>
              </a:rPr>
              <a:t>Overview</a:t>
            </a:r>
            <a:endParaRPr lang="en-US" dirty="0">
              <a:solidFill>
                <a:schemeClr val="accent5">
                  <a:lumMod val="50000"/>
                </a:schemeClr>
              </a:solidFill>
              <a:cs typeface="Calibri Light"/>
            </a:endParaRPr>
          </a:p>
        </p:txBody>
      </p:sp>
      <p:sp>
        <p:nvSpPr>
          <p:cNvPr id="3" name="Content Placeholder 2">
            <a:extLst>
              <a:ext uri="{FF2B5EF4-FFF2-40B4-BE49-F238E27FC236}">
                <a16:creationId xmlns:a16="http://schemas.microsoft.com/office/drawing/2014/main" id="{0DCABEB5-F0C7-43E3-89DC-BD3A0CE555FF}"/>
              </a:ext>
            </a:extLst>
          </p:cNvPr>
          <p:cNvSpPr>
            <a:spLocks noGrp="1"/>
          </p:cNvSpPr>
          <p:nvPr>
            <p:ph idx="1"/>
          </p:nvPr>
        </p:nvSpPr>
        <p:spPr/>
        <p:txBody>
          <a:bodyPr vert="horz" lIns="91440" tIns="45720" rIns="91440" bIns="45720" rtlCol="0" anchor="t">
            <a:normAutofit lnSpcReduction="10000"/>
          </a:bodyPr>
          <a:lstStyle/>
          <a:p>
            <a:pPr marL="182880" indent="-274320"/>
            <a:r>
              <a:rPr lang="en-US" dirty="0">
                <a:ea typeface="+mn-lt"/>
                <a:cs typeface="+mn-lt"/>
              </a:rPr>
              <a:t>Continuation, Completion &amp; Awarding Gaps</a:t>
            </a:r>
            <a:endParaRPr lang="en-US" dirty="0">
              <a:cs typeface="Calibri" panose="020F0502020204030204"/>
            </a:endParaRPr>
          </a:p>
          <a:p>
            <a:pPr marL="0" indent="0">
              <a:buNone/>
            </a:pPr>
            <a:endParaRPr lang="en-US" b="1" dirty="0"/>
          </a:p>
          <a:p>
            <a:r>
              <a:rPr lang="en-US" dirty="0">
                <a:solidFill>
                  <a:srgbClr val="7030A0"/>
                </a:solidFill>
              </a:rPr>
              <a:t>Inclusive Teaching Practice</a:t>
            </a:r>
            <a:endParaRPr lang="en-US" dirty="0">
              <a:solidFill>
                <a:srgbClr val="7030A0"/>
              </a:solidFill>
              <a:cs typeface="Calibri"/>
            </a:endParaRPr>
          </a:p>
          <a:p>
            <a:endParaRPr lang="en-US"/>
          </a:p>
          <a:p>
            <a:r>
              <a:rPr lang="en-US" dirty="0"/>
              <a:t>Inclusive Student Opportunity</a:t>
            </a:r>
            <a:endParaRPr lang="en-US" dirty="0">
              <a:cs typeface="Calibri"/>
            </a:endParaRPr>
          </a:p>
          <a:p>
            <a:endParaRPr lang="en-US" dirty="0">
              <a:cs typeface="Calibri"/>
            </a:endParaRPr>
          </a:p>
          <a:p>
            <a:r>
              <a:rPr lang="en-US" dirty="0">
                <a:cs typeface="Calibri"/>
              </a:rPr>
              <a:t>Sense of Belonging</a:t>
            </a:r>
          </a:p>
          <a:p>
            <a:endParaRPr lang="en-US" dirty="0">
              <a:cs typeface="Calibri"/>
            </a:endParaRPr>
          </a:p>
          <a:p>
            <a:r>
              <a:rPr lang="en-US" dirty="0" err="1">
                <a:cs typeface="Calibri"/>
              </a:rPr>
              <a:t>Decolonisation</a:t>
            </a:r>
            <a:r>
              <a:rPr lang="en-US" dirty="0">
                <a:cs typeface="Calibri"/>
              </a:rPr>
              <a:t> of the STEM Curriculum</a:t>
            </a:r>
          </a:p>
          <a:p>
            <a:endParaRPr lang="en-US">
              <a:cs typeface="Calibri"/>
            </a:endParaRPr>
          </a:p>
          <a:p>
            <a:pPr marL="0" indent="0">
              <a:buNone/>
            </a:pPr>
            <a:endParaRPr lang="en-US" b="1" dirty="0">
              <a:cs typeface="Calibri"/>
            </a:endParaRPr>
          </a:p>
        </p:txBody>
      </p:sp>
    </p:spTree>
    <p:extLst>
      <p:ext uri="{BB962C8B-B14F-4D97-AF65-F5344CB8AC3E}">
        <p14:creationId xmlns:p14="http://schemas.microsoft.com/office/powerpoint/2010/main" val="2303604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05F7-419E-4D8C-99AF-E1E17D5CDF13}"/>
              </a:ext>
            </a:extLst>
          </p:cNvPr>
          <p:cNvSpPr>
            <a:spLocks noGrp="1"/>
          </p:cNvSpPr>
          <p:nvPr>
            <p:ph type="title"/>
          </p:nvPr>
        </p:nvSpPr>
        <p:spPr/>
        <p:txBody>
          <a:bodyPr/>
          <a:lstStyle/>
          <a:p>
            <a:r>
              <a:rPr lang="en-US" dirty="0">
                <a:solidFill>
                  <a:schemeClr val="accent5">
                    <a:lumMod val="50000"/>
                  </a:schemeClr>
                </a:solidFill>
              </a:rPr>
              <a:t>Inclusive Teaching Practice</a:t>
            </a:r>
            <a:endParaRPr lang="en-US" dirty="0">
              <a:solidFill>
                <a:schemeClr val="accent5">
                  <a:lumMod val="50000"/>
                </a:schemeClr>
              </a:solidFill>
              <a:cs typeface="Calibri Light"/>
            </a:endParaRPr>
          </a:p>
        </p:txBody>
      </p:sp>
      <p:sp>
        <p:nvSpPr>
          <p:cNvPr id="3" name="Content Placeholder 2">
            <a:extLst>
              <a:ext uri="{FF2B5EF4-FFF2-40B4-BE49-F238E27FC236}">
                <a16:creationId xmlns:a16="http://schemas.microsoft.com/office/drawing/2014/main" id="{0DCABEB5-F0C7-43E3-89DC-BD3A0CE555FF}"/>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en-US" b="1" dirty="0"/>
              <a:t>Baseline Standard 1</a:t>
            </a:r>
            <a:endParaRPr lang="en-US" dirty="0">
              <a:cs typeface="Calibri" panose="020F0502020204030204"/>
            </a:endParaRPr>
          </a:p>
          <a:p>
            <a:r>
              <a:rPr lang="en-US" dirty="0">
                <a:ea typeface="+mn-lt"/>
                <a:cs typeface="+mn-lt"/>
              </a:rPr>
              <a:t>We will ensure that all learning and teaching practices, activities, and supporting materials, can be used by all students. (Reasonable adjustments may still be required in some circumstances.)</a:t>
            </a:r>
            <a:endParaRPr lang="en-US" dirty="0"/>
          </a:p>
          <a:p>
            <a:pPr marL="0" indent="0">
              <a:buNone/>
            </a:pPr>
            <a:r>
              <a:rPr lang="en-US" b="1" dirty="0"/>
              <a:t>Baseline Standard 2</a:t>
            </a:r>
            <a:endParaRPr lang="en-US" dirty="0">
              <a:cs typeface="Calibri" panose="020F0502020204030204"/>
            </a:endParaRPr>
          </a:p>
          <a:p>
            <a:r>
              <a:rPr lang="en-US" dirty="0">
                <a:ea typeface="+mn-lt"/>
                <a:cs typeface="+mn-lt"/>
              </a:rPr>
              <a:t>We will release materials in advance so that students have sufficient time to engage with them prior to scheduled sessions.</a:t>
            </a:r>
            <a:endParaRPr lang="en-US" dirty="0"/>
          </a:p>
          <a:p>
            <a:pPr marL="0" indent="0">
              <a:buNone/>
            </a:pPr>
            <a:r>
              <a:rPr lang="en-US" b="1" dirty="0"/>
              <a:t>Baseline Standard 3</a:t>
            </a:r>
            <a:endParaRPr lang="en-US" dirty="0">
              <a:cs typeface="Calibri" panose="020F0502020204030204"/>
            </a:endParaRPr>
          </a:p>
          <a:p>
            <a:r>
              <a:rPr lang="en-US" dirty="0">
                <a:ea typeface="+mn-lt"/>
                <a:cs typeface="+mn-lt"/>
              </a:rPr>
              <a:t>We will ensure that there is an appropriate range of assessment methods at a </a:t>
            </a:r>
            <a:r>
              <a:rPr lang="en-US" dirty="0" err="1">
                <a:ea typeface="+mn-lt"/>
                <a:cs typeface="+mn-lt"/>
              </a:rPr>
              <a:t>programme</a:t>
            </a:r>
            <a:r>
              <a:rPr lang="en-US" dirty="0">
                <a:ea typeface="+mn-lt"/>
                <a:cs typeface="+mn-lt"/>
              </a:rPr>
              <a:t> level, and that the language used in assessment tasks is clear.</a:t>
            </a:r>
            <a:endParaRPr lang="en-US" dirty="0"/>
          </a:p>
          <a:p>
            <a:pPr marL="0" indent="0">
              <a:buNone/>
            </a:pPr>
            <a:endParaRPr lang="en-US" b="1" dirty="0">
              <a:cs typeface="Calibri"/>
            </a:endParaRPr>
          </a:p>
          <a:p>
            <a:endParaRPr lang="en-US" dirty="0">
              <a:cs typeface="Calibri"/>
            </a:endParaRPr>
          </a:p>
          <a:p>
            <a:endParaRPr lang="en-US">
              <a:cs typeface="Calibri"/>
            </a:endParaRPr>
          </a:p>
          <a:p>
            <a:pPr marL="0" indent="0">
              <a:buNone/>
            </a:pPr>
            <a:endParaRPr lang="en-US" b="1" dirty="0">
              <a:cs typeface="Calibri"/>
            </a:endParaRPr>
          </a:p>
        </p:txBody>
      </p:sp>
    </p:spTree>
    <p:extLst>
      <p:ext uri="{BB962C8B-B14F-4D97-AF65-F5344CB8AC3E}">
        <p14:creationId xmlns:p14="http://schemas.microsoft.com/office/powerpoint/2010/main" val="1718468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05F7-419E-4D8C-99AF-E1E17D5CDF13}"/>
              </a:ext>
            </a:extLst>
          </p:cNvPr>
          <p:cNvSpPr>
            <a:spLocks noGrp="1"/>
          </p:cNvSpPr>
          <p:nvPr>
            <p:ph type="title"/>
          </p:nvPr>
        </p:nvSpPr>
        <p:spPr/>
        <p:txBody>
          <a:bodyPr/>
          <a:lstStyle/>
          <a:p>
            <a:r>
              <a:rPr lang="en-US" dirty="0">
                <a:solidFill>
                  <a:schemeClr val="accent5">
                    <a:lumMod val="50000"/>
                  </a:schemeClr>
                </a:solidFill>
              </a:rPr>
              <a:t>Inclusive Teaching Practice</a:t>
            </a:r>
            <a:endParaRPr lang="en-US" dirty="0">
              <a:solidFill>
                <a:schemeClr val="accent5">
                  <a:lumMod val="50000"/>
                </a:schemeClr>
              </a:solidFill>
              <a:cs typeface="Calibri Light"/>
            </a:endParaRPr>
          </a:p>
        </p:txBody>
      </p:sp>
      <p:sp>
        <p:nvSpPr>
          <p:cNvPr id="3" name="Content Placeholder 2">
            <a:extLst>
              <a:ext uri="{FF2B5EF4-FFF2-40B4-BE49-F238E27FC236}">
                <a16:creationId xmlns:a16="http://schemas.microsoft.com/office/drawing/2014/main" id="{0DCABEB5-F0C7-43E3-89DC-BD3A0CE555FF}"/>
              </a:ext>
            </a:extLst>
          </p:cNvPr>
          <p:cNvSpPr>
            <a:spLocks noGrp="1"/>
          </p:cNvSpPr>
          <p:nvPr>
            <p:ph idx="1"/>
          </p:nvPr>
        </p:nvSpPr>
        <p:spPr/>
        <p:txBody>
          <a:bodyPr vert="horz" lIns="91440" tIns="45720" rIns="91440" bIns="45720" rtlCol="0" anchor="t">
            <a:normAutofit/>
          </a:bodyPr>
          <a:lstStyle/>
          <a:p>
            <a:pPr marL="0" indent="0">
              <a:buNone/>
            </a:pPr>
            <a:r>
              <a:rPr lang="en-US" b="1" dirty="0"/>
              <a:t>Baseline Standard 4</a:t>
            </a:r>
            <a:endParaRPr lang="en-US" dirty="0">
              <a:cs typeface="Calibri" panose="020F0502020204030204"/>
            </a:endParaRPr>
          </a:p>
          <a:p>
            <a:r>
              <a:rPr lang="en-US" dirty="0">
                <a:ea typeface="+mn-lt"/>
                <a:cs typeface="+mn-lt"/>
              </a:rPr>
              <a:t>We will ensure that colleagues with marking responsibilities are up to date with the inclusive marking policy.</a:t>
            </a:r>
            <a:endParaRPr lang="en-US" dirty="0"/>
          </a:p>
          <a:p>
            <a:pPr marL="0" indent="0">
              <a:buNone/>
            </a:pPr>
            <a:r>
              <a:rPr lang="en-US" b="1" dirty="0"/>
              <a:t>Baseline Standard 5</a:t>
            </a:r>
            <a:endParaRPr lang="en-US" dirty="0">
              <a:cs typeface="Calibri" panose="020F0502020204030204"/>
            </a:endParaRPr>
          </a:p>
          <a:p>
            <a:r>
              <a:rPr lang="en-US" dirty="0">
                <a:ea typeface="+mn-lt"/>
                <a:cs typeface="+mn-lt"/>
              </a:rPr>
              <a:t>The University will support staff to achieve these baseline standards.</a:t>
            </a:r>
            <a:endParaRPr lang="en-US" dirty="0"/>
          </a:p>
          <a:p>
            <a:pPr marL="0" indent="0">
              <a:buNone/>
            </a:pPr>
            <a:r>
              <a:rPr lang="en-US" b="1" dirty="0"/>
              <a:t>Baseline Standard 6</a:t>
            </a:r>
            <a:endParaRPr lang="en-US" dirty="0">
              <a:cs typeface="Calibri" panose="020F0502020204030204"/>
            </a:endParaRPr>
          </a:p>
          <a:p>
            <a:r>
              <a:rPr lang="en-US" dirty="0">
                <a:ea typeface="+mn-lt"/>
                <a:cs typeface="+mn-lt"/>
              </a:rPr>
              <a:t>Schools will identify </a:t>
            </a:r>
            <a:r>
              <a:rPr lang="en-US" dirty="0">
                <a:solidFill>
                  <a:srgbClr val="FF0000"/>
                </a:solidFill>
                <a:ea typeface="+mn-lt"/>
                <a:cs typeface="+mn-lt"/>
              </a:rPr>
              <a:t>academic inclusivity leads</a:t>
            </a:r>
            <a:r>
              <a:rPr lang="en-US" dirty="0">
                <a:ea typeface="+mn-lt"/>
                <a:cs typeface="+mn-lt"/>
              </a:rPr>
              <a:t> to help embed guidance in local contexts.</a:t>
            </a:r>
            <a:endParaRPr lang="en-US" dirty="0"/>
          </a:p>
          <a:p>
            <a:endParaRPr lang="en-US">
              <a:cs typeface="Calibri"/>
            </a:endParaRPr>
          </a:p>
          <a:p>
            <a:pPr marL="0" indent="0">
              <a:buNone/>
            </a:pPr>
            <a:endParaRPr lang="en-US" b="1" dirty="0">
              <a:cs typeface="Calibri"/>
            </a:endParaRPr>
          </a:p>
        </p:txBody>
      </p:sp>
      <p:pic>
        <p:nvPicPr>
          <p:cNvPr id="4" name="Picture 4" descr="Application&#10;&#10;Description automatically generated">
            <a:extLst>
              <a:ext uri="{FF2B5EF4-FFF2-40B4-BE49-F238E27FC236}">
                <a16:creationId xmlns:a16="http://schemas.microsoft.com/office/drawing/2014/main" id="{769082A8-0B3D-4A7B-B17A-49AC5E37A132}"/>
              </a:ext>
            </a:extLst>
          </p:cNvPr>
          <p:cNvPicPr>
            <a:picLocks noChangeAspect="1"/>
          </p:cNvPicPr>
          <p:nvPr/>
        </p:nvPicPr>
        <p:blipFill>
          <a:blip r:embed="rId2"/>
          <a:stretch>
            <a:fillRect/>
          </a:stretch>
        </p:blipFill>
        <p:spPr>
          <a:xfrm>
            <a:off x="9344627" y="5318568"/>
            <a:ext cx="2743200" cy="1371600"/>
          </a:xfrm>
          <a:prstGeom prst="rect">
            <a:avLst/>
          </a:prstGeom>
        </p:spPr>
      </p:pic>
    </p:spTree>
    <p:extLst>
      <p:ext uri="{BB962C8B-B14F-4D97-AF65-F5344CB8AC3E}">
        <p14:creationId xmlns:p14="http://schemas.microsoft.com/office/powerpoint/2010/main" val="1444168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05F7-419E-4D8C-99AF-E1E17D5CDF13}"/>
              </a:ext>
            </a:extLst>
          </p:cNvPr>
          <p:cNvSpPr>
            <a:spLocks noGrp="1"/>
          </p:cNvSpPr>
          <p:nvPr>
            <p:ph type="title"/>
          </p:nvPr>
        </p:nvSpPr>
        <p:spPr/>
        <p:txBody>
          <a:bodyPr/>
          <a:lstStyle/>
          <a:p>
            <a:r>
              <a:rPr lang="en-US" dirty="0">
                <a:solidFill>
                  <a:schemeClr val="accent5">
                    <a:lumMod val="50000"/>
                  </a:schemeClr>
                </a:solidFill>
              </a:rPr>
              <a:t>Inclusive Teaching Practice</a:t>
            </a:r>
            <a:endParaRPr lang="en-US" dirty="0">
              <a:solidFill>
                <a:schemeClr val="accent5">
                  <a:lumMod val="50000"/>
                </a:schemeClr>
              </a:solidFill>
              <a:cs typeface="Calibri Light"/>
            </a:endParaRPr>
          </a:p>
        </p:txBody>
      </p:sp>
      <p:sp>
        <p:nvSpPr>
          <p:cNvPr id="3" name="Content Placeholder 2">
            <a:extLst>
              <a:ext uri="{FF2B5EF4-FFF2-40B4-BE49-F238E27FC236}">
                <a16:creationId xmlns:a16="http://schemas.microsoft.com/office/drawing/2014/main" id="{0DCABEB5-F0C7-43E3-89DC-BD3A0CE555FF}"/>
              </a:ext>
            </a:extLst>
          </p:cNvPr>
          <p:cNvSpPr>
            <a:spLocks noGrp="1"/>
          </p:cNvSpPr>
          <p:nvPr>
            <p:ph idx="1"/>
          </p:nvPr>
        </p:nvSpPr>
        <p:spPr/>
        <p:txBody>
          <a:bodyPr vert="horz" lIns="91440" tIns="45720" rIns="91440" bIns="45720" rtlCol="0" anchor="t">
            <a:normAutofit fontScale="77500" lnSpcReduction="20000"/>
          </a:bodyPr>
          <a:lstStyle/>
          <a:p>
            <a:pPr marL="0" indent="0">
              <a:buNone/>
            </a:pPr>
            <a:r>
              <a:rPr lang="en-US" b="1" dirty="0"/>
              <a:t>Digital Accessibility in Chemical &amp; Process Engineering (Xiaojun Lai)</a:t>
            </a:r>
            <a:endParaRPr lang="en-US" dirty="0">
              <a:cs typeface="Calibri" panose="020F0502020204030204"/>
            </a:endParaRPr>
          </a:p>
          <a:p>
            <a:r>
              <a:rPr lang="en-GB" dirty="0">
                <a:ea typeface="+mn-lt"/>
                <a:cs typeface="+mn-lt"/>
              </a:rPr>
              <a:t>The biggest challenge for digital accessibility is the large number of modules and wide range of types of teaching document.</a:t>
            </a:r>
            <a:endParaRPr lang="en-US" dirty="0">
              <a:cs typeface="Calibri" panose="020F0502020204030204"/>
            </a:endParaRPr>
          </a:p>
          <a:p>
            <a:r>
              <a:rPr lang="en-GB" dirty="0">
                <a:ea typeface="+mn-lt"/>
                <a:cs typeface="+mn-lt"/>
              </a:rPr>
              <a:t>Intern Ella Burn has done a fantastic job. In the beginning, the School provided Ella access to selected modules and worked on files for improvements. From there, she has become familiar with the methods.</a:t>
            </a:r>
            <a:endParaRPr lang="en-US" dirty="0">
              <a:ea typeface="+mn-lt"/>
              <a:cs typeface="+mn-lt"/>
            </a:endParaRPr>
          </a:p>
          <a:p>
            <a:r>
              <a:rPr lang="en-GB" dirty="0">
                <a:ea typeface="+mn-lt"/>
                <a:cs typeface="+mn-lt"/>
              </a:rPr>
              <a:t>In the later period of the internship, we decided to explore all the documents of all the 63 SCAPE modules of Semester 1, which has been successfully done. With more than 11 thousand Minerva files reviewed, a summary of performance (categories of low, medium, high and perfect) was provided. Particularly, for each of the 63 modules, a detailed table summarised with the score and the main accessibility issues of each document (including Word, ppt and pdf)  was provided. A clear step by step instruction was provided as to how to fix different types of problems that generated.</a:t>
            </a:r>
            <a:endParaRPr lang="en-US" dirty="0">
              <a:ea typeface="+mn-lt"/>
              <a:cs typeface="+mn-lt"/>
            </a:endParaRPr>
          </a:p>
          <a:p>
            <a:r>
              <a:rPr lang="en-GB" dirty="0">
                <a:ea typeface="+mn-lt"/>
                <a:cs typeface="+mn-lt"/>
              </a:rPr>
              <a:t>It was valuable to get interns together and generate the top tips/golden rules, from which internship experiences can be exchanged between schools.</a:t>
            </a:r>
            <a:endParaRPr lang="en-US" dirty="0">
              <a:cs typeface="Calibri" panose="020F0502020204030204"/>
            </a:endParaRPr>
          </a:p>
          <a:p>
            <a:pPr marL="0" indent="0">
              <a:buNone/>
            </a:pPr>
            <a:endParaRPr lang="en-US" dirty="0">
              <a:cs typeface="Calibri" panose="020F0502020204030204"/>
            </a:endParaRPr>
          </a:p>
          <a:p>
            <a:endParaRPr lang="en-US">
              <a:cs typeface="Calibri"/>
            </a:endParaRPr>
          </a:p>
          <a:p>
            <a:pPr marL="0" indent="0">
              <a:buNone/>
            </a:pPr>
            <a:endParaRPr lang="en-US" b="1" dirty="0">
              <a:cs typeface="Calibri"/>
            </a:endParaRPr>
          </a:p>
        </p:txBody>
      </p:sp>
      <p:pic>
        <p:nvPicPr>
          <p:cNvPr id="5" name="Picture 5">
            <a:extLst>
              <a:ext uri="{FF2B5EF4-FFF2-40B4-BE49-F238E27FC236}">
                <a16:creationId xmlns:a16="http://schemas.microsoft.com/office/drawing/2014/main" id="{018DA127-BB0D-47D3-95D4-D7C692F73DD8}"/>
              </a:ext>
            </a:extLst>
          </p:cNvPr>
          <p:cNvPicPr>
            <a:picLocks noChangeAspect="1"/>
          </p:cNvPicPr>
          <p:nvPr/>
        </p:nvPicPr>
        <p:blipFill>
          <a:blip r:embed="rId2"/>
          <a:stretch>
            <a:fillRect/>
          </a:stretch>
        </p:blipFill>
        <p:spPr>
          <a:xfrm>
            <a:off x="10638460" y="122981"/>
            <a:ext cx="1428750" cy="1905000"/>
          </a:xfrm>
          <a:prstGeom prst="rect">
            <a:avLst/>
          </a:prstGeom>
        </p:spPr>
      </p:pic>
    </p:spTree>
    <p:extLst>
      <p:ext uri="{BB962C8B-B14F-4D97-AF65-F5344CB8AC3E}">
        <p14:creationId xmlns:p14="http://schemas.microsoft.com/office/powerpoint/2010/main" val="835399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05F7-419E-4D8C-99AF-E1E17D5CDF13}"/>
              </a:ext>
            </a:extLst>
          </p:cNvPr>
          <p:cNvSpPr>
            <a:spLocks noGrp="1"/>
          </p:cNvSpPr>
          <p:nvPr>
            <p:ph type="title"/>
          </p:nvPr>
        </p:nvSpPr>
        <p:spPr/>
        <p:txBody>
          <a:bodyPr/>
          <a:lstStyle/>
          <a:p>
            <a:r>
              <a:rPr lang="en-US" dirty="0">
                <a:solidFill>
                  <a:schemeClr val="accent5">
                    <a:lumMod val="50000"/>
                  </a:schemeClr>
                </a:solidFill>
              </a:rPr>
              <a:t>Inclusive Teaching Practice</a:t>
            </a:r>
            <a:endParaRPr lang="en-US" dirty="0">
              <a:solidFill>
                <a:schemeClr val="accent5">
                  <a:lumMod val="50000"/>
                </a:schemeClr>
              </a:solidFill>
              <a:cs typeface="Calibri Light"/>
            </a:endParaRPr>
          </a:p>
        </p:txBody>
      </p:sp>
      <p:sp>
        <p:nvSpPr>
          <p:cNvPr id="3" name="Content Placeholder 2">
            <a:extLst>
              <a:ext uri="{FF2B5EF4-FFF2-40B4-BE49-F238E27FC236}">
                <a16:creationId xmlns:a16="http://schemas.microsoft.com/office/drawing/2014/main" id="{0DCABEB5-F0C7-43E3-89DC-BD3A0CE555FF}"/>
              </a:ext>
            </a:extLst>
          </p:cNvPr>
          <p:cNvSpPr>
            <a:spLocks noGrp="1"/>
          </p:cNvSpPr>
          <p:nvPr>
            <p:ph idx="1"/>
          </p:nvPr>
        </p:nvSpPr>
        <p:spPr/>
        <p:txBody>
          <a:bodyPr vert="horz" lIns="91440" tIns="45720" rIns="91440" bIns="45720" rtlCol="0" anchor="t">
            <a:normAutofit fontScale="77500" lnSpcReduction="20000"/>
          </a:bodyPr>
          <a:lstStyle/>
          <a:p>
            <a:pPr marL="0" indent="0">
              <a:buNone/>
            </a:pPr>
            <a:r>
              <a:rPr lang="en-US" b="1" dirty="0"/>
              <a:t>Accessible Scripts in </a:t>
            </a:r>
            <a:r>
              <a:rPr lang="en-US" b="1" dirty="0" err="1"/>
              <a:t>Maths</a:t>
            </a:r>
            <a:r>
              <a:rPr lang="en-US" b="1" dirty="0"/>
              <a:t> (Mart</a:t>
            </a:r>
            <a:r>
              <a:rPr lang="en-US" b="1" dirty="0">
                <a:ea typeface="+mn-lt"/>
                <a:cs typeface="+mn-lt"/>
              </a:rPr>
              <a:t>í</a:t>
            </a:r>
            <a:r>
              <a:rPr lang="en-US" b="1" dirty="0"/>
              <a:t>n Lopez-Garcia)</a:t>
            </a:r>
            <a:endParaRPr lang="en-US" dirty="0">
              <a:cs typeface="Calibri" panose="020F0502020204030204"/>
            </a:endParaRPr>
          </a:p>
          <a:p>
            <a:pPr marL="0" indent="0">
              <a:buNone/>
            </a:pPr>
            <a:endParaRPr lang="en-US" b="1" dirty="0">
              <a:ea typeface="+mn-lt"/>
              <a:cs typeface="+mn-lt"/>
            </a:endParaRPr>
          </a:p>
          <a:p>
            <a:r>
              <a:rPr lang="en-GB" dirty="0">
                <a:ea typeface="+mn-lt"/>
                <a:cs typeface="+mn-lt"/>
              </a:rPr>
              <a:t>The biggest challenge that we face to inclusive practice in Maths is the wide use of PDFs with inaccessible equations and mathematical content.</a:t>
            </a:r>
            <a:endParaRPr lang="en-US" dirty="0">
              <a:ea typeface="+mn-lt"/>
              <a:cs typeface="+mn-lt"/>
            </a:endParaRPr>
          </a:p>
          <a:p>
            <a:r>
              <a:rPr lang="en-GB" dirty="0">
                <a:ea typeface="+mn-lt"/>
                <a:cs typeface="+mn-lt"/>
              </a:rPr>
              <a:t>These PDFs are typically generated in a variety of ways (from MS Word, LaTeX, scanned, etc), and different solutions need to be considered for each of these sources.</a:t>
            </a:r>
            <a:endParaRPr lang="en-US" dirty="0">
              <a:ea typeface="+mn-lt"/>
              <a:cs typeface="+mn-lt"/>
            </a:endParaRPr>
          </a:p>
          <a:p>
            <a:r>
              <a:rPr lang="en-GB" dirty="0">
                <a:ea typeface="+mn-lt"/>
                <a:cs typeface="+mn-lt"/>
              </a:rPr>
              <a:t>Particularly challenging are documents fully generated from LaTeX. At Leeds, we have identified HTML as a natural format to replace or complement LaTeX-generated PDFs containing mathematical content, where equations can be displayed in an accessible way (e.g. compatible with screen readers).</a:t>
            </a:r>
            <a:endParaRPr lang="en-US" dirty="0">
              <a:ea typeface="+mn-lt"/>
              <a:cs typeface="+mn-lt"/>
            </a:endParaRPr>
          </a:p>
          <a:p>
            <a:r>
              <a:rPr lang="en-GB" dirty="0">
                <a:ea typeface="+mn-lt"/>
                <a:cs typeface="+mn-lt"/>
              </a:rPr>
              <a:t>Solutions to generate HTML versions of these documents include the </a:t>
            </a:r>
            <a:r>
              <a:rPr lang="en-GB" dirty="0" err="1">
                <a:ea typeface="+mn-lt"/>
                <a:cs typeface="+mn-lt"/>
              </a:rPr>
              <a:t>LaTeXML</a:t>
            </a:r>
            <a:r>
              <a:rPr lang="en-GB" dirty="0">
                <a:ea typeface="+mn-lt"/>
                <a:cs typeface="+mn-lt"/>
              </a:rPr>
              <a:t> package or the </a:t>
            </a:r>
            <a:r>
              <a:rPr lang="en-GB" dirty="0" err="1">
                <a:ea typeface="+mn-lt"/>
                <a:cs typeface="+mn-lt"/>
              </a:rPr>
              <a:t>RMarkdown</a:t>
            </a:r>
            <a:r>
              <a:rPr lang="en-GB" dirty="0">
                <a:ea typeface="+mn-lt"/>
                <a:cs typeface="+mn-lt"/>
              </a:rPr>
              <a:t> language. These allow to generate accessible HTML documents containing mathematical content, while still using LaTeX to create your equations.</a:t>
            </a:r>
            <a:endParaRPr lang="en-US">
              <a:ea typeface="+mn-lt"/>
              <a:cs typeface="+mn-lt"/>
            </a:endParaRPr>
          </a:p>
          <a:p>
            <a:endParaRPr lang="en-GB" dirty="0">
              <a:cs typeface="Calibri" panose="020F0502020204030204"/>
            </a:endParaRPr>
          </a:p>
          <a:p>
            <a:pPr marL="0" indent="0">
              <a:buNone/>
            </a:pPr>
            <a:endParaRPr lang="en-US" dirty="0">
              <a:cs typeface="Calibri" panose="020F0502020204030204"/>
            </a:endParaRPr>
          </a:p>
          <a:p>
            <a:endParaRPr lang="en-US">
              <a:cs typeface="Calibri"/>
            </a:endParaRPr>
          </a:p>
          <a:p>
            <a:pPr marL="0" indent="0">
              <a:buNone/>
            </a:pPr>
            <a:endParaRPr lang="en-US" b="1" dirty="0">
              <a:cs typeface="Calibri"/>
            </a:endParaRPr>
          </a:p>
        </p:txBody>
      </p:sp>
      <p:pic>
        <p:nvPicPr>
          <p:cNvPr id="4" name="Picture 5" descr="A picture containing person, tree, outdoor, person&#10;&#10;Description automatically generated">
            <a:extLst>
              <a:ext uri="{FF2B5EF4-FFF2-40B4-BE49-F238E27FC236}">
                <a16:creationId xmlns:a16="http://schemas.microsoft.com/office/drawing/2014/main" id="{423BFF7C-EC60-44AF-9558-2EA0758CA3BE}"/>
              </a:ext>
            </a:extLst>
          </p:cNvPr>
          <p:cNvPicPr>
            <a:picLocks noChangeAspect="1"/>
          </p:cNvPicPr>
          <p:nvPr/>
        </p:nvPicPr>
        <p:blipFill>
          <a:blip r:embed="rId2"/>
          <a:stretch>
            <a:fillRect/>
          </a:stretch>
        </p:blipFill>
        <p:spPr>
          <a:xfrm>
            <a:off x="10019818" y="157223"/>
            <a:ext cx="2000492" cy="2000492"/>
          </a:xfrm>
          <a:prstGeom prst="rect">
            <a:avLst/>
          </a:prstGeom>
        </p:spPr>
      </p:pic>
    </p:spTree>
    <p:extLst>
      <p:ext uri="{BB962C8B-B14F-4D97-AF65-F5344CB8AC3E}">
        <p14:creationId xmlns:p14="http://schemas.microsoft.com/office/powerpoint/2010/main" val="2218458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05F7-419E-4D8C-99AF-E1E17D5CDF13}"/>
              </a:ext>
            </a:extLst>
          </p:cNvPr>
          <p:cNvSpPr>
            <a:spLocks noGrp="1"/>
          </p:cNvSpPr>
          <p:nvPr>
            <p:ph type="title"/>
          </p:nvPr>
        </p:nvSpPr>
        <p:spPr/>
        <p:txBody>
          <a:bodyPr/>
          <a:lstStyle/>
          <a:p>
            <a:r>
              <a:rPr lang="en-US" dirty="0">
                <a:solidFill>
                  <a:schemeClr val="accent5">
                    <a:lumMod val="50000"/>
                  </a:schemeClr>
                </a:solidFill>
              </a:rPr>
              <a:t>Overview</a:t>
            </a:r>
            <a:endParaRPr lang="en-US" dirty="0">
              <a:solidFill>
                <a:schemeClr val="accent5">
                  <a:lumMod val="50000"/>
                </a:schemeClr>
              </a:solidFill>
              <a:cs typeface="Calibri Light"/>
            </a:endParaRPr>
          </a:p>
        </p:txBody>
      </p:sp>
      <p:sp>
        <p:nvSpPr>
          <p:cNvPr id="3" name="Content Placeholder 2">
            <a:extLst>
              <a:ext uri="{FF2B5EF4-FFF2-40B4-BE49-F238E27FC236}">
                <a16:creationId xmlns:a16="http://schemas.microsoft.com/office/drawing/2014/main" id="{0DCABEB5-F0C7-43E3-89DC-BD3A0CE555FF}"/>
              </a:ext>
            </a:extLst>
          </p:cNvPr>
          <p:cNvSpPr>
            <a:spLocks noGrp="1"/>
          </p:cNvSpPr>
          <p:nvPr>
            <p:ph idx="1"/>
          </p:nvPr>
        </p:nvSpPr>
        <p:spPr/>
        <p:txBody>
          <a:bodyPr vert="horz" lIns="91440" tIns="45720" rIns="91440" bIns="45720" rtlCol="0" anchor="t">
            <a:normAutofit lnSpcReduction="10000"/>
          </a:bodyPr>
          <a:lstStyle/>
          <a:p>
            <a:pPr marL="182880" indent="-274320"/>
            <a:r>
              <a:rPr lang="en-US" dirty="0">
                <a:ea typeface="+mn-lt"/>
                <a:cs typeface="+mn-lt"/>
              </a:rPr>
              <a:t>Continuation, Completion &amp; Awarding Gaps</a:t>
            </a:r>
            <a:endParaRPr lang="en-US" dirty="0">
              <a:cs typeface="Calibri" panose="020F0502020204030204"/>
            </a:endParaRPr>
          </a:p>
          <a:p>
            <a:pPr marL="0" indent="0">
              <a:buNone/>
            </a:pPr>
            <a:endParaRPr lang="en-US" b="1" dirty="0"/>
          </a:p>
          <a:p>
            <a:r>
              <a:rPr lang="en-US" dirty="0"/>
              <a:t>Inclusive Teaching Practice</a:t>
            </a:r>
            <a:endParaRPr lang="en-US" dirty="0">
              <a:cs typeface="Calibri"/>
            </a:endParaRPr>
          </a:p>
          <a:p>
            <a:endParaRPr lang="en-US"/>
          </a:p>
          <a:p>
            <a:r>
              <a:rPr lang="en-US" dirty="0">
                <a:solidFill>
                  <a:srgbClr val="7030A0"/>
                </a:solidFill>
              </a:rPr>
              <a:t>Inclusive Student Opportunity</a:t>
            </a:r>
            <a:endParaRPr lang="en-US" dirty="0">
              <a:solidFill>
                <a:srgbClr val="7030A0"/>
              </a:solidFill>
              <a:cs typeface="Calibri"/>
            </a:endParaRPr>
          </a:p>
          <a:p>
            <a:endParaRPr lang="en-US" dirty="0">
              <a:cs typeface="Calibri"/>
            </a:endParaRPr>
          </a:p>
          <a:p>
            <a:r>
              <a:rPr lang="en-US" dirty="0">
                <a:solidFill>
                  <a:srgbClr val="7030A0"/>
                </a:solidFill>
                <a:cs typeface="Calibri"/>
              </a:rPr>
              <a:t>Sense of Belonging</a:t>
            </a:r>
          </a:p>
          <a:p>
            <a:endParaRPr lang="en-US" dirty="0">
              <a:cs typeface="Calibri"/>
            </a:endParaRPr>
          </a:p>
          <a:p>
            <a:r>
              <a:rPr lang="en-US" dirty="0" err="1">
                <a:cs typeface="Calibri"/>
              </a:rPr>
              <a:t>Decolonisation</a:t>
            </a:r>
            <a:r>
              <a:rPr lang="en-US" dirty="0">
                <a:cs typeface="Calibri"/>
              </a:rPr>
              <a:t> of the STEM Curriculum</a:t>
            </a:r>
          </a:p>
          <a:p>
            <a:endParaRPr lang="en-US">
              <a:cs typeface="Calibri"/>
            </a:endParaRPr>
          </a:p>
          <a:p>
            <a:pPr marL="0" indent="0">
              <a:buNone/>
            </a:pPr>
            <a:endParaRPr lang="en-US" b="1" dirty="0">
              <a:cs typeface="Calibri"/>
            </a:endParaRPr>
          </a:p>
        </p:txBody>
      </p:sp>
    </p:spTree>
    <p:extLst>
      <p:ext uri="{BB962C8B-B14F-4D97-AF65-F5344CB8AC3E}">
        <p14:creationId xmlns:p14="http://schemas.microsoft.com/office/powerpoint/2010/main" val="2989929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05F7-419E-4D8C-99AF-E1E17D5CDF13}"/>
              </a:ext>
            </a:extLst>
          </p:cNvPr>
          <p:cNvSpPr>
            <a:spLocks noGrp="1"/>
          </p:cNvSpPr>
          <p:nvPr>
            <p:ph type="title"/>
          </p:nvPr>
        </p:nvSpPr>
        <p:spPr/>
        <p:txBody>
          <a:bodyPr/>
          <a:lstStyle/>
          <a:p>
            <a:r>
              <a:rPr lang="en-US" dirty="0">
                <a:solidFill>
                  <a:schemeClr val="accent5">
                    <a:lumMod val="50000"/>
                  </a:schemeClr>
                </a:solidFill>
              </a:rPr>
              <a:t>Inclusive Student Opportunity</a:t>
            </a:r>
            <a:endParaRPr lang="en-US" dirty="0">
              <a:solidFill>
                <a:schemeClr val="accent5">
                  <a:lumMod val="50000"/>
                </a:schemeClr>
              </a:solidFill>
              <a:cs typeface="Calibri Light"/>
            </a:endParaRPr>
          </a:p>
        </p:txBody>
      </p:sp>
      <p:sp>
        <p:nvSpPr>
          <p:cNvPr id="3" name="Content Placeholder 2">
            <a:extLst>
              <a:ext uri="{FF2B5EF4-FFF2-40B4-BE49-F238E27FC236}">
                <a16:creationId xmlns:a16="http://schemas.microsoft.com/office/drawing/2014/main" id="{0DCABEB5-F0C7-43E3-89DC-BD3A0CE555FF}"/>
              </a:ext>
            </a:extLst>
          </p:cNvPr>
          <p:cNvSpPr>
            <a:spLocks noGrp="1"/>
          </p:cNvSpPr>
          <p:nvPr>
            <p:ph idx="1"/>
          </p:nvPr>
        </p:nvSpPr>
        <p:spPr/>
        <p:txBody>
          <a:bodyPr vert="horz" lIns="91440" tIns="45720" rIns="91440" bIns="45720" rtlCol="0" anchor="t">
            <a:normAutofit/>
          </a:bodyPr>
          <a:lstStyle/>
          <a:p>
            <a:pPr marL="182880" indent="-274320"/>
            <a:r>
              <a:rPr lang="en-US" dirty="0">
                <a:ea typeface="+mn-lt"/>
                <a:cs typeface="+mn-lt"/>
              </a:rPr>
              <a:t>Evidence suggests opportunities such as placements lead to better degree outcomes</a:t>
            </a:r>
            <a:endParaRPr lang="en-US" dirty="0">
              <a:cs typeface="Calibri" panose="020F0502020204030204"/>
            </a:endParaRPr>
          </a:p>
          <a:p>
            <a:pPr marL="182880" indent="-274320"/>
            <a:r>
              <a:rPr lang="en-US" dirty="0">
                <a:cs typeface="Calibri" panose="020F0502020204030204"/>
              </a:rPr>
              <a:t>Are our internal processes allowing </a:t>
            </a:r>
            <a:r>
              <a:rPr lang="en-US" i="1" dirty="0">
                <a:cs typeface="Calibri" panose="020F0502020204030204"/>
              </a:rPr>
              <a:t>all</a:t>
            </a:r>
            <a:r>
              <a:rPr lang="en-US" dirty="0">
                <a:cs typeface="Calibri" panose="020F0502020204030204"/>
              </a:rPr>
              <a:t> students equal access to opportunities?</a:t>
            </a:r>
          </a:p>
          <a:p>
            <a:pPr marL="182880" indent="-274320"/>
            <a:r>
              <a:rPr lang="en-US" dirty="0">
                <a:ea typeface="+mn-lt"/>
                <a:cs typeface="+mn-lt"/>
              </a:rPr>
              <a:t>Are we confident all providers of opportunities use inclusive practice?</a:t>
            </a:r>
          </a:p>
          <a:p>
            <a:pPr marL="182880" indent="-274320"/>
            <a:r>
              <a:rPr lang="en-US" dirty="0">
                <a:ea typeface="+mn-lt"/>
                <a:cs typeface="+mn-lt"/>
              </a:rPr>
              <a:t>Some students have particular difficulties with application processes, interviews </a:t>
            </a:r>
            <a:r>
              <a:rPr lang="en-US" i="1" dirty="0">
                <a:ea typeface="+mn-lt"/>
                <a:cs typeface="+mn-lt"/>
              </a:rPr>
              <a:t>etc.</a:t>
            </a:r>
            <a:endParaRPr lang="en-US" dirty="0">
              <a:ea typeface="+mn-lt"/>
              <a:cs typeface="+mn-lt"/>
            </a:endParaRPr>
          </a:p>
          <a:p>
            <a:r>
              <a:rPr lang="en-US" dirty="0">
                <a:ea typeface="+mn-lt"/>
                <a:cs typeface="+mn-lt"/>
              </a:rPr>
              <a:t>Can we offer opportunities ourselves to students who need them?</a:t>
            </a:r>
          </a:p>
          <a:p>
            <a:r>
              <a:rPr lang="en-US" sz="1600" dirty="0">
                <a:ea typeface="+mn-lt"/>
                <a:cs typeface="+mn-lt"/>
              </a:rPr>
              <a:t>C.M. Jones, J.P. Green &amp; H.E. Higson (2017) </a:t>
            </a:r>
            <a:r>
              <a:rPr lang="en-US" sz="1600" i="1" dirty="0">
                <a:ea typeface="+mn-lt"/>
                <a:cs typeface="+mn-lt"/>
              </a:rPr>
              <a:t>Do work placements improve final year academic performance or do high-</a:t>
            </a:r>
            <a:r>
              <a:rPr lang="en-US" sz="1600" i="1" dirty="0" err="1">
                <a:ea typeface="+mn-lt"/>
                <a:cs typeface="+mn-lt"/>
              </a:rPr>
              <a:t>calibre</a:t>
            </a:r>
            <a:r>
              <a:rPr lang="en-US" sz="1600" i="1" dirty="0">
                <a:ea typeface="+mn-lt"/>
                <a:cs typeface="+mn-lt"/>
              </a:rPr>
              <a:t> students choose to do work placements?</a:t>
            </a:r>
            <a:r>
              <a:rPr lang="en-US" sz="1600" dirty="0">
                <a:ea typeface="+mn-lt"/>
                <a:cs typeface="+mn-lt"/>
              </a:rPr>
              <a:t>, Studies in Higher Education, 42:6, 976-992</a:t>
            </a:r>
          </a:p>
          <a:p>
            <a:endParaRPr lang="en-US">
              <a:cs typeface="Calibri"/>
            </a:endParaRPr>
          </a:p>
          <a:p>
            <a:pPr marL="0" indent="0">
              <a:buNone/>
            </a:pPr>
            <a:endParaRPr lang="en-US" b="1" dirty="0">
              <a:cs typeface="Calibri"/>
            </a:endParaRPr>
          </a:p>
        </p:txBody>
      </p:sp>
    </p:spTree>
    <p:extLst>
      <p:ext uri="{BB962C8B-B14F-4D97-AF65-F5344CB8AC3E}">
        <p14:creationId xmlns:p14="http://schemas.microsoft.com/office/powerpoint/2010/main" val="2218768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39A0-9807-004D-AA2B-B10B0074FB05}"/>
              </a:ext>
            </a:extLst>
          </p:cNvPr>
          <p:cNvSpPr>
            <a:spLocks noGrp="1"/>
          </p:cNvSpPr>
          <p:nvPr>
            <p:ph type="ctrTitle"/>
          </p:nvPr>
        </p:nvSpPr>
        <p:spPr/>
        <p:txBody>
          <a:bodyPr/>
          <a:lstStyle/>
          <a:p>
            <a:r>
              <a:rPr lang="en-GB" dirty="0"/>
              <a:t>Sense of belonging</a:t>
            </a:r>
          </a:p>
        </p:txBody>
      </p:sp>
      <p:sp>
        <p:nvSpPr>
          <p:cNvPr id="3" name="Subtitle 2">
            <a:extLst>
              <a:ext uri="{FF2B5EF4-FFF2-40B4-BE49-F238E27FC236}">
                <a16:creationId xmlns:a16="http://schemas.microsoft.com/office/drawing/2014/main" id="{2A8FD9B5-BE5E-424B-88E9-907249C35965}"/>
              </a:ext>
            </a:extLst>
          </p:cNvPr>
          <p:cNvSpPr>
            <a:spLocks noGrp="1"/>
          </p:cNvSpPr>
          <p:nvPr>
            <p:ph type="subTitle" idx="1"/>
          </p:nvPr>
        </p:nvSpPr>
        <p:spPr>
          <a:xfrm>
            <a:off x="2354317" y="4352544"/>
            <a:ext cx="7598979" cy="1239894"/>
          </a:xfrm>
        </p:spPr>
        <p:txBody>
          <a:bodyPr vert="horz" lIns="91440" tIns="45720" rIns="91440" bIns="45720" rtlCol="0" anchor="t">
            <a:normAutofit/>
          </a:bodyPr>
          <a:lstStyle/>
          <a:p>
            <a:r>
              <a:rPr lang="en-GB" sz="2400" dirty="0"/>
              <a:t>Never underestimate the difference you can make</a:t>
            </a:r>
          </a:p>
        </p:txBody>
      </p:sp>
    </p:spTree>
    <p:extLst>
      <p:ext uri="{BB962C8B-B14F-4D97-AF65-F5344CB8AC3E}">
        <p14:creationId xmlns:p14="http://schemas.microsoft.com/office/powerpoint/2010/main" val="940404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F29530-C1A7-9147-92BE-C4D37F4FF779}"/>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GB" sz="2600" dirty="0">
                <a:solidFill>
                  <a:srgbClr val="FFFFFF"/>
                </a:solidFill>
              </a:rPr>
              <a:t>Defining sense of belonging</a:t>
            </a:r>
          </a:p>
        </p:txBody>
      </p:sp>
      <p:sp>
        <p:nvSpPr>
          <p:cNvPr id="3" name="Content Placeholder 2">
            <a:extLst>
              <a:ext uri="{FF2B5EF4-FFF2-40B4-BE49-F238E27FC236}">
                <a16:creationId xmlns:a16="http://schemas.microsoft.com/office/drawing/2014/main" id="{C0130546-0171-0047-ABCA-27AB8F5DC2D9}"/>
              </a:ext>
            </a:extLst>
          </p:cNvPr>
          <p:cNvSpPr>
            <a:spLocks noGrp="1"/>
          </p:cNvSpPr>
          <p:nvPr>
            <p:ph idx="1"/>
          </p:nvPr>
        </p:nvSpPr>
        <p:spPr>
          <a:xfrm>
            <a:off x="5096036" y="1402080"/>
            <a:ext cx="6378634" cy="4199934"/>
          </a:xfrm>
        </p:spPr>
        <p:txBody>
          <a:bodyPr anchor="ctr">
            <a:normAutofit/>
          </a:bodyPr>
          <a:lstStyle/>
          <a:p>
            <a:pPr marL="0" indent="0">
              <a:lnSpc>
                <a:spcPct val="150000"/>
              </a:lnSpc>
              <a:buNone/>
            </a:pPr>
            <a:r>
              <a:rPr lang="en-US" sz="2000" dirty="0"/>
              <a:t>‘</a:t>
            </a:r>
            <a:r>
              <a:rPr lang="en-US" sz="2000" i="1" dirty="0"/>
              <a:t>students’ sense of being accepted, valued, included and encouraged by others (teacher and peers) in the academic classroom setting and of feeling oneself to be an important part of the life and activity of the class. More than simple perceived liking or warmth, it also involves support and respect for personal autonomy and for the student as an individual’ </a:t>
            </a:r>
          </a:p>
          <a:p>
            <a:pPr marL="0" indent="0" algn="r">
              <a:buNone/>
            </a:pPr>
            <a:r>
              <a:rPr lang="en-US" dirty="0"/>
              <a:t>Goodenow (1993)</a:t>
            </a:r>
            <a:endParaRPr lang="en-GB" dirty="0"/>
          </a:p>
        </p:txBody>
      </p:sp>
    </p:spTree>
    <p:extLst>
      <p:ext uri="{BB962C8B-B14F-4D97-AF65-F5344CB8AC3E}">
        <p14:creationId xmlns:p14="http://schemas.microsoft.com/office/powerpoint/2010/main" val="2265178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EFD3BB-43A8-5941-B962-72F0F864B0FE}"/>
              </a:ext>
            </a:extLst>
          </p:cNvPr>
          <p:cNvSpPr>
            <a:spLocks noGrp="1"/>
          </p:cNvSpPr>
          <p:nvPr>
            <p:ph type="title"/>
          </p:nvPr>
        </p:nvSpPr>
        <p:spPr>
          <a:xfrm>
            <a:off x="643467" y="2681103"/>
            <a:ext cx="3363974" cy="1495794"/>
          </a:xfrm>
          <a:noFill/>
          <a:ln>
            <a:solidFill>
              <a:schemeClr val="bg1"/>
            </a:solidFill>
          </a:ln>
        </p:spPr>
        <p:txBody>
          <a:bodyPr wrap="square">
            <a:normAutofit/>
          </a:bodyPr>
          <a:lstStyle/>
          <a:p>
            <a:r>
              <a:rPr lang="en-GB" dirty="0">
                <a:solidFill>
                  <a:schemeClr val="bg1"/>
                </a:solidFill>
              </a:rPr>
              <a:t>A few ideas</a:t>
            </a:r>
          </a:p>
        </p:txBody>
      </p:sp>
      <p:graphicFrame>
        <p:nvGraphicFramePr>
          <p:cNvPr id="7" name="Content Placeholder 2" descr="Give students a chance to discuss the challenges they face&#10;Use names as much as possible&#10;Show awareness of diversity and talk about different student characteristics, such as part-time, carer and mature students&#10;Allow students to choose whether or not to contribute online&#10;Leave cameras on as much as possible – familiar faces count&#10;Share information about your own life if you are comfortable doing this&#10;Offer a range of times when students know they can contact you&#10;Remember cultural differences and expectations of teachers&#10;">
            <a:extLst>
              <a:ext uri="{FF2B5EF4-FFF2-40B4-BE49-F238E27FC236}">
                <a16:creationId xmlns:a16="http://schemas.microsoft.com/office/drawing/2014/main" id="{1168FEBF-D4BA-490E-BBE0-EBFE9E84644F}"/>
              </a:ext>
            </a:extLst>
          </p:cNvPr>
          <p:cNvGraphicFramePr/>
          <p:nvPr>
            <p:extLst>
              <p:ext uri="{D42A27DB-BD31-4B8C-83A1-F6EECF244321}">
                <p14:modId xmlns:p14="http://schemas.microsoft.com/office/powerpoint/2010/main" val="1994388004"/>
              </p:ext>
            </p:extLst>
          </p:nvPr>
        </p:nvGraphicFramePr>
        <p:xfrm>
          <a:off x="4793674" y="304799"/>
          <a:ext cx="7287490" cy="6308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2496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05F7-419E-4D8C-99AF-E1E17D5CDF13}"/>
              </a:ext>
            </a:extLst>
          </p:cNvPr>
          <p:cNvSpPr>
            <a:spLocks noGrp="1"/>
          </p:cNvSpPr>
          <p:nvPr>
            <p:ph type="title"/>
          </p:nvPr>
        </p:nvSpPr>
        <p:spPr/>
        <p:txBody>
          <a:bodyPr/>
          <a:lstStyle/>
          <a:p>
            <a:r>
              <a:rPr lang="en-US" dirty="0">
                <a:solidFill>
                  <a:schemeClr val="accent5">
                    <a:lumMod val="50000"/>
                  </a:schemeClr>
                </a:solidFill>
              </a:rPr>
              <a:t>Overview</a:t>
            </a:r>
            <a:endParaRPr lang="en-US" dirty="0">
              <a:solidFill>
                <a:schemeClr val="accent5">
                  <a:lumMod val="50000"/>
                </a:schemeClr>
              </a:solidFill>
              <a:cs typeface="Calibri Light"/>
            </a:endParaRPr>
          </a:p>
        </p:txBody>
      </p:sp>
      <p:sp>
        <p:nvSpPr>
          <p:cNvPr id="3" name="Content Placeholder 2">
            <a:extLst>
              <a:ext uri="{FF2B5EF4-FFF2-40B4-BE49-F238E27FC236}">
                <a16:creationId xmlns:a16="http://schemas.microsoft.com/office/drawing/2014/main" id="{0DCABEB5-F0C7-43E3-89DC-BD3A0CE555FF}"/>
              </a:ext>
            </a:extLst>
          </p:cNvPr>
          <p:cNvSpPr>
            <a:spLocks noGrp="1"/>
          </p:cNvSpPr>
          <p:nvPr>
            <p:ph idx="1"/>
          </p:nvPr>
        </p:nvSpPr>
        <p:spPr/>
        <p:txBody>
          <a:bodyPr vert="horz" lIns="91440" tIns="45720" rIns="91440" bIns="45720" rtlCol="0" anchor="t">
            <a:normAutofit lnSpcReduction="10000"/>
          </a:bodyPr>
          <a:lstStyle/>
          <a:p>
            <a:pPr marL="182880" indent="-274320"/>
            <a:r>
              <a:rPr lang="en-US" dirty="0">
                <a:ea typeface="+mn-lt"/>
                <a:cs typeface="+mn-lt"/>
              </a:rPr>
              <a:t>Continuation, Completion &amp; Awarding Gaps</a:t>
            </a:r>
            <a:endParaRPr lang="en-US" dirty="0">
              <a:cs typeface="Calibri" panose="020F0502020204030204"/>
            </a:endParaRPr>
          </a:p>
          <a:p>
            <a:pPr marL="0" indent="0">
              <a:buNone/>
            </a:pPr>
            <a:endParaRPr lang="en-US" b="1" dirty="0"/>
          </a:p>
          <a:p>
            <a:r>
              <a:rPr lang="en-US" dirty="0"/>
              <a:t>Inclusive Teaching Practice</a:t>
            </a:r>
            <a:endParaRPr lang="en-US" dirty="0">
              <a:cs typeface="Calibri"/>
            </a:endParaRPr>
          </a:p>
          <a:p>
            <a:endParaRPr lang="en-US"/>
          </a:p>
          <a:p>
            <a:r>
              <a:rPr lang="en-US" dirty="0"/>
              <a:t>Inclusive Student Opportunity</a:t>
            </a:r>
            <a:endParaRPr lang="en-US" dirty="0">
              <a:cs typeface="Calibri"/>
            </a:endParaRPr>
          </a:p>
          <a:p>
            <a:endParaRPr lang="en-US" dirty="0">
              <a:cs typeface="Calibri"/>
            </a:endParaRPr>
          </a:p>
          <a:p>
            <a:r>
              <a:rPr lang="en-US" dirty="0">
                <a:cs typeface="Calibri"/>
              </a:rPr>
              <a:t>Sense of Belonging</a:t>
            </a:r>
          </a:p>
          <a:p>
            <a:endParaRPr lang="en-US" dirty="0">
              <a:cs typeface="Calibri"/>
            </a:endParaRPr>
          </a:p>
          <a:p>
            <a:r>
              <a:rPr lang="en-US" dirty="0" err="1">
                <a:solidFill>
                  <a:srgbClr val="7030A0"/>
                </a:solidFill>
                <a:cs typeface="Calibri"/>
              </a:rPr>
              <a:t>Decolonisation</a:t>
            </a:r>
            <a:r>
              <a:rPr lang="en-US" dirty="0">
                <a:solidFill>
                  <a:srgbClr val="7030A0"/>
                </a:solidFill>
                <a:cs typeface="Calibri"/>
              </a:rPr>
              <a:t> of the STEM Curriculum</a:t>
            </a:r>
          </a:p>
          <a:p>
            <a:endParaRPr lang="en-US">
              <a:cs typeface="Calibri"/>
            </a:endParaRPr>
          </a:p>
          <a:p>
            <a:pPr marL="0" indent="0">
              <a:buNone/>
            </a:pPr>
            <a:endParaRPr lang="en-US" b="1" dirty="0">
              <a:cs typeface="Calibri"/>
            </a:endParaRPr>
          </a:p>
        </p:txBody>
      </p:sp>
    </p:spTree>
    <p:extLst>
      <p:ext uri="{BB962C8B-B14F-4D97-AF65-F5344CB8AC3E}">
        <p14:creationId xmlns:p14="http://schemas.microsoft.com/office/powerpoint/2010/main" val="31583148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09C0F5F9A84D7428972D3156FE50453" ma:contentTypeVersion="11" ma:contentTypeDescription="Create a new document." ma:contentTypeScope="" ma:versionID="152964847efcd541d8276159de653390">
  <xsd:schema xmlns:xsd="http://www.w3.org/2001/XMLSchema" xmlns:xs="http://www.w3.org/2001/XMLSchema" xmlns:p="http://schemas.microsoft.com/office/2006/metadata/properties" xmlns:ns3="98015a23-7fde-4fe8-9a82-db2163ce9201" xmlns:ns4="a140c6c4-52a6-4dcc-b2c4-cd57c912aaed" targetNamespace="http://schemas.microsoft.com/office/2006/metadata/properties" ma:root="true" ma:fieldsID="9fd13a5a156c1044dc139b70626b6204" ns3:_="" ns4:_="">
    <xsd:import namespace="98015a23-7fde-4fe8-9a82-db2163ce9201"/>
    <xsd:import namespace="a140c6c4-52a6-4dcc-b2c4-cd57c912aae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015a23-7fde-4fe8-9a82-db2163ce9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140c6c4-52a6-4dcc-b2c4-cd57c912aae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EBB3C02-5D67-4D31-94E6-8F018C6D08F7}">
  <ds:schemaRefs>
    <ds:schemaRef ds:uri="http://schemas.microsoft.com/sharepoint/v3/contenttype/forms"/>
  </ds:schemaRefs>
</ds:datastoreItem>
</file>

<file path=customXml/itemProps2.xml><?xml version="1.0" encoding="utf-8"?>
<ds:datastoreItem xmlns:ds="http://schemas.openxmlformats.org/officeDocument/2006/customXml" ds:itemID="{49CECBAF-8062-48C9-AC95-8509655FEFDF}">
  <ds:schemaRefs>
    <ds:schemaRef ds:uri="98015a23-7fde-4fe8-9a82-db2163ce9201"/>
    <ds:schemaRef ds:uri="a140c6c4-52a6-4dcc-b2c4-cd57c912aae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27AEA5D-F853-4F2F-9CA9-F474594BD70E}">
  <ds:schemaRefs>
    <ds:schemaRef ds:uri="http://schemas.microsoft.com/office/2006/metadata/properties"/>
    <ds:schemaRef ds:uri="http://schemas.microsoft.com/office/2006/documentManagement/types"/>
    <ds:schemaRef ds:uri="http://purl.org/dc/elements/1.1/"/>
    <ds:schemaRef ds:uri="http://purl.org/dc/dcmitype/"/>
    <ds:schemaRef ds:uri="http://www.w3.org/XML/1998/namespace"/>
    <ds:schemaRef ds:uri="http://purl.org/dc/terms/"/>
    <ds:schemaRef ds:uri="a140c6c4-52a6-4dcc-b2c4-cd57c912aaed"/>
    <ds:schemaRef ds:uri="http://schemas.microsoft.com/office/infopath/2007/PartnerControls"/>
    <ds:schemaRef ds:uri="http://schemas.openxmlformats.org/package/2006/metadata/core-properties"/>
    <ds:schemaRef ds:uri="98015a23-7fde-4fe8-9a82-db2163ce9201"/>
  </ds:schemaRefs>
</ds:datastoreItem>
</file>

<file path=docProps/app.xml><?xml version="1.0" encoding="utf-8"?>
<Properties xmlns="http://schemas.openxmlformats.org/officeDocument/2006/extended-properties" xmlns:vt="http://schemas.openxmlformats.org/officeDocument/2006/docPropsVTypes">
  <TotalTime>30</TotalTime>
  <Words>995</Words>
  <Application>Microsoft Office PowerPoint</Application>
  <PresentationFormat>Widescreen</PresentationFormat>
  <Paragraphs>131</Paragraphs>
  <Slides>17</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Arial</vt:lpstr>
      <vt:lpstr>Calibri</vt:lpstr>
      <vt:lpstr>Calibri Light</vt:lpstr>
      <vt:lpstr>Gill Sans MT</vt:lpstr>
      <vt:lpstr>Office Theme</vt:lpstr>
      <vt:lpstr>Parcel</vt:lpstr>
      <vt:lpstr>Success for All Students in the STEM Curriculum</vt:lpstr>
      <vt:lpstr>Overview</vt:lpstr>
      <vt:lpstr>Continuation, Completion &amp; Awarding Gaps</vt:lpstr>
      <vt:lpstr>Continuation, Completion &amp; Awarding Gaps</vt:lpstr>
      <vt:lpstr>Continuation, Completion &amp; Awarding Gaps</vt:lpstr>
      <vt:lpstr>Continuation, Completion &amp; Awarding Gaps</vt:lpstr>
      <vt:lpstr>Overview</vt:lpstr>
      <vt:lpstr>Inclusive Teaching Practice</vt:lpstr>
      <vt:lpstr>Inclusive Teaching Practice</vt:lpstr>
      <vt:lpstr>Inclusive Teaching Practice</vt:lpstr>
      <vt:lpstr>Inclusive Teaching Practice</vt:lpstr>
      <vt:lpstr>Overview</vt:lpstr>
      <vt:lpstr>Inclusive Student Opportunity</vt:lpstr>
      <vt:lpstr>Sense of belonging</vt:lpstr>
      <vt:lpstr>Defining sense of belonging</vt:lpstr>
      <vt:lpstr>A few ideas</vt:lpstr>
      <vt:lpstr>Overview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Dean: Student Education (Student Experience)</dc:title>
  <dc:creator>Paul Taylor</dc:creator>
  <cp:lastModifiedBy>Diane.Ford</cp:lastModifiedBy>
  <cp:revision>409</cp:revision>
  <dcterms:created xsi:type="dcterms:W3CDTF">2021-01-01T15:17:19Z</dcterms:created>
  <dcterms:modified xsi:type="dcterms:W3CDTF">2021-07-15T15:22:25Z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0x010100909C0F5F9A84D7428972D3156FE50453</vt:lpwstr>
  </property>
</Properties>
</file>