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45"/>
    <p:restoredTop sz="96327"/>
  </p:normalViewPr>
  <p:slideViewPr>
    <p:cSldViewPr snapToGrid="0" snapToObjects="1">
      <p:cViewPr varScale="1">
        <p:scale>
          <a:sx n="72" d="100"/>
          <a:sy n="72" d="100"/>
        </p:scale>
        <p:origin x="67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7/19/2021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7/19/2021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herjavecgroup.com/"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AC62-8899-BB4C-BB2B-8F6456B37FBB}"/>
              </a:ext>
            </a:extLst>
          </p:cNvPr>
          <p:cNvSpPr>
            <a:spLocks noGrp="1"/>
          </p:cNvSpPr>
          <p:nvPr>
            <p:ph type="ctrTitle"/>
          </p:nvPr>
        </p:nvSpPr>
        <p:spPr/>
        <p:txBody>
          <a:bodyPr>
            <a:normAutofit/>
          </a:bodyPr>
          <a:lstStyle/>
          <a:p>
            <a:r>
              <a:rPr lang="en-US" sz="5400" dirty="0"/>
              <a:t>Training the Lively mind</a:t>
            </a:r>
          </a:p>
        </p:txBody>
      </p:sp>
      <p:sp>
        <p:nvSpPr>
          <p:cNvPr id="3" name="Subtitle 2">
            <a:extLst>
              <a:ext uri="{FF2B5EF4-FFF2-40B4-BE49-F238E27FC236}">
                <a16:creationId xmlns:a16="http://schemas.microsoft.com/office/drawing/2014/main" id="{63492CD1-A4C8-F141-B72B-A9D00FC7BBC2}"/>
              </a:ext>
            </a:extLst>
          </p:cNvPr>
          <p:cNvSpPr>
            <a:spLocks noGrp="1"/>
          </p:cNvSpPr>
          <p:nvPr>
            <p:ph type="subTitle" idx="1"/>
          </p:nvPr>
        </p:nvSpPr>
        <p:spPr>
          <a:xfrm>
            <a:off x="1876424" y="3602037"/>
            <a:ext cx="9061870" cy="2194913"/>
          </a:xfrm>
        </p:spPr>
        <p:txBody>
          <a:bodyPr>
            <a:normAutofit fontScale="25000" lnSpcReduction="20000"/>
          </a:bodyPr>
          <a:lstStyle/>
          <a:p>
            <a:r>
              <a:rPr lang="en-US" sz="9600" dirty="0"/>
              <a:t>Toward a signature pedagogy for cybersecurity education</a:t>
            </a:r>
          </a:p>
          <a:p>
            <a:endParaRPr lang="en-US" dirty="0"/>
          </a:p>
          <a:p>
            <a:pPr algn="ctr"/>
            <a:r>
              <a:rPr lang="en-US" sz="4800">
                <a:solidFill>
                  <a:schemeClr val="tx1"/>
                </a:solidFill>
              </a:rPr>
              <a:t>horizons </a:t>
            </a:r>
            <a:r>
              <a:rPr lang="en-US" sz="4800" dirty="0">
                <a:solidFill>
                  <a:schemeClr val="tx1"/>
                </a:solidFill>
              </a:rPr>
              <a:t>in STEM Higher Education Conference:</a:t>
            </a:r>
          </a:p>
          <a:p>
            <a:pPr algn="ctr"/>
            <a:r>
              <a:rPr lang="en-US" sz="4800" dirty="0">
                <a:solidFill>
                  <a:schemeClr val="tx1"/>
                </a:solidFill>
              </a:rPr>
              <a:t>Making Connections, innovating and sharing pedagogy</a:t>
            </a:r>
          </a:p>
          <a:p>
            <a:pPr algn="ctr"/>
            <a:r>
              <a:rPr lang="en-US" sz="4800" dirty="0">
                <a:solidFill>
                  <a:schemeClr val="tx1"/>
                </a:solidFill>
              </a:rPr>
              <a:t>29</a:t>
            </a:r>
            <a:r>
              <a:rPr lang="en-US" sz="4800" baseline="30000" dirty="0">
                <a:solidFill>
                  <a:schemeClr val="tx1"/>
                </a:solidFill>
              </a:rPr>
              <a:t>th</a:t>
            </a:r>
            <a:r>
              <a:rPr lang="en-US" sz="4800" dirty="0">
                <a:solidFill>
                  <a:schemeClr val="tx1"/>
                </a:solidFill>
              </a:rPr>
              <a:t> – 30</a:t>
            </a:r>
            <a:r>
              <a:rPr lang="en-US" sz="4800" baseline="30000" dirty="0">
                <a:solidFill>
                  <a:schemeClr val="tx1"/>
                </a:solidFill>
              </a:rPr>
              <a:t>th</a:t>
            </a:r>
            <a:r>
              <a:rPr lang="en-US" sz="4800" dirty="0">
                <a:solidFill>
                  <a:schemeClr val="tx1"/>
                </a:solidFill>
              </a:rPr>
              <a:t> June 2021</a:t>
            </a:r>
          </a:p>
          <a:p>
            <a:pPr algn="ctr"/>
            <a:r>
              <a:rPr lang="en-US" sz="4800" dirty="0">
                <a:solidFill>
                  <a:schemeClr val="tx1"/>
                </a:solidFill>
              </a:rPr>
              <a:t>The open university, UK</a:t>
            </a:r>
          </a:p>
          <a:p>
            <a:pPr algn="ctr"/>
            <a:r>
              <a:rPr lang="en-US" sz="4800" dirty="0">
                <a:solidFill>
                  <a:schemeClr val="tx1"/>
                </a:solidFill>
              </a:rPr>
              <a:t>Dr. Ashley J. H. Gess</a:t>
            </a:r>
          </a:p>
        </p:txBody>
      </p:sp>
    </p:spTree>
    <p:extLst>
      <p:ext uri="{BB962C8B-B14F-4D97-AF65-F5344CB8AC3E}">
        <p14:creationId xmlns:p14="http://schemas.microsoft.com/office/powerpoint/2010/main" val="446972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9"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201" name="Group 200">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202" name="Group 201">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4"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15"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6"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7"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8"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9"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0"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1"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2"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3"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4"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5"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26"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7"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8"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9"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0"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31"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4"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203" name="Group 202">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04"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5"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6"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7"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8"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9"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0"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1"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2"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3"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sp useBgFill="1">
        <p:nvSpPr>
          <p:cNvPr id="242" name="Rectangle 24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46" name="Rectangle 24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4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4" name="Title 3">
            <a:extLst>
              <a:ext uri="{FF2B5EF4-FFF2-40B4-BE49-F238E27FC236}">
                <a16:creationId xmlns:a16="http://schemas.microsoft.com/office/drawing/2014/main" id="{07EF3E7D-EC78-BE45-8550-1DCB998E8988}"/>
              </a:ext>
            </a:extLst>
          </p:cNvPr>
          <p:cNvSpPr>
            <a:spLocks noGrp="1"/>
          </p:cNvSpPr>
          <p:nvPr>
            <p:ph type="title"/>
          </p:nvPr>
        </p:nvSpPr>
        <p:spPr>
          <a:xfrm>
            <a:off x="634420" y="618517"/>
            <a:ext cx="3072264" cy="5075845"/>
          </a:xfrm>
        </p:spPr>
        <p:txBody>
          <a:bodyPr vert="horz" lIns="91440" tIns="45720" rIns="91440" bIns="45720" rtlCol="0" anchor="ctr">
            <a:normAutofit/>
          </a:bodyPr>
          <a:lstStyle/>
          <a:p>
            <a:r>
              <a:rPr lang="en-US" sz="5400" dirty="0">
                <a:solidFill>
                  <a:srgbClr val="FFFFFF"/>
                </a:solidFill>
              </a:rPr>
              <a:t>In the us,</a:t>
            </a:r>
            <a:br>
              <a:rPr lang="en-US" sz="5400" dirty="0">
                <a:solidFill>
                  <a:srgbClr val="FFFFFF"/>
                </a:solidFill>
              </a:rPr>
            </a:br>
            <a:r>
              <a:rPr lang="en-US" sz="5400" dirty="0">
                <a:solidFill>
                  <a:srgbClr val="FFFFFF"/>
                </a:solidFill>
              </a:rPr>
              <a:t>Attacks happen every </a:t>
            </a:r>
            <a:br>
              <a:rPr lang="en-US" sz="5400" dirty="0">
                <a:solidFill>
                  <a:srgbClr val="FFFFFF"/>
                </a:solidFill>
              </a:rPr>
            </a:br>
            <a:r>
              <a:rPr lang="en-US" sz="5400" dirty="0">
                <a:solidFill>
                  <a:srgbClr val="FFFFFF"/>
                </a:solidFill>
              </a:rPr>
              <a:t>39 seconds</a:t>
            </a:r>
          </a:p>
        </p:txBody>
      </p:sp>
      <p:grpSp>
        <p:nvGrpSpPr>
          <p:cNvPr id="250" name="Group 24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5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5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6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6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pic>
        <p:nvPicPr>
          <p:cNvPr id="1026" name="Picture 2" descr="Danger - Simple English Wikipedia, the free encyclopedia">
            <a:extLst>
              <a:ext uri="{FF2B5EF4-FFF2-40B4-BE49-F238E27FC236}">
                <a16:creationId xmlns:a16="http://schemas.microsoft.com/office/drawing/2014/main" id="{CFA3A2C6-EEED-244B-A576-C97C7B74EB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52908" y="643467"/>
            <a:ext cx="6361785" cy="5566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2412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 Are Not Alone Image - Clear Background | National Geographic Society">
            <a:extLst>
              <a:ext uri="{FF2B5EF4-FFF2-40B4-BE49-F238E27FC236}">
                <a16:creationId xmlns:a16="http://schemas.microsoft.com/office/drawing/2014/main" id="{1956AF75-BD2D-9444-AF2E-8E856BBB7B7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034" y="1116034"/>
            <a:ext cx="4625931" cy="462593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Glacial Movement of Global Cybersecurity - Data Privacy and Security™">
            <a:extLst>
              <a:ext uri="{FF2B5EF4-FFF2-40B4-BE49-F238E27FC236}">
                <a16:creationId xmlns:a16="http://schemas.microsoft.com/office/drawing/2014/main" id="{639F59DB-0AE4-904E-9B0A-F7C899385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477" y="771181"/>
            <a:ext cx="8469294" cy="52783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4411CE7-E28F-D645-8017-9C6DAA2056D0}"/>
              </a:ext>
            </a:extLst>
          </p:cNvPr>
          <p:cNvSpPr txBox="1"/>
          <p:nvPr/>
        </p:nvSpPr>
        <p:spPr>
          <a:xfrm>
            <a:off x="1983036" y="6367749"/>
            <a:ext cx="4920065" cy="276999"/>
          </a:xfrm>
          <a:prstGeom prst="rect">
            <a:avLst/>
          </a:prstGeom>
          <a:noFill/>
        </p:spPr>
        <p:txBody>
          <a:bodyPr wrap="none" rtlCol="0">
            <a:spAutoFit/>
          </a:bodyPr>
          <a:lstStyle/>
          <a:p>
            <a:r>
              <a:rPr lang="en-US" sz="1200" dirty="0"/>
              <a:t>https://</a:t>
            </a:r>
            <a:r>
              <a:rPr lang="en-US" sz="1200" dirty="0" err="1"/>
              <a:t>dataprivacyblog.com</a:t>
            </a:r>
            <a:r>
              <a:rPr lang="en-US" sz="1200" dirty="0"/>
              <a:t>/the-glacial-movement-of-global-cybersecurity/</a:t>
            </a:r>
          </a:p>
        </p:txBody>
      </p:sp>
      <p:pic>
        <p:nvPicPr>
          <p:cNvPr id="7" name="Picture 6" descr="Table&#10;&#10;Description automatically generated">
            <a:extLst>
              <a:ext uri="{FF2B5EF4-FFF2-40B4-BE49-F238E27FC236}">
                <a16:creationId xmlns:a16="http://schemas.microsoft.com/office/drawing/2014/main" id="{FAE480E5-F1CD-9940-AEC6-54FFFCB934F7}"/>
              </a:ext>
            </a:extLst>
          </p:cNvPr>
          <p:cNvPicPr>
            <a:picLocks noChangeAspect="1"/>
          </p:cNvPicPr>
          <p:nvPr/>
        </p:nvPicPr>
        <p:blipFill>
          <a:blip r:embed="rId4"/>
          <a:stretch>
            <a:fillRect/>
          </a:stretch>
        </p:blipFill>
        <p:spPr>
          <a:xfrm>
            <a:off x="1891229" y="45194"/>
            <a:ext cx="8317735" cy="6693730"/>
          </a:xfrm>
          <a:prstGeom prst="rect">
            <a:avLst/>
          </a:prstGeom>
        </p:spPr>
      </p:pic>
      <p:sp>
        <p:nvSpPr>
          <p:cNvPr id="8" name="TextBox 7">
            <a:extLst>
              <a:ext uri="{FF2B5EF4-FFF2-40B4-BE49-F238E27FC236}">
                <a16:creationId xmlns:a16="http://schemas.microsoft.com/office/drawing/2014/main" id="{25B147A6-4C43-6F4B-8A91-9B6C8CE358AF}"/>
              </a:ext>
            </a:extLst>
          </p:cNvPr>
          <p:cNvSpPr txBox="1"/>
          <p:nvPr/>
        </p:nvSpPr>
        <p:spPr>
          <a:xfrm>
            <a:off x="2522863" y="6467789"/>
            <a:ext cx="5596569" cy="307777"/>
          </a:xfrm>
          <a:prstGeom prst="rect">
            <a:avLst/>
          </a:prstGeom>
          <a:noFill/>
        </p:spPr>
        <p:txBody>
          <a:bodyPr wrap="square" rtlCol="0">
            <a:spAutoFit/>
          </a:bodyPr>
          <a:lstStyle/>
          <a:p>
            <a:r>
              <a:rPr lang="en-US" sz="1400" dirty="0">
                <a:solidFill>
                  <a:schemeClr val="bg1"/>
                </a:solidFill>
              </a:rPr>
              <a:t>https://</a:t>
            </a:r>
            <a:r>
              <a:rPr lang="en-US" sz="1400" dirty="0" err="1">
                <a:solidFill>
                  <a:schemeClr val="bg1"/>
                </a:solidFill>
              </a:rPr>
              <a:t>www.itu.int</a:t>
            </a:r>
            <a:r>
              <a:rPr lang="en-US" sz="1400" dirty="0">
                <a:solidFill>
                  <a:schemeClr val="bg1"/>
                </a:solidFill>
              </a:rPr>
              <a:t>/</a:t>
            </a:r>
            <a:r>
              <a:rPr lang="en-US" sz="1400" dirty="0" err="1">
                <a:solidFill>
                  <a:schemeClr val="bg1"/>
                </a:solidFill>
              </a:rPr>
              <a:t>dms_pub</a:t>
            </a:r>
            <a:r>
              <a:rPr lang="en-US" sz="1400" dirty="0">
                <a:solidFill>
                  <a:schemeClr val="bg1"/>
                </a:solidFill>
              </a:rPr>
              <a:t>/</a:t>
            </a:r>
            <a:r>
              <a:rPr lang="en-US" sz="1400" dirty="0" err="1">
                <a:solidFill>
                  <a:schemeClr val="bg1"/>
                </a:solidFill>
              </a:rPr>
              <a:t>itu</a:t>
            </a:r>
            <a:r>
              <a:rPr lang="en-US" sz="1400" dirty="0">
                <a:solidFill>
                  <a:schemeClr val="bg1"/>
                </a:solidFill>
              </a:rPr>
              <a:t>-d/</a:t>
            </a:r>
            <a:r>
              <a:rPr lang="en-US" sz="1400" dirty="0" err="1">
                <a:solidFill>
                  <a:schemeClr val="bg1"/>
                </a:solidFill>
              </a:rPr>
              <a:t>opb</a:t>
            </a:r>
            <a:r>
              <a:rPr lang="en-US" sz="1400" dirty="0">
                <a:solidFill>
                  <a:schemeClr val="bg1"/>
                </a:solidFill>
              </a:rPr>
              <a:t>/str/D-STR-GCI.01-2018-PDF-E.pdf</a:t>
            </a:r>
          </a:p>
        </p:txBody>
      </p:sp>
    </p:spTree>
    <p:extLst>
      <p:ext uri="{BB962C8B-B14F-4D97-AF65-F5344CB8AC3E}">
        <p14:creationId xmlns:p14="http://schemas.microsoft.com/office/powerpoint/2010/main" val="11616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0"/>
                                        <p:tgtEl>
                                          <p:spTgt spid="2052"/>
                                        </p:tgtEl>
                                      </p:cBhvr>
                                    </p:animEffect>
                                    <p:anim calcmode="lin" valueType="num">
                                      <p:cBhvr>
                                        <p:cTn id="8" dur="2000" fill="hold"/>
                                        <p:tgtEl>
                                          <p:spTgt spid="2052"/>
                                        </p:tgtEl>
                                        <p:attrNameLst>
                                          <p:attrName>ppt_x</p:attrName>
                                        </p:attrNameLst>
                                      </p:cBhvr>
                                      <p:tavLst>
                                        <p:tav tm="0">
                                          <p:val>
                                            <p:strVal val="#ppt_x"/>
                                          </p:val>
                                        </p:tav>
                                        <p:tav tm="100000">
                                          <p:val>
                                            <p:strVal val="#ppt_x"/>
                                          </p:val>
                                        </p:tav>
                                      </p:tavLst>
                                    </p:anim>
                                    <p:anim calcmode="lin" valueType="num">
                                      <p:cBhvr>
                                        <p:cTn id="9" dur="2000" fill="hold"/>
                                        <p:tgtEl>
                                          <p:spTgt spid="2052"/>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100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2" presetClass="exit" presetSubtype="4" fill="hold" nodeType="clickEffect">
                                  <p:stCondLst>
                                    <p:cond delay="0"/>
                                  </p:stCondLst>
                                  <p:childTnLst>
                                    <p:animEffect transition="out" filter="wipe(down)">
                                      <p:cBhvr>
                                        <p:cTn id="20" dur="1000"/>
                                        <p:tgtEl>
                                          <p:spTgt spid="2050"/>
                                        </p:tgtEl>
                                      </p:cBhvr>
                                    </p:animEffect>
                                    <p:set>
                                      <p:cBhvr>
                                        <p:cTn id="21" dur="1" fill="hold">
                                          <p:stCondLst>
                                            <p:cond delay="999"/>
                                          </p:stCondLst>
                                        </p:cTn>
                                        <p:tgtEl>
                                          <p:spTgt spid="205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A2EC7FB-B6D7-468A-8D97-D703FEC19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98BB248-BA08-4E0B-8C30-EF9826CA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57D9EFE-4243-4017-9315-63206084D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List of Countries which are most vulnerable to Cyber Attacks - Cyber  Security Magazine">
            <a:extLst>
              <a:ext uri="{FF2B5EF4-FFF2-40B4-BE49-F238E27FC236}">
                <a16:creationId xmlns:a16="http://schemas.microsoft.com/office/drawing/2014/main" id="{EA4CCB86-BAEE-484D-BEFD-BE6C0D32713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91197" y="1123527"/>
            <a:ext cx="9209600" cy="4604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9BFECD-45E8-7F4E-8176-8A25C7C5121C}"/>
              </a:ext>
            </a:extLst>
          </p:cNvPr>
          <p:cNvSpPr txBox="1"/>
          <p:nvPr/>
        </p:nvSpPr>
        <p:spPr>
          <a:xfrm>
            <a:off x="1380528" y="6103695"/>
            <a:ext cx="8527055" cy="707886"/>
          </a:xfrm>
          <a:prstGeom prst="rect">
            <a:avLst/>
          </a:prstGeom>
          <a:noFill/>
        </p:spPr>
        <p:txBody>
          <a:bodyPr wrap="square" rtlCol="0">
            <a:spAutoFit/>
          </a:bodyPr>
          <a:lstStyle/>
          <a:p>
            <a:r>
              <a:rPr lang="en-US" sz="4000" dirty="0"/>
              <a:t>Threats to one are threats to all</a:t>
            </a:r>
          </a:p>
        </p:txBody>
      </p:sp>
    </p:spTree>
    <p:extLst>
      <p:ext uri="{BB962C8B-B14F-4D97-AF65-F5344CB8AC3E}">
        <p14:creationId xmlns:p14="http://schemas.microsoft.com/office/powerpoint/2010/main" val="697517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6C8985D9-E1C3-1846-936B-ED92E4471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0"/>
            <a:ext cx="9151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0184532-0447-2C4B-807D-7E3DCF4C0702}"/>
              </a:ext>
            </a:extLst>
          </p:cNvPr>
          <p:cNvSpPr txBox="1"/>
          <p:nvPr/>
        </p:nvSpPr>
        <p:spPr>
          <a:xfrm>
            <a:off x="557164" y="1841690"/>
            <a:ext cx="11518346" cy="800219"/>
          </a:xfrm>
          <a:prstGeom prst="rect">
            <a:avLst/>
          </a:prstGeom>
          <a:noFill/>
        </p:spPr>
        <p:txBody>
          <a:bodyPr wrap="none" rtlCol="0">
            <a:spAutoFit/>
          </a:bodyPr>
          <a:lstStyle/>
          <a:p>
            <a:r>
              <a:rPr lang="en-US" sz="3200" i="1" dirty="0"/>
              <a:t>350 percent growth in open cybersecurity positions from 2013 to 2021</a:t>
            </a:r>
          </a:p>
          <a:p>
            <a:r>
              <a:rPr lang="en-US" sz="1400" dirty="0"/>
              <a:t>2019/2020 Official Annual Cybersecurity Jobs Report is sponsored by </a:t>
            </a:r>
            <a:r>
              <a:rPr lang="en-US" sz="1400" dirty="0">
                <a:hlinkClick r:id="rId3"/>
              </a:rPr>
              <a:t>Herjavec Group</a:t>
            </a:r>
            <a:endParaRPr lang="en-US" sz="2400" dirty="0"/>
          </a:p>
        </p:txBody>
      </p:sp>
      <p:sp>
        <p:nvSpPr>
          <p:cNvPr id="3" name="TextBox 2">
            <a:extLst>
              <a:ext uri="{FF2B5EF4-FFF2-40B4-BE49-F238E27FC236}">
                <a16:creationId xmlns:a16="http://schemas.microsoft.com/office/drawing/2014/main" id="{C6E05600-4C66-FE4F-A019-8ABD7B28FDAA}"/>
              </a:ext>
            </a:extLst>
          </p:cNvPr>
          <p:cNvSpPr txBox="1"/>
          <p:nvPr/>
        </p:nvSpPr>
        <p:spPr>
          <a:xfrm>
            <a:off x="557164" y="3108096"/>
            <a:ext cx="11175799" cy="1107996"/>
          </a:xfrm>
          <a:prstGeom prst="rect">
            <a:avLst/>
          </a:prstGeom>
          <a:noFill/>
        </p:spPr>
        <p:txBody>
          <a:bodyPr wrap="square" rtlCol="0">
            <a:spAutoFit/>
          </a:bodyPr>
          <a:lstStyle/>
          <a:p>
            <a:r>
              <a:rPr lang="en-US" sz="3200" b="1" dirty="0"/>
              <a:t>Cyber Talent Shortage Undermines U.S. in Cyber Warfare</a:t>
            </a:r>
          </a:p>
          <a:p>
            <a:r>
              <a:rPr lang="en-US" sz="1400" b="1" dirty="0"/>
              <a:t>https://</a:t>
            </a:r>
            <a:r>
              <a:rPr lang="en-US" sz="1400" b="1" dirty="0" err="1"/>
              <a:t>www.newsweek.com</a:t>
            </a:r>
            <a:r>
              <a:rPr lang="en-US" sz="1400" b="1" dirty="0"/>
              <a:t>/cyber-talent-shortage-undermines-us-cyber-warfare-1601384</a:t>
            </a:r>
          </a:p>
          <a:p>
            <a:endParaRPr lang="en-US" dirty="0"/>
          </a:p>
        </p:txBody>
      </p:sp>
    </p:spTree>
    <p:extLst>
      <p:ext uri="{BB962C8B-B14F-4D97-AF65-F5344CB8AC3E}">
        <p14:creationId xmlns:p14="http://schemas.microsoft.com/office/powerpoint/2010/main" val="203752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mph" presetSubtype="2" fill="hold" grpId="0" nodeType="withEffect">
                                  <p:stCondLst>
                                    <p:cond delay="0"/>
                                  </p:stCondLst>
                                  <p:childTnLst>
                                    <p:animClr clrSpc="rgb" dir="cw">
                                      <p:cBhvr>
                                        <p:cTn id="8" dur="2000" fill="hold"/>
                                        <p:tgtEl>
                                          <p:spTgt spid="2"/>
                                        </p:tgtEl>
                                        <p:attrNameLst>
                                          <p:attrName>fillcolor</p:attrName>
                                        </p:attrNameLst>
                                      </p:cBhvr>
                                      <p:to>
                                        <a:schemeClr val="accent2"/>
                                      </p:to>
                                    </p:animClr>
                                    <p:set>
                                      <p:cBhvr>
                                        <p:cTn id="9" dur="2000" fill="hold"/>
                                        <p:tgtEl>
                                          <p:spTgt spid="2"/>
                                        </p:tgtEl>
                                        <p:attrNameLst>
                                          <p:attrName>fill.type</p:attrName>
                                        </p:attrNameLst>
                                      </p:cBhvr>
                                      <p:to>
                                        <p:strVal val="solid"/>
                                      </p:to>
                                    </p:set>
                                    <p:set>
                                      <p:cBhvr>
                                        <p:cTn id="10" dur="2000" fill="hold"/>
                                        <p:tgtEl>
                                          <p:spTgt spid="2"/>
                                        </p:tgtEl>
                                        <p:attrNameLst>
                                          <p:attrName>fill.on</p:attrName>
                                        </p:attrNameLst>
                                      </p:cBhvr>
                                      <p:to>
                                        <p:strVal val="tru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mph" presetSubtype="2" fill="hold" grpId="0" nodeType="withEffect">
                                  <p:stCondLst>
                                    <p:cond delay="0"/>
                                  </p:stCondLst>
                                  <p:childTnLst>
                                    <p:animClr clrSpc="rgb" dir="cw">
                                      <p:cBhvr>
                                        <p:cTn id="16" dur="2000" fill="hold"/>
                                        <p:tgtEl>
                                          <p:spTgt spid="3"/>
                                        </p:tgtEl>
                                        <p:attrNameLst>
                                          <p:attrName>fillcolor</p:attrName>
                                        </p:attrNameLst>
                                      </p:cBhvr>
                                      <p:to>
                                        <a:schemeClr val="accent2"/>
                                      </p:to>
                                    </p:animClr>
                                    <p:set>
                                      <p:cBhvr>
                                        <p:cTn id="17" dur="2000" fill="hold"/>
                                        <p:tgtEl>
                                          <p:spTgt spid="3"/>
                                        </p:tgtEl>
                                        <p:attrNameLst>
                                          <p:attrName>fill.type</p:attrName>
                                        </p:attrNameLst>
                                      </p:cBhvr>
                                      <p:to>
                                        <p:strVal val="solid"/>
                                      </p:to>
                                    </p:set>
                                    <p:set>
                                      <p:cBhvr>
                                        <p:cTn id="18" dur="2000"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ocus on Education">
            <a:extLst>
              <a:ext uri="{FF2B5EF4-FFF2-40B4-BE49-F238E27FC236}">
                <a16:creationId xmlns:a16="http://schemas.microsoft.com/office/drawing/2014/main" id="{C7D80026-8A4C-6F4C-A0A6-2CA3B15B7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6246" y="759246"/>
            <a:ext cx="5332164" cy="5332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43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73" name="Group 72">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74" name="Group 73">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86"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87"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0"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6"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7"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98"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9"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0"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1"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2"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03"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4"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5"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6"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7"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8"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9"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75" name="Group 74">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76"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7"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8"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9"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0"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1"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2"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5"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sp>
        <p:nvSpPr>
          <p:cNvPr id="114" name="Rectangle 113">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17" name="Group 116">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29"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30"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1"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2"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3"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4"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5"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6"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7"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8"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9"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0"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41"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2"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3"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4"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5"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6"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7"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8"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9"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0"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1"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2"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3"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4"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5"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18" name="Group 117">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19"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0"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1"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2"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3"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4"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5"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6"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7"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8"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157"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useBgFill="1">
        <p:nvSpPr>
          <p:cNvPr id="159"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Six Skills You Need to Succeed in Cybersecurity - Dice Insights">
            <a:extLst>
              <a:ext uri="{FF2B5EF4-FFF2-40B4-BE49-F238E27FC236}">
                <a16:creationId xmlns:a16="http://schemas.microsoft.com/office/drawing/2014/main" id="{03578465-732A-544C-B260-98A518AAC1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8988" y="1790348"/>
            <a:ext cx="4635583" cy="32813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E56B08D-95C0-AA42-8B16-5E5EE1DEA2EB}"/>
              </a:ext>
            </a:extLst>
          </p:cNvPr>
          <p:cNvSpPr txBox="1"/>
          <p:nvPr/>
        </p:nvSpPr>
        <p:spPr>
          <a:xfrm>
            <a:off x="6161965" y="2249487"/>
            <a:ext cx="5877636" cy="3541714"/>
          </a:xfrm>
          <a:prstGeom prst="rect">
            <a:avLst/>
          </a:prstGeom>
        </p:spPr>
        <p:txBody>
          <a:bodyPr vert="horz" lIns="91440" tIns="45720" rIns="91440" bIns="45720" rtlCol="0">
            <a:normAutofit/>
          </a:bodyPr>
          <a:lstStyle/>
          <a:p>
            <a:pPr defTabSz="914400">
              <a:lnSpc>
                <a:spcPct val="120000"/>
              </a:lnSpc>
              <a:spcAft>
                <a:spcPts val="600"/>
              </a:spcAft>
              <a:buSzPct val="125000"/>
            </a:pPr>
            <a:r>
              <a:rPr lang="en-US" sz="5400" dirty="0">
                <a:solidFill>
                  <a:srgbClr val="FFFFFF"/>
                </a:solidFill>
              </a:rPr>
              <a:t>Signature Pedagogy  </a:t>
            </a:r>
            <a:r>
              <a:rPr lang="en-US" sz="2400" dirty="0">
                <a:solidFill>
                  <a:srgbClr val="FFFFFF"/>
                </a:solidFill>
              </a:rPr>
              <a:t>How professionals “think, perform, and act with integrity” in their profession. </a:t>
            </a:r>
          </a:p>
          <a:p>
            <a:pPr defTabSz="914400">
              <a:lnSpc>
                <a:spcPct val="120000"/>
              </a:lnSpc>
              <a:spcAft>
                <a:spcPts val="600"/>
              </a:spcAft>
              <a:buSzPct val="125000"/>
            </a:pPr>
            <a:r>
              <a:rPr lang="en-US" sz="1600" dirty="0">
                <a:solidFill>
                  <a:srgbClr val="FFFFFF"/>
                </a:solidFill>
              </a:rPr>
              <a:t>(Shulman, 2005)</a:t>
            </a:r>
            <a:endParaRPr lang="en-US" sz="1200" dirty="0">
              <a:solidFill>
                <a:srgbClr val="FFFFFF"/>
              </a:solidFill>
            </a:endParaRPr>
          </a:p>
        </p:txBody>
      </p:sp>
    </p:spTree>
    <p:extLst>
      <p:ext uri="{BB962C8B-B14F-4D97-AF65-F5344CB8AC3E}">
        <p14:creationId xmlns:p14="http://schemas.microsoft.com/office/powerpoint/2010/main" val="303800965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D7D00-979D-DA4E-BA2E-AF45BC31BDAF}"/>
              </a:ext>
            </a:extLst>
          </p:cNvPr>
          <p:cNvSpPr txBox="1"/>
          <p:nvPr/>
        </p:nvSpPr>
        <p:spPr>
          <a:xfrm>
            <a:off x="1138687" y="612844"/>
            <a:ext cx="9333781" cy="5632311"/>
          </a:xfrm>
          <a:prstGeom prst="rect">
            <a:avLst/>
          </a:prstGeom>
          <a:noFill/>
        </p:spPr>
        <p:txBody>
          <a:bodyPr wrap="square" rtlCol="0">
            <a:spAutoFit/>
          </a:bodyPr>
          <a:lstStyle/>
          <a:p>
            <a:r>
              <a:rPr lang="en-US" sz="2800" dirty="0"/>
              <a:t>Surface Structure</a:t>
            </a:r>
          </a:p>
          <a:p>
            <a:pPr marL="285750" indent="-285750">
              <a:buFont typeface="Arial" panose="020B0604020202020204" pitchFamily="34" charset="0"/>
              <a:buChar char="•"/>
            </a:pPr>
            <a:r>
              <a:rPr lang="en-US" sz="2400" dirty="0"/>
              <a:t>Concrete, operational acts of teaching and learning</a:t>
            </a:r>
          </a:p>
          <a:p>
            <a:pPr marL="285750" indent="-285750">
              <a:buFont typeface="Arial" panose="020B0604020202020204" pitchFamily="34" charset="0"/>
              <a:buChar char="•"/>
            </a:pPr>
            <a:r>
              <a:rPr lang="en-US" sz="2400" dirty="0"/>
              <a:t>Showing and demonstrating</a:t>
            </a:r>
          </a:p>
          <a:p>
            <a:pPr marL="285750" indent="-285750">
              <a:buFont typeface="Arial" panose="020B0604020202020204" pitchFamily="34" charset="0"/>
              <a:buChar char="•"/>
            </a:pPr>
            <a:r>
              <a:rPr lang="en-US" sz="2400" dirty="0"/>
              <a:t>Questioning and answering</a:t>
            </a:r>
          </a:p>
          <a:p>
            <a:pPr marL="285750" indent="-285750">
              <a:buFont typeface="Arial" panose="020B0604020202020204" pitchFamily="34" charset="0"/>
              <a:buChar char="•"/>
            </a:pPr>
            <a:r>
              <a:rPr lang="en-US" sz="2400" dirty="0"/>
              <a:t>Interacting and withholding, </a:t>
            </a:r>
            <a:r>
              <a:rPr lang="en-US" sz="2400" dirty="0" err="1"/>
              <a:t>etc</a:t>
            </a:r>
            <a:endParaRPr lang="en-US" sz="2400" dirty="0"/>
          </a:p>
          <a:p>
            <a:endParaRPr lang="en-US" sz="2400" dirty="0"/>
          </a:p>
          <a:p>
            <a:r>
              <a:rPr lang="en-US" sz="2800" dirty="0"/>
              <a:t>Deep Structure</a:t>
            </a:r>
          </a:p>
          <a:p>
            <a:r>
              <a:rPr lang="en-US" sz="2400" dirty="0"/>
              <a:t>Assumptions about how to best impart a certain body of knowledge and know-how.</a:t>
            </a:r>
          </a:p>
          <a:p>
            <a:endParaRPr lang="en-US" sz="2400" dirty="0"/>
          </a:p>
          <a:p>
            <a:r>
              <a:rPr lang="en-US" sz="2800" dirty="0"/>
              <a:t>Implicit Structure</a:t>
            </a:r>
          </a:p>
          <a:p>
            <a:r>
              <a:rPr lang="en-US" sz="2400" dirty="0"/>
              <a:t>Moral dimension that comprises a set of beliefs about professional attitudes, values and dispositions.</a:t>
            </a:r>
          </a:p>
          <a:p>
            <a:endParaRPr lang="en-US" dirty="0"/>
          </a:p>
          <a:p>
            <a:r>
              <a:rPr lang="en-US" sz="1600" dirty="0"/>
              <a:t>(Shulman, 2005, p. 54-55)</a:t>
            </a:r>
          </a:p>
        </p:txBody>
      </p:sp>
    </p:spTree>
    <p:extLst>
      <p:ext uri="{BB962C8B-B14F-4D97-AF65-F5344CB8AC3E}">
        <p14:creationId xmlns:p14="http://schemas.microsoft.com/office/powerpoint/2010/main" val="1951326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bstract Word Cloud For Methodology With Related Tags And Terms Stock  Photo, Picture And Royalty Free Image. Image 16579199.">
            <a:extLst>
              <a:ext uri="{FF2B5EF4-FFF2-40B4-BE49-F238E27FC236}">
                <a16:creationId xmlns:a16="http://schemas.microsoft.com/office/drawing/2014/main" id="{C0F9286E-7543-D847-A975-68AD9B446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729" y="1586156"/>
            <a:ext cx="4984271" cy="36856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B04B77-5C37-D44C-AA3C-2FCB2DC1F091}"/>
              </a:ext>
            </a:extLst>
          </p:cNvPr>
          <p:cNvSpPr txBox="1"/>
          <p:nvPr/>
        </p:nvSpPr>
        <p:spPr>
          <a:xfrm>
            <a:off x="6625086" y="2122098"/>
            <a:ext cx="3985404" cy="2031325"/>
          </a:xfrm>
          <a:prstGeom prst="rect">
            <a:avLst/>
          </a:prstGeom>
          <a:noFill/>
        </p:spPr>
        <p:txBody>
          <a:bodyPr wrap="square" rtlCol="0">
            <a:spAutoFit/>
          </a:bodyPr>
          <a:lstStyle/>
          <a:p>
            <a:pPr algn="ctr"/>
            <a:r>
              <a:rPr lang="en-US" dirty="0"/>
              <a:t>Mixed Method</a:t>
            </a:r>
          </a:p>
          <a:p>
            <a:endParaRPr lang="en-US" dirty="0"/>
          </a:p>
          <a:p>
            <a:pPr marL="285750" indent="-285750">
              <a:buFont typeface="Arial" panose="020B0604020202020204" pitchFamily="34" charset="0"/>
              <a:buChar char="•"/>
            </a:pPr>
            <a:r>
              <a:rPr lang="en-US" dirty="0"/>
              <a:t>Quantitative Survey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Qualitative Focus Group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Qualitiative</a:t>
            </a:r>
            <a:r>
              <a:rPr lang="en-US" dirty="0"/>
              <a:t> Interview</a:t>
            </a:r>
          </a:p>
        </p:txBody>
      </p:sp>
    </p:spTree>
    <p:extLst>
      <p:ext uri="{BB962C8B-B14F-4D97-AF65-F5344CB8AC3E}">
        <p14:creationId xmlns:p14="http://schemas.microsoft.com/office/powerpoint/2010/main" val="803871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sults - ABC House">
            <a:extLst>
              <a:ext uri="{FF2B5EF4-FFF2-40B4-BE49-F238E27FC236}">
                <a16:creationId xmlns:a16="http://schemas.microsoft.com/office/drawing/2014/main" id="{0A7D568E-80D2-4843-888A-6068F45B9F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624" y="1674565"/>
            <a:ext cx="4933632" cy="34923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72B680-ED8D-C94C-AA2B-998C6251E6F2}"/>
              </a:ext>
            </a:extLst>
          </p:cNvPr>
          <p:cNvSpPr txBox="1"/>
          <p:nvPr/>
        </p:nvSpPr>
        <p:spPr>
          <a:xfrm>
            <a:off x="6095999" y="96908"/>
            <a:ext cx="5066581" cy="4862870"/>
          </a:xfrm>
          <a:prstGeom prst="rect">
            <a:avLst/>
          </a:prstGeom>
          <a:noFill/>
        </p:spPr>
        <p:txBody>
          <a:bodyPr wrap="square" rtlCol="0">
            <a:spAutoFit/>
          </a:bodyPr>
          <a:lstStyle/>
          <a:p>
            <a:r>
              <a:rPr lang="en-US" sz="4000" dirty="0"/>
              <a:t>Surface Structure</a:t>
            </a:r>
          </a:p>
          <a:p>
            <a:pPr marL="571500" indent="-571500">
              <a:buFont typeface="Arial" panose="020B0604020202020204" pitchFamily="34" charset="0"/>
              <a:buChar char="•"/>
            </a:pPr>
            <a:r>
              <a:rPr lang="en-US" sz="3600" dirty="0"/>
              <a:t>Case Study</a:t>
            </a:r>
          </a:p>
          <a:p>
            <a:pPr marL="571500" indent="-571500">
              <a:buFont typeface="Arial" panose="020B0604020202020204" pitchFamily="34" charset="0"/>
              <a:buChar char="•"/>
            </a:pPr>
            <a:r>
              <a:rPr lang="en-US" sz="3600" dirty="0"/>
              <a:t>Experiential Learning</a:t>
            </a:r>
          </a:p>
          <a:p>
            <a:pPr marL="571500" indent="-571500">
              <a:buFont typeface="Arial" panose="020B0604020202020204" pitchFamily="34" charset="0"/>
              <a:buChar char="•"/>
            </a:pPr>
            <a:r>
              <a:rPr lang="en-US" sz="3600" dirty="0"/>
              <a:t>Gamify</a:t>
            </a:r>
          </a:p>
          <a:p>
            <a:pPr marL="571500" indent="-571500">
              <a:buFont typeface="Arial" panose="020B0604020202020204" pitchFamily="34" charset="0"/>
              <a:buChar char="•"/>
            </a:pPr>
            <a:r>
              <a:rPr lang="en-US" sz="3600" dirty="0"/>
              <a:t>Certifications</a:t>
            </a:r>
          </a:p>
          <a:p>
            <a:pPr marL="571500" indent="-571500">
              <a:buFont typeface="Arial" panose="020B0604020202020204" pitchFamily="34" charset="0"/>
              <a:buChar char="•"/>
            </a:pPr>
            <a:r>
              <a:rPr lang="en-US" sz="3600" dirty="0"/>
              <a:t>Research</a:t>
            </a:r>
          </a:p>
          <a:p>
            <a:pPr marL="571500" indent="-571500">
              <a:buFont typeface="Arial" panose="020B0604020202020204" pitchFamily="34" charset="0"/>
              <a:buChar char="•"/>
            </a:pPr>
            <a:r>
              <a:rPr lang="en-US" sz="3600" dirty="0"/>
              <a:t>Standards</a:t>
            </a:r>
          </a:p>
          <a:p>
            <a:r>
              <a:rPr lang="en-US" sz="1400" dirty="0"/>
              <a:t>https://</a:t>
            </a:r>
            <a:r>
              <a:rPr lang="en-US" sz="1400" dirty="0" err="1"/>
              <a:t>cybersecurityventures.com</a:t>
            </a:r>
            <a:r>
              <a:rPr lang="en-US" sz="1400" dirty="0"/>
              <a:t>/jobs/</a:t>
            </a:r>
          </a:p>
          <a:p>
            <a:endParaRPr lang="en-US" sz="4000" dirty="0"/>
          </a:p>
        </p:txBody>
      </p:sp>
      <p:sp>
        <p:nvSpPr>
          <p:cNvPr id="3" name="TextBox 2">
            <a:extLst>
              <a:ext uri="{FF2B5EF4-FFF2-40B4-BE49-F238E27FC236}">
                <a16:creationId xmlns:a16="http://schemas.microsoft.com/office/drawing/2014/main" id="{27F25EB9-E5AC-0944-87A2-60B11A9DA54D}"/>
              </a:ext>
            </a:extLst>
          </p:cNvPr>
          <p:cNvSpPr txBox="1"/>
          <p:nvPr/>
        </p:nvSpPr>
        <p:spPr>
          <a:xfrm>
            <a:off x="6095999" y="4672281"/>
            <a:ext cx="3786996" cy="1815882"/>
          </a:xfrm>
          <a:prstGeom prst="rect">
            <a:avLst/>
          </a:prstGeom>
          <a:noFill/>
        </p:spPr>
        <p:txBody>
          <a:bodyPr wrap="square" rtlCol="0">
            <a:spAutoFit/>
          </a:bodyPr>
          <a:lstStyle/>
          <a:p>
            <a:r>
              <a:rPr lang="en-US" sz="4000" dirty="0"/>
              <a:t>Implicit Structure</a:t>
            </a:r>
          </a:p>
          <a:p>
            <a:pPr marL="571500" indent="-571500">
              <a:buFont typeface="Arial" panose="020B0604020202020204" pitchFamily="34" charset="0"/>
              <a:buChar char="•"/>
            </a:pPr>
            <a:r>
              <a:rPr lang="en-US" sz="3600" dirty="0"/>
              <a:t>Ethics </a:t>
            </a:r>
          </a:p>
          <a:p>
            <a:pPr marL="571500" indent="-571500">
              <a:buFont typeface="Arial" panose="020B0604020202020204" pitchFamily="34" charset="0"/>
              <a:buChar char="•"/>
            </a:pPr>
            <a:r>
              <a:rPr lang="en-US" sz="3600" dirty="0"/>
              <a:t>Dispositions</a:t>
            </a:r>
          </a:p>
        </p:txBody>
      </p:sp>
    </p:spTree>
    <p:extLst>
      <p:ext uri="{BB962C8B-B14F-4D97-AF65-F5344CB8AC3E}">
        <p14:creationId xmlns:p14="http://schemas.microsoft.com/office/powerpoint/2010/main" val="3634184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9BF682-EE60-A54D-9CB2-29B5A292462A}"/>
              </a:ext>
            </a:extLst>
          </p:cNvPr>
          <p:cNvSpPr txBox="1"/>
          <p:nvPr/>
        </p:nvSpPr>
        <p:spPr>
          <a:xfrm>
            <a:off x="6483691" y="720566"/>
            <a:ext cx="3867373" cy="5416868"/>
          </a:xfrm>
          <a:prstGeom prst="rect">
            <a:avLst/>
          </a:prstGeom>
          <a:noFill/>
        </p:spPr>
        <p:txBody>
          <a:bodyPr wrap="square" rtlCol="0">
            <a:spAutoFit/>
          </a:bodyPr>
          <a:lstStyle/>
          <a:p>
            <a:r>
              <a:rPr lang="en-US" sz="4000" dirty="0"/>
              <a:t>Deep Structure</a:t>
            </a:r>
          </a:p>
          <a:p>
            <a:endParaRPr lang="en-US" dirty="0"/>
          </a:p>
          <a:p>
            <a:pPr marL="285750" indent="-285750">
              <a:buFont typeface="Arial" panose="020B0604020202020204" pitchFamily="34" charset="0"/>
              <a:buChar char="•"/>
            </a:pPr>
            <a:r>
              <a:rPr lang="en-US" sz="3600" dirty="0"/>
              <a:t>Bricolage</a:t>
            </a:r>
          </a:p>
          <a:p>
            <a:pPr marL="285750" indent="-285750">
              <a:buFont typeface="Arial" panose="020B0604020202020204" pitchFamily="34" charset="0"/>
              <a:buChar char="•"/>
            </a:pPr>
            <a:r>
              <a:rPr lang="en-US" sz="3600" dirty="0"/>
              <a:t>Questions</a:t>
            </a:r>
          </a:p>
          <a:p>
            <a:pPr marL="285750" indent="-285750">
              <a:buFont typeface="Arial" panose="020B0604020202020204" pitchFamily="34" charset="0"/>
              <a:buChar char="•"/>
            </a:pPr>
            <a:r>
              <a:rPr lang="en-US" sz="3600" dirty="0"/>
              <a:t>Breaking stuff</a:t>
            </a:r>
          </a:p>
          <a:p>
            <a:pPr marL="285750" indent="-285750">
              <a:buFont typeface="Arial" panose="020B0604020202020204" pitchFamily="34" charset="0"/>
              <a:buChar char="•"/>
            </a:pPr>
            <a:r>
              <a:rPr lang="en-US" sz="3600" dirty="0"/>
              <a:t>Keeping current</a:t>
            </a:r>
          </a:p>
          <a:p>
            <a:pPr marL="285750" indent="-285750">
              <a:buFont typeface="Arial" panose="020B0604020202020204" pitchFamily="34" charset="0"/>
              <a:buChar char="•"/>
            </a:pPr>
            <a:r>
              <a:rPr lang="en-US" sz="3600" dirty="0"/>
              <a:t>Curiosity</a:t>
            </a:r>
          </a:p>
          <a:p>
            <a:pPr marL="285750" indent="-285750">
              <a:buFont typeface="Arial" panose="020B0604020202020204" pitchFamily="34" charset="0"/>
              <a:buChar char="•"/>
            </a:pPr>
            <a:r>
              <a:rPr lang="en-US" sz="3600" dirty="0"/>
              <a:t>Exploring</a:t>
            </a:r>
          </a:p>
          <a:p>
            <a:pPr marL="285750" indent="-285750">
              <a:buFont typeface="Arial" panose="020B0604020202020204" pitchFamily="34" charset="0"/>
              <a:buChar char="•"/>
            </a:pPr>
            <a:endParaRPr lang="en-US" dirty="0"/>
          </a:p>
          <a:p>
            <a:endParaRPr lang="en-US" dirty="0"/>
          </a:p>
          <a:p>
            <a:endParaRPr lang="en-US" dirty="0"/>
          </a:p>
          <a:p>
            <a:endParaRPr lang="en-US" dirty="0"/>
          </a:p>
        </p:txBody>
      </p:sp>
      <p:pic>
        <p:nvPicPr>
          <p:cNvPr id="3" name="Picture 2" descr="results - ABC House">
            <a:extLst>
              <a:ext uri="{FF2B5EF4-FFF2-40B4-BE49-F238E27FC236}">
                <a16:creationId xmlns:a16="http://schemas.microsoft.com/office/drawing/2014/main" id="{C87A990F-AE31-3946-B8B6-4FE6A992E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059" y="1663547"/>
            <a:ext cx="4840252" cy="3426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881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949211-AF59-3F43-9D0D-86C9AD5ECFB7}"/>
              </a:ext>
            </a:extLst>
          </p:cNvPr>
          <p:cNvSpPr txBox="1"/>
          <p:nvPr/>
        </p:nvSpPr>
        <p:spPr>
          <a:xfrm>
            <a:off x="2234242" y="2363638"/>
            <a:ext cx="6616460" cy="923330"/>
          </a:xfrm>
          <a:prstGeom prst="rect">
            <a:avLst/>
          </a:prstGeom>
          <a:noFill/>
        </p:spPr>
        <p:txBody>
          <a:bodyPr wrap="square" rtlCol="0">
            <a:spAutoFit/>
          </a:bodyPr>
          <a:lstStyle/>
          <a:p>
            <a:r>
              <a:rPr lang="en-US" sz="5400" dirty="0"/>
              <a:t>A Unique LIVELY MIND</a:t>
            </a:r>
          </a:p>
        </p:txBody>
      </p:sp>
      <p:sp>
        <p:nvSpPr>
          <p:cNvPr id="3" name="TextBox 2">
            <a:extLst>
              <a:ext uri="{FF2B5EF4-FFF2-40B4-BE49-F238E27FC236}">
                <a16:creationId xmlns:a16="http://schemas.microsoft.com/office/drawing/2014/main" id="{6D60F2CB-E694-4B47-B7F9-57BFEE7D6080}"/>
              </a:ext>
            </a:extLst>
          </p:cNvPr>
          <p:cNvSpPr txBox="1"/>
          <p:nvPr/>
        </p:nvSpPr>
        <p:spPr>
          <a:xfrm>
            <a:off x="2303252" y="3429000"/>
            <a:ext cx="7772400" cy="584775"/>
          </a:xfrm>
          <a:prstGeom prst="rect">
            <a:avLst/>
          </a:prstGeom>
          <a:noFill/>
        </p:spPr>
        <p:txBody>
          <a:bodyPr wrap="square" rtlCol="0">
            <a:spAutoFit/>
          </a:bodyPr>
          <a:lstStyle/>
          <a:p>
            <a:r>
              <a:rPr lang="en-US" sz="3200" dirty="0"/>
              <a:t>“..you need to have a lively mind…”</a:t>
            </a:r>
          </a:p>
        </p:txBody>
      </p:sp>
      <p:sp>
        <p:nvSpPr>
          <p:cNvPr id="4" name="TextBox 3">
            <a:extLst>
              <a:ext uri="{FF2B5EF4-FFF2-40B4-BE49-F238E27FC236}">
                <a16:creationId xmlns:a16="http://schemas.microsoft.com/office/drawing/2014/main" id="{9447BDBE-715D-EC43-9AFC-A041D1BAA279}"/>
              </a:ext>
            </a:extLst>
          </p:cNvPr>
          <p:cNvSpPr txBox="1"/>
          <p:nvPr/>
        </p:nvSpPr>
        <p:spPr>
          <a:xfrm>
            <a:off x="3536831" y="629729"/>
            <a:ext cx="2896947" cy="830997"/>
          </a:xfrm>
          <a:prstGeom prst="rect">
            <a:avLst/>
          </a:prstGeom>
          <a:noFill/>
        </p:spPr>
        <p:txBody>
          <a:bodyPr wrap="none" rtlCol="0">
            <a:spAutoFit/>
          </a:bodyPr>
          <a:lstStyle/>
          <a:p>
            <a:r>
              <a:rPr lang="en-US" sz="4800" dirty="0"/>
              <a:t>Conclusions</a:t>
            </a:r>
          </a:p>
        </p:txBody>
      </p:sp>
    </p:spTree>
    <p:extLst>
      <p:ext uri="{BB962C8B-B14F-4D97-AF65-F5344CB8AC3E}">
        <p14:creationId xmlns:p14="http://schemas.microsoft.com/office/powerpoint/2010/main" val="2159585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C91519-DAE0-0643-8D37-9A180EECEBF4}"/>
              </a:ext>
            </a:extLst>
          </p:cNvPr>
          <p:cNvSpPr txBox="1"/>
          <p:nvPr/>
        </p:nvSpPr>
        <p:spPr>
          <a:xfrm>
            <a:off x="2105816" y="2767280"/>
            <a:ext cx="7980368" cy="1323439"/>
          </a:xfrm>
          <a:prstGeom prst="rect">
            <a:avLst/>
          </a:prstGeom>
          <a:noFill/>
        </p:spPr>
        <p:txBody>
          <a:bodyPr wrap="square" rtlCol="0">
            <a:spAutoFit/>
          </a:bodyPr>
          <a:lstStyle/>
          <a:p>
            <a:r>
              <a:rPr lang="en-US" sz="8000" dirty="0"/>
              <a:t>The Design Process</a:t>
            </a:r>
          </a:p>
        </p:txBody>
      </p:sp>
    </p:spTree>
    <p:extLst>
      <p:ext uri="{BB962C8B-B14F-4D97-AF65-F5344CB8AC3E}">
        <p14:creationId xmlns:p14="http://schemas.microsoft.com/office/powerpoint/2010/main" val="2423546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853604B-5146-5840-A8F6-ED184CFE7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4800" y="0"/>
            <a:ext cx="9042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01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383E0C-010F-874E-9522-F96F00333242}"/>
              </a:ext>
            </a:extLst>
          </p:cNvPr>
          <p:cNvSpPr txBox="1"/>
          <p:nvPr/>
        </p:nvSpPr>
        <p:spPr>
          <a:xfrm>
            <a:off x="109649" y="3705046"/>
            <a:ext cx="11817427" cy="1077218"/>
          </a:xfrm>
          <a:prstGeom prst="rect">
            <a:avLst/>
          </a:prstGeom>
          <a:noFill/>
        </p:spPr>
        <p:txBody>
          <a:bodyPr wrap="square" rtlCol="0">
            <a:spAutoFit/>
          </a:bodyPr>
          <a:lstStyle/>
          <a:p>
            <a:r>
              <a:rPr lang="en-US" sz="2800" b="1" dirty="0"/>
              <a:t>Integrative STEAM Education: </a:t>
            </a:r>
            <a:r>
              <a:rPr lang="en-US" dirty="0"/>
              <a:t>A pedagogical approach where the teacher or professor intentionally plans for students to apply the content and practices of science and math through the design process in outcomes of engineering, engineering technologies, or arts. </a:t>
            </a:r>
          </a:p>
        </p:txBody>
      </p:sp>
      <p:sp>
        <p:nvSpPr>
          <p:cNvPr id="4" name="TextBox 3">
            <a:extLst>
              <a:ext uri="{FF2B5EF4-FFF2-40B4-BE49-F238E27FC236}">
                <a16:creationId xmlns:a16="http://schemas.microsoft.com/office/drawing/2014/main" id="{9E27B1A2-9D7C-D24B-BBC6-E4B27A06E297}"/>
              </a:ext>
            </a:extLst>
          </p:cNvPr>
          <p:cNvSpPr txBox="1"/>
          <p:nvPr/>
        </p:nvSpPr>
        <p:spPr>
          <a:xfrm>
            <a:off x="187286" y="2074783"/>
            <a:ext cx="12004714" cy="1354217"/>
          </a:xfrm>
          <a:prstGeom prst="rect">
            <a:avLst/>
          </a:prstGeom>
          <a:noFill/>
        </p:spPr>
        <p:txBody>
          <a:bodyPr wrap="square" rtlCol="0">
            <a:spAutoFit/>
          </a:bodyPr>
          <a:lstStyle/>
          <a:p>
            <a:r>
              <a:rPr lang="en-US" sz="2800" b="1" dirty="0"/>
              <a:t>Integrative STEM Education</a:t>
            </a:r>
            <a:r>
              <a:rPr lang="en-US" dirty="0"/>
              <a:t>: A pedagogical approach where the teacher or professor intentionally plans for students to apply the content and practices of science and math through the design process in outcomes of engineering or engineering technologies. </a:t>
            </a:r>
          </a:p>
          <a:p>
            <a:endParaRPr lang="en-US" dirty="0"/>
          </a:p>
        </p:txBody>
      </p:sp>
    </p:spTree>
    <p:extLst>
      <p:ext uri="{BB962C8B-B14F-4D97-AF65-F5344CB8AC3E}">
        <p14:creationId xmlns:p14="http://schemas.microsoft.com/office/powerpoint/2010/main" val="308664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8" presetClass="emph" presetSubtype="0" fill="hold" grpId="1" nodeType="clickEffect">
                                  <p:stCondLst>
                                    <p:cond delay="0"/>
                                  </p:stCondLst>
                                  <p:iterate type="lt">
                                    <p:tmPct val="4000"/>
                                  </p:iterate>
                                  <p:childTnLst>
                                    <p:set>
                                      <p:cBhvr override="childStyle">
                                        <p:cTn id="14" dur="500" fill="hold"/>
                                        <p:tgtEl>
                                          <p:spTgt spid="3"/>
                                        </p:tgtEl>
                                        <p:attrNameLst>
                                          <p:attrName>style.textDecorationUnderline</p:attrName>
                                        </p:attrNameLst>
                                      </p:cBhvr>
                                      <p:to>
                                        <p:strVal val="true"/>
                                      </p:to>
                                    </p:set>
                                  </p:childTnLst>
                                </p:cTn>
                              </p:par>
                              <p:par>
                                <p:cTn id="15" presetID="10" presetClass="exit" presetSubtype="0" fill="hold" grpId="1"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9E093-638B-624B-B734-D4017EE5C6BC}"/>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CFD021E2-4EEB-7943-B6A3-F6658221E148}"/>
              </a:ext>
            </a:extLst>
          </p:cNvPr>
          <p:cNvSpPr>
            <a:spLocks noGrp="1"/>
          </p:cNvSpPr>
          <p:nvPr>
            <p:ph idx="1"/>
          </p:nvPr>
        </p:nvSpPr>
        <p:spPr/>
        <p:txBody>
          <a:bodyPr>
            <a:normAutofit fontScale="92500" lnSpcReduction="20000"/>
          </a:bodyPr>
          <a:lstStyle/>
          <a:p>
            <a:pPr marL="0" indent="0" algn="ctr">
              <a:buNone/>
            </a:pPr>
            <a:r>
              <a:rPr lang="en-US" sz="3600" dirty="0"/>
              <a:t>Dr. Ashley J. H. Gess, </a:t>
            </a:r>
          </a:p>
          <a:p>
            <a:pPr marL="0" indent="0" algn="ctr">
              <a:buNone/>
            </a:pPr>
            <a:r>
              <a:rPr lang="en-US" sz="3600" dirty="0"/>
              <a:t>Assistant Professor of STEM &amp; STEAM Education</a:t>
            </a:r>
          </a:p>
          <a:p>
            <a:pPr marL="0" indent="0" algn="ctr">
              <a:buNone/>
            </a:pPr>
            <a:r>
              <a:rPr lang="en-US" sz="3600" dirty="0"/>
              <a:t>Augusta University</a:t>
            </a:r>
          </a:p>
          <a:p>
            <a:pPr marL="0" indent="0" algn="ctr">
              <a:buNone/>
            </a:pPr>
            <a:r>
              <a:rPr lang="en-US" sz="3600" dirty="0"/>
              <a:t>Augusta, GA, USA </a:t>
            </a:r>
          </a:p>
          <a:p>
            <a:pPr marL="0" indent="0" algn="ctr">
              <a:buNone/>
            </a:pPr>
            <a:endParaRPr lang="en-US" sz="1000" dirty="0"/>
          </a:p>
          <a:p>
            <a:pPr marL="0" indent="0" algn="ctr">
              <a:buNone/>
            </a:pPr>
            <a:r>
              <a:rPr lang="en-US" sz="3600" dirty="0" err="1"/>
              <a:t>Agess@augusta.edu</a:t>
            </a:r>
            <a:endParaRPr lang="en-US" sz="3600" dirty="0"/>
          </a:p>
        </p:txBody>
      </p:sp>
    </p:spTree>
    <p:extLst>
      <p:ext uri="{BB962C8B-B14F-4D97-AF65-F5344CB8AC3E}">
        <p14:creationId xmlns:p14="http://schemas.microsoft.com/office/powerpoint/2010/main" val="3279846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253</TotalTime>
  <Words>390</Words>
  <Application>Microsoft Office PowerPoint</Application>
  <PresentationFormat>Widescreen</PresentationFormat>
  <Paragraphs>72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Tw Cen MT</vt:lpstr>
      <vt:lpstr>Circuit</vt:lpstr>
      <vt:lpstr>Training the Lively mind</vt:lpstr>
      <vt:lpstr>In the us, Attacks happen every  39 seconds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the Lively mind</dc:title>
  <dc:creator>Gess, Ashley</dc:creator>
  <cp:lastModifiedBy>Diane.Ford</cp:lastModifiedBy>
  <cp:revision>18</cp:revision>
  <dcterms:created xsi:type="dcterms:W3CDTF">2021-06-28T14:18:32Z</dcterms:created>
  <dcterms:modified xsi:type="dcterms:W3CDTF">2021-07-19T14:53:02Z</dcterms:modified>
</cp:coreProperties>
</file>