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9"/>
  </p:notesMasterIdLst>
  <p:sldIdLst>
    <p:sldId id="256" r:id="rId2"/>
    <p:sldId id="257" r:id="rId3"/>
    <p:sldId id="286" r:id="rId4"/>
    <p:sldId id="276" r:id="rId5"/>
    <p:sldId id="270" r:id="rId6"/>
    <p:sldId id="258" r:id="rId7"/>
    <p:sldId id="277" r:id="rId8"/>
    <p:sldId id="279" r:id="rId9"/>
    <p:sldId id="278" r:id="rId10"/>
    <p:sldId id="262" r:id="rId11"/>
    <p:sldId id="283" r:id="rId12"/>
    <p:sldId id="284" r:id="rId13"/>
    <p:sldId id="263" r:id="rId14"/>
    <p:sldId id="267" r:id="rId15"/>
    <p:sldId id="261" r:id="rId16"/>
    <p:sldId id="269" r:id="rId17"/>
    <p:sldId id="27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32" autoAdjust="0"/>
    <p:restoredTop sz="94249" autoAdjust="0"/>
  </p:normalViewPr>
  <p:slideViewPr>
    <p:cSldViewPr snapToGrid="0">
      <p:cViewPr varScale="1">
        <p:scale>
          <a:sx n="72" d="100"/>
          <a:sy n="72" d="100"/>
        </p:scale>
        <p:origin x="136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044142-BA25-47DF-9A88-0EF66D8A15AC}" type="datetimeFigureOut">
              <a:rPr lang="en-GB" smtClean="0"/>
              <a:t>16/06/2021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DE2C21-6F19-442D-BE97-12EBB49703A2}" type="slidenum">
              <a:rPr lang="en-GB" smtClean="0"/>
              <a:t>‹#›</a:t>
            </a:fld>
            <a:endParaRPr lang="en-GB"/>
          </a:p>
        </p:txBody>
      </p:sp>
    </p:spTree>
    <p:extLst>
      <p:ext uri="{BB962C8B-B14F-4D97-AF65-F5344CB8AC3E}">
        <p14:creationId xmlns:p14="http://schemas.microsoft.com/office/powerpoint/2010/main" val="3197597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BDE2C21-6F19-442D-BE97-12EBB49703A2}" type="slidenum">
              <a:rPr lang="en-GB" smtClean="0"/>
              <a:t>1</a:t>
            </a:fld>
            <a:endParaRPr lang="en-GB"/>
          </a:p>
        </p:txBody>
      </p:sp>
    </p:spTree>
    <p:extLst>
      <p:ext uri="{BB962C8B-B14F-4D97-AF65-F5344CB8AC3E}">
        <p14:creationId xmlns:p14="http://schemas.microsoft.com/office/powerpoint/2010/main" val="2941112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BDE2C21-6F19-442D-BE97-12EBB49703A2}" type="slidenum">
              <a:rPr lang="en-GB" smtClean="0"/>
              <a:t>2</a:t>
            </a:fld>
            <a:endParaRPr lang="en-GB"/>
          </a:p>
        </p:txBody>
      </p:sp>
    </p:spTree>
    <p:extLst>
      <p:ext uri="{BB962C8B-B14F-4D97-AF65-F5344CB8AC3E}">
        <p14:creationId xmlns:p14="http://schemas.microsoft.com/office/powerpoint/2010/main" val="3615889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 mins up to here) Now as I said at the start, how departments were running exams was of particular interest, and so we started by asking departments to detail exactly what their arrangements were. 34 departments said they were using written assessment. But where they differed was in the amount of time they allowed students to do this. You can see from the table that just under half of departments were categorised as following a short release format, by which I mean … But over half of respondents were using a longer release format, whether that be an intermediate release of between 6 and 9 hours, or a 24 hour or 48 hour release. 4 departments did not neatly fit into one of these categories, including 2 depts who were yet to decide, one who were entirely continually assessing students, and one whose approach was more complicated and fell somewhere between a short and intermediate release. So as you can see, there are a variety of approaches being used and so I was interested in departments reasons for using one approach over another and their experiences of using it. Lots of departments using a longer release said it was more accommodating of students, and students studying in other time zones were of particular concern. But several depts using a short release said that they were doing so in attempt to minimise the opportunity for cheating.</a:t>
            </a:r>
          </a:p>
        </p:txBody>
      </p:sp>
      <p:sp>
        <p:nvSpPr>
          <p:cNvPr id="4" name="Slide Number Placeholder 3"/>
          <p:cNvSpPr>
            <a:spLocks noGrp="1"/>
          </p:cNvSpPr>
          <p:nvPr>
            <p:ph type="sldNum" sz="quarter" idx="5"/>
          </p:nvPr>
        </p:nvSpPr>
        <p:spPr/>
        <p:txBody>
          <a:bodyPr/>
          <a:lstStyle/>
          <a:p>
            <a:fld id="{6BDE2C21-6F19-442D-BE97-12EBB49703A2}" type="slidenum">
              <a:rPr lang="en-GB" smtClean="0"/>
              <a:t>6</a:t>
            </a:fld>
            <a:endParaRPr lang="en-GB"/>
          </a:p>
        </p:txBody>
      </p:sp>
    </p:spTree>
    <p:extLst>
      <p:ext uri="{BB962C8B-B14F-4D97-AF65-F5344CB8AC3E}">
        <p14:creationId xmlns:p14="http://schemas.microsoft.com/office/powerpoint/2010/main" val="3688575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BDE2C21-6F19-442D-BE97-12EBB49703A2}" type="slidenum">
              <a:rPr lang="en-GB" smtClean="0"/>
              <a:t>7</a:t>
            </a:fld>
            <a:endParaRPr lang="en-GB"/>
          </a:p>
        </p:txBody>
      </p:sp>
    </p:spTree>
    <p:extLst>
      <p:ext uri="{BB962C8B-B14F-4D97-AF65-F5344CB8AC3E}">
        <p14:creationId xmlns:p14="http://schemas.microsoft.com/office/powerpoint/2010/main" val="2605195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9254C4-A7DB-4667-865D-CD7A277089C0}" type="datetimeFigureOut">
              <a:rPr lang="en-GB" smtClean="0"/>
              <a:t>16/06/2021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186179-A627-4994-AA14-9632FBE83223}"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626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9254C4-A7DB-4667-865D-CD7A277089C0}" type="datetimeFigureOut">
              <a:rPr lang="en-GB" smtClean="0"/>
              <a:t>16/06/2021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92559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9254C4-A7DB-4667-865D-CD7A277089C0}" type="datetimeFigureOut">
              <a:rPr lang="en-GB" smtClean="0"/>
              <a:t>16/06/2021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186179-A627-4994-AA14-9632FBE83223}"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1569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9254C4-A7DB-4667-865D-CD7A277089C0}" type="datetimeFigureOut">
              <a:rPr lang="en-GB" smtClean="0"/>
              <a:t>16/06/2021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410120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9254C4-A7DB-4667-865D-CD7A277089C0}" type="datetimeFigureOut">
              <a:rPr lang="en-GB" smtClean="0"/>
              <a:t>16/06/2021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2741124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9254C4-A7DB-4667-865D-CD7A277089C0}" type="datetimeFigureOut">
              <a:rPr lang="en-GB" smtClean="0"/>
              <a:t>16/06/2021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2593024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A9254C4-A7DB-4667-865D-CD7A277089C0}" type="datetimeFigureOut">
              <a:rPr lang="en-GB" smtClean="0"/>
              <a:t>16/06/2021</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392027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A9254C4-A7DB-4667-865D-CD7A277089C0}" type="datetimeFigureOut">
              <a:rPr lang="en-GB" smtClean="0"/>
              <a:t>16/06/2021</a:t>
            </a:fld>
            <a:endParaRPr lang="en-GB"/>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1186179-A627-4994-AA14-9632FBE83223}" type="slidenum">
              <a:rPr lang="en-GB" smtClean="0"/>
              <a:t>‹#›</a:t>
            </a:fld>
            <a:endParaRPr lang="en-GB"/>
          </a:p>
        </p:txBody>
      </p:sp>
    </p:spTree>
    <p:extLst>
      <p:ext uri="{BB962C8B-B14F-4D97-AF65-F5344CB8AC3E}">
        <p14:creationId xmlns:p14="http://schemas.microsoft.com/office/powerpoint/2010/main" val="1242761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9254C4-A7DB-4667-865D-CD7A277089C0}" type="datetimeFigureOut">
              <a:rPr lang="en-GB" smtClean="0"/>
              <a:t>16/06/2021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1884889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9254C4-A7DB-4667-865D-CD7A277089C0}" type="datetimeFigureOut">
              <a:rPr lang="en-GB" smtClean="0"/>
              <a:t>16/06/2021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1830176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9254C4-A7DB-4667-865D-CD7A277089C0}" type="datetimeFigureOut">
              <a:rPr lang="en-GB" smtClean="0"/>
              <a:t>16/06/2021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186179-A627-4994-AA14-9632FBE83223}" type="slidenum">
              <a:rPr lang="en-GB" smtClean="0"/>
              <a:t>‹#›</a:t>
            </a:fld>
            <a:endParaRPr lang="en-GB"/>
          </a:p>
        </p:txBody>
      </p:sp>
    </p:spTree>
    <p:extLst>
      <p:ext uri="{BB962C8B-B14F-4D97-AF65-F5344CB8AC3E}">
        <p14:creationId xmlns:p14="http://schemas.microsoft.com/office/powerpoint/2010/main" val="2432416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3A9254C4-A7DB-4667-865D-CD7A277089C0}" type="datetimeFigureOut">
              <a:rPr lang="en-GB" smtClean="0"/>
              <a:t>16/06/2021</a:t>
            </a:fld>
            <a:endParaRPr lang="en-GB"/>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1186179-A627-4994-AA14-9632FBE83223}" type="slidenum">
              <a:rPr lang="en-GB" smtClean="0"/>
              <a:t>‹#›</a:t>
            </a:fld>
            <a:endParaRPr lang="en-GB"/>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80695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C6A15-DB87-4C48-8DF7-C30BA1087AD3}"/>
              </a:ext>
            </a:extLst>
          </p:cNvPr>
          <p:cNvSpPr>
            <a:spLocks noGrp="1"/>
          </p:cNvSpPr>
          <p:nvPr>
            <p:ph type="ctrTitle"/>
          </p:nvPr>
        </p:nvSpPr>
        <p:spPr>
          <a:xfrm>
            <a:off x="524378" y="2084307"/>
            <a:ext cx="8145117" cy="2030495"/>
          </a:xfrm>
        </p:spPr>
        <p:txBody>
          <a:bodyPr>
            <a:noAutofit/>
          </a:bodyPr>
          <a:lstStyle/>
          <a:p>
            <a:r>
              <a:rPr lang="en-GB" sz="4500" dirty="0"/>
              <a:t>Learning &amp; Teaching Adjustments within the Mathematical Sciences in Response to the Covid-19 Pandemic</a:t>
            </a:r>
          </a:p>
        </p:txBody>
      </p:sp>
      <p:sp>
        <p:nvSpPr>
          <p:cNvPr id="3" name="Subtitle 2">
            <a:extLst>
              <a:ext uri="{FF2B5EF4-FFF2-40B4-BE49-F238E27FC236}">
                <a16:creationId xmlns:a16="http://schemas.microsoft.com/office/drawing/2014/main" id="{0FEC5198-63DF-401C-83D2-766FC152A117}"/>
              </a:ext>
            </a:extLst>
          </p:cNvPr>
          <p:cNvSpPr>
            <a:spLocks noGrp="1"/>
          </p:cNvSpPr>
          <p:nvPr>
            <p:ph type="subTitle" idx="1"/>
          </p:nvPr>
        </p:nvSpPr>
        <p:spPr>
          <a:xfrm>
            <a:off x="825037" y="4611354"/>
            <a:ext cx="7543800" cy="1143000"/>
          </a:xfrm>
        </p:spPr>
        <p:txBody>
          <a:bodyPr>
            <a:normAutofit fontScale="55000" lnSpcReduction="20000"/>
          </a:bodyPr>
          <a:lstStyle/>
          <a:p>
            <a:pPr algn="ctr"/>
            <a:r>
              <a:rPr lang="en-GB" sz="4400" dirty="0"/>
              <a:t>Matthew Henley</a:t>
            </a:r>
            <a:r>
              <a:rPr lang="en-GB" sz="4400" baseline="30000" dirty="0"/>
              <a:t>1</a:t>
            </a:r>
            <a:r>
              <a:rPr lang="en-GB" sz="4400" dirty="0"/>
              <a:t> </a:t>
            </a:r>
          </a:p>
          <a:p>
            <a:pPr algn="ctr"/>
            <a:r>
              <a:rPr lang="en-GB" dirty="0"/>
              <a:t>With Michael grove</a:t>
            </a:r>
            <a:r>
              <a:rPr lang="en-GB" baseline="30000" dirty="0"/>
              <a:t>1</a:t>
            </a:r>
            <a:r>
              <a:rPr lang="en-GB" dirty="0"/>
              <a:t>, Rachel Hilliam</a:t>
            </a:r>
            <a:r>
              <a:rPr lang="en-GB" baseline="30000" dirty="0"/>
              <a:t>2</a:t>
            </a:r>
            <a:r>
              <a:rPr lang="en-GB" dirty="0"/>
              <a:t>, </a:t>
            </a:r>
            <a:r>
              <a:rPr lang="en-GB" dirty="0" err="1"/>
              <a:t>kevin</a:t>
            </a:r>
            <a:r>
              <a:rPr lang="en-GB" dirty="0"/>
              <a:t> Houston</a:t>
            </a:r>
            <a:r>
              <a:rPr lang="en-GB" baseline="30000" dirty="0"/>
              <a:t>3</a:t>
            </a:r>
            <a:r>
              <a:rPr lang="en-GB" dirty="0"/>
              <a:t> &amp; Duncan lawson</a:t>
            </a:r>
            <a:r>
              <a:rPr lang="en-GB" baseline="30000" dirty="0"/>
              <a:t>4</a:t>
            </a:r>
            <a:endParaRPr lang="en-GB" dirty="0"/>
          </a:p>
          <a:p>
            <a:pPr algn="ctr"/>
            <a:r>
              <a:rPr lang="en-GB" sz="2000" dirty="0"/>
              <a:t>   </a:t>
            </a:r>
            <a:r>
              <a:rPr lang="en-GB" sz="2000" baseline="30000" dirty="0"/>
              <a:t>1</a:t>
            </a:r>
            <a:r>
              <a:rPr lang="en-GB" sz="2000" dirty="0"/>
              <a:t>University of Birmingham, </a:t>
            </a:r>
            <a:r>
              <a:rPr lang="en-GB" sz="2000" baseline="30000" dirty="0"/>
              <a:t>2</a:t>
            </a:r>
            <a:r>
              <a:rPr lang="en-GB" sz="2000" dirty="0"/>
              <a:t>Open University, </a:t>
            </a:r>
            <a:r>
              <a:rPr lang="en-GB" sz="2000" baseline="30000" dirty="0"/>
              <a:t>3</a:t>
            </a:r>
            <a:r>
              <a:rPr lang="en-GB" sz="2000" dirty="0"/>
              <a:t>University of </a:t>
            </a:r>
            <a:r>
              <a:rPr lang="en-GB" sz="2000" dirty="0" err="1"/>
              <a:t>leeds</a:t>
            </a:r>
            <a:r>
              <a:rPr lang="en-GB" sz="2000" dirty="0"/>
              <a:t>, </a:t>
            </a:r>
            <a:r>
              <a:rPr lang="en-GB" sz="2000" baseline="30000" dirty="0"/>
              <a:t>4</a:t>
            </a:r>
            <a:r>
              <a:rPr lang="en-GB" sz="2000" dirty="0"/>
              <a:t>Coventry University</a:t>
            </a:r>
          </a:p>
        </p:txBody>
      </p:sp>
    </p:spTree>
    <p:extLst>
      <p:ext uri="{BB962C8B-B14F-4D97-AF65-F5344CB8AC3E}">
        <p14:creationId xmlns:p14="http://schemas.microsoft.com/office/powerpoint/2010/main" val="2073779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BC29C-7CAC-48EF-9012-3E9788C05F7C}"/>
              </a:ext>
            </a:extLst>
          </p:cNvPr>
          <p:cNvSpPr>
            <a:spLocks noGrp="1"/>
          </p:cNvSpPr>
          <p:nvPr>
            <p:ph type="title"/>
          </p:nvPr>
        </p:nvSpPr>
        <p:spPr/>
        <p:txBody>
          <a:bodyPr/>
          <a:lstStyle/>
          <a:p>
            <a:r>
              <a:rPr lang="en-GB" dirty="0"/>
              <a:t>Methodology</a:t>
            </a:r>
          </a:p>
        </p:txBody>
      </p:sp>
      <p:sp>
        <p:nvSpPr>
          <p:cNvPr id="3" name="Content Placeholder 2">
            <a:extLst>
              <a:ext uri="{FF2B5EF4-FFF2-40B4-BE49-F238E27FC236}">
                <a16:creationId xmlns:a16="http://schemas.microsoft.com/office/drawing/2014/main" id="{9DB8F9DF-2255-40C6-8929-C45F520C8E9B}"/>
              </a:ext>
            </a:extLst>
          </p:cNvPr>
          <p:cNvSpPr>
            <a:spLocks noGrp="1"/>
          </p:cNvSpPr>
          <p:nvPr>
            <p:ph idx="1"/>
          </p:nvPr>
        </p:nvSpPr>
        <p:spPr>
          <a:xfrm>
            <a:off x="371061" y="1845734"/>
            <a:ext cx="7995699" cy="4382788"/>
          </a:xfrm>
        </p:spPr>
        <p:txBody>
          <a:bodyPr>
            <a:normAutofit/>
          </a:bodyPr>
          <a:lstStyle/>
          <a:p>
            <a:pPr lvl="3">
              <a:buFont typeface="Arial" panose="020B0604020202020204" pitchFamily="34" charset="0"/>
              <a:buChar char="•"/>
            </a:pPr>
            <a:r>
              <a:rPr lang="en-GB" sz="2800" dirty="0"/>
              <a:t>Thorough survey conducted relating to teaching arrangements, exam arrangements, student experience and plans for the future</a:t>
            </a:r>
          </a:p>
          <a:p>
            <a:pPr marL="566928" lvl="3" indent="0">
              <a:buNone/>
            </a:pPr>
            <a:endParaRPr lang="en-GB" sz="2800" dirty="0"/>
          </a:p>
          <a:p>
            <a:pPr lvl="3">
              <a:buFont typeface="Arial" panose="020B0604020202020204" pitchFamily="34" charset="0"/>
              <a:buChar char="•"/>
            </a:pPr>
            <a:r>
              <a:rPr lang="en-GB" sz="2800" dirty="0"/>
              <a:t>37 departments responded to the survey, representing 65% of UG and PGT students of mathematical sciences</a:t>
            </a:r>
          </a:p>
          <a:p>
            <a:pPr lvl="3">
              <a:buFont typeface="Arial" panose="020B0604020202020204" pitchFamily="34" charset="0"/>
              <a:buChar char="•"/>
            </a:pPr>
            <a:endParaRPr lang="en-GB" sz="2800" dirty="0"/>
          </a:p>
          <a:p>
            <a:pPr lvl="3">
              <a:buFont typeface="Arial" panose="020B0604020202020204" pitchFamily="34" charset="0"/>
              <a:buChar char="•"/>
            </a:pPr>
            <a:r>
              <a:rPr lang="en-GB" sz="2800" dirty="0"/>
              <a:t>Short follow-up survey relating to academic misconduct</a:t>
            </a:r>
          </a:p>
        </p:txBody>
      </p:sp>
    </p:spTree>
    <p:custDataLst>
      <p:tags r:id="rId1"/>
    </p:custDataLst>
    <p:extLst>
      <p:ext uri="{BB962C8B-B14F-4D97-AF65-F5344CB8AC3E}">
        <p14:creationId xmlns:p14="http://schemas.microsoft.com/office/powerpoint/2010/main" val="320908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FFEE-C5CA-490D-9AAF-F964B5AB0DB2}"/>
              </a:ext>
            </a:extLst>
          </p:cNvPr>
          <p:cNvSpPr>
            <a:spLocks noGrp="1"/>
          </p:cNvSpPr>
          <p:nvPr>
            <p:ph type="title"/>
          </p:nvPr>
        </p:nvSpPr>
        <p:spPr/>
        <p:txBody>
          <a:bodyPr/>
          <a:lstStyle/>
          <a:p>
            <a:r>
              <a:rPr lang="en-GB" dirty="0"/>
              <a:t>Findings</a:t>
            </a:r>
          </a:p>
        </p:txBody>
      </p:sp>
      <p:sp>
        <p:nvSpPr>
          <p:cNvPr id="3" name="Content Placeholder 2">
            <a:extLst>
              <a:ext uri="{FF2B5EF4-FFF2-40B4-BE49-F238E27FC236}">
                <a16:creationId xmlns:a16="http://schemas.microsoft.com/office/drawing/2014/main" id="{7C5B9927-32A9-4C13-AE44-6C28F3495873}"/>
              </a:ext>
            </a:extLst>
          </p:cNvPr>
          <p:cNvSpPr>
            <a:spLocks noGrp="1"/>
          </p:cNvSpPr>
          <p:nvPr>
            <p:ph idx="1"/>
          </p:nvPr>
        </p:nvSpPr>
        <p:spPr>
          <a:xfrm>
            <a:off x="822959" y="2050272"/>
            <a:ext cx="7543801" cy="4023360"/>
          </a:xfrm>
        </p:spPr>
        <p:txBody>
          <a:bodyPr>
            <a:normAutofit/>
          </a:bodyPr>
          <a:lstStyle/>
          <a:p>
            <a:pPr lvl="1">
              <a:buFont typeface="Arial" panose="020B0604020202020204" pitchFamily="34" charset="0"/>
              <a:buChar char="•"/>
            </a:pPr>
            <a:r>
              <a:rPr lang="en-GB" sz="2400" dirty="0"/>
              <a:t>This is an ongoing piece of work and what follows is a first analysis of the results from the survey</a:t>
            </a:r>
          </a:p>
          <a:p>
            <a:pPr lvl="1">
              <a:buFont typeface="Arial" panose="020B0604020202020204" pitchFamily="34" charset="0"/>
              <a:buChar char="•"/>
            </a:pPr>
            <a:endParaRPr lang="en-GB" sz="2400" dirty="0"/>
          </a:p>
          <a:p>
            <a:pPr lvl="1">
              <a:buFont typeface="Arial" panose="020B0604020202020204" pitchFamily="34" charset="0"/>
              <a:buChar char="•"/>
            </a:pPr>
            <a:r>
              <a:rPr lang="en-GB" sz="2400" dirty="0"/>
              <a:t>A practitioner survey will be conducted through the TALMO initiative by Michael Grove, Rachel </a:t>
            </a:r>
            <a:r>
              <a:rPr lang="en-GB" sz="2400" dirty="0" err="1"/>
              <a:t>Hilliam</a:t>
            </a:r>
            <a:r>
              <a:rPr lang="en-GB" sz="2400" dirty="0"/>
              <a:t>, Kevin Houston, Duncan Lawson and myself</a:t>
            </a:r>
          </a:p>
          <a:p>
            <a:pPr lvl="1">
              <a:buFont typeface="Arial" panose="020B0604020202020204" pitchFamily="34" charset="0"/>
              <a:buChar char="•"/>
            </a:pPr>
            <a:endParaRPr lang="en-GB" sz="2400" dirty="0"/>
          </a:p>
          <a:p>
            <a:pPr lvl="1">
              <a:buFont typeface="Arial" panose="020B0604020202020204" pitchFamily="34" charset="0"/>
              <a:buChar char="•"/>
            </a:pPr>
            <a:r>
              <a:rPr lang="en-GB" sz="2400" dirty="0"/>
              <a:t>We are intending to publish our findings</a:t>
            </a:r>
          </a:p>
        </p:txBody>
      </p:sp>
    </p:spTree>
    <p:custDataLst>
      <p:tags r:id="rId1"/>
    </p:custDataLst>
    <p:extLst>
      <p:ext uri="{BB962C8B-B14F-4D97-AF65-F5344CB8AC3E}">
        <p14:creationId xmlns:p14="http://schemas.microsoft.com/office/powerpoint/2010/main" val="226752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E9FB6-C622-4629-B12E-8C82B5B22E84}"/>
              </a:ext>
            </a:extLst>
          </p:cNvPr>
          <p:cNvSpPr>
            <a:spLocks noGrp="1"/>
          </p:cNvSpPr>
          <p:nvPr>
            <p:ph type="title"/>
          </p:nvPr>
        </p:nvSpPr>
        <p:spPr>
          <a:xfrm>
            <a:off x="703690" y="353169"/>
            <a:ext cx="7543800" cy="756700"/>
          </a:xfrm>
        </p:spPr>
        <p:txBody>
          <a:bodyPr>
            <a:normAutofit/>
          </a:bodyPr>
          <a:lstStyle/>
          <a:p>
            <a:r>
              <a:rPr lang="en-GB" sz="4400" dirty="0"/>
              <a:t>Delivery of new material</a:t>
            </a:r>
          </a:p>
        </p:txBody>
      </p:sp>
      <p:graphicFrame>
        <p:nvGraphicFramePr>
          <p:cNvPr id="4" name="Table 4">
            <a:extLst>
              <a:ext uri="{FF2B5EF4-FFF2-40B4-BE49-F238E27FC236}">
                <a16:creationId xmlns:a16="http://schemas.microsoft.com/office/drawing/2014/main" id="{6B45CBFC-0D64-4EC8-A506-77D4419820B6}"/>
              </a:ext>
            </a:extLst>
          </p:cNvPr>
          <p:cNvGraphicFramePr>
            <a:graphicFrameLocks noGrp="1"/>
          </p:cNvGraphicFramePr>
          <p:nvPr>
            <p:ph idx="1"/>
            <p:extLst>
              <p:ext uri="{D42A27DB-BD31-4B8C-83A1-F6EECF244321}">
                <p14:modId xmlns:p14="http://schemas.microsoft.com/office/powerpoint/2010/main" val="2191636260"/>
              </p:ext>
            </p:extLst>
          </p:nvPr>
        </p:nvGraphicFramePr>
        <p:xfrm>
          <a:off x="311915" y="1109869"/>
          <a:ext cx="8520169" cy="4389120"/>
        </p:xfrm>
        <a:graphic>
          <a:graphicData uri="http://schemas.openxmlformats.org/drawingml/2006/table">
            <a:tbl>
              <a:tblPr firstRow="1" bandRow="1">
                <a:tableStyleId>{5C22544A-7EE6-4342-B048-85BDC9FD1C3A}</a:tableStyleId>
              </a:tblPr>
              <a:tblGrid>
                <a:gridCol w="3080642">
                  <a:extLst>
                    <a:ext uri="{9D8B030D-6E8A-4147-A177-3AD203B41FA5}">
                      <a16:colId xmlns:a16="http://schemas.microsoft.com/office/drawing/2014/main" val="4171021281"/>
                    </a:ext>
                  </a:extLst>
                </a:gridCol>
                <a:gridCol w="1258956">
                  <a:extLst>
                    <a:ext uri="{9D8B030D-6E8A-4147-A177-3AD203B41FA5}">
                      <a16:colId xmlns:a16="http://schemas.microsoft.com/office/drawing/2014/main" val="1957329660"/>
                    </a:ext>
                  </a:extLst>
                </a:gridCol>
                <a:gridCol w="1417983">
                  <a:extLst>
                    <a:ext uri="{9D8B030D-6E8A-4147-A177-3AD203B41FA5}">
                      <a16:colId xmlns:a16="http://schemas.microsoft.com/office/drawing/2014/main" val="847893186"/>
                    </a:ext>
                  </a:extLst>
                </a:gridCol>
                <a:gridCol w="1457739">
                  <a:extLst>
                    <a:ext uri="{9D8B030D-6E8A-4147-A177-3AD203B41FA5}">
                      <a16:colId xmlns:a16="http://schemas.microsoft.com/office/drawing/2014/main" val="2167991390"/>
                    </a:ext>
                  </a:extLst>
                </a:gridCol>
                <a:gridCol w="1304849">
                  <a:extLst>
                    <a:ext uri="{9D8B030D-6E8A-4147-A177-3AD203B41FA5}">
                      <a16:colId xmlns:a16="http://schemas.microsoft.com/office/drawing/2014/main" val="3427661754"/>
                    </a:ext>
                  </a:extLst>
                </a:gridCol>
              </a:tblGrid>
              <a:tr h="242529">
                <a:tc rowSpan="2">
                  <a:txBody>
                    <a:bodyPr/>
                    <a:lstStyle/>
                    <a:p>
                      <a:endParaRPr lang="en-GB" dirty="0"/>
                    </a:p>
                  </a:txBody>
                  <a:tcPr/>
                </a:tc>
                <a:tc gridSpan="4">
                  <a:txBody>
                    <a:bodyPr/>
                    <a:lstStyle/>
                    <a:p>
                      <a:pPr algn="ctr"/>
                      <a:r>
                        <a:rPr lang="en-GB" sz="1800" b="0" i="0" kern="1200" dirty="0">
                          <a:solidFill>
                            <a:schemeClr val="lt1"/>
                          </a:solidFill>
                          <a:effectLst/>
                          <a:latin typeface="+mn-lt"/>
                          <a:ea typeface="+mn-ea"/>
                          <a:cs typeface="+mn-cs"/>
                        </a:rPr>
                        <a:t>Percentage of departments that indicated they are </a:t>
                      </a:r>
                    </a:p>
                    <a:p>
                      <a:pPr algn="ctr"/>
                      <a:r>
                        <a:rPr lang="en-GB" sz="1800" b="0" i="0" kern="1200" dirty="0">
                          <a:solidFill>
                            <a:schemeClr val="lt1"/>
                          </a:solidFill>
                          <a:effectLst/>
                          <a:latin typeface="+mn-lt"/>
                          <a:ea typeface="+mn-ea"/>
                          <a:cs typeface="+mn-cs"/>
                        </a:rPr>
                        <a:t>using each method to this extent (n=37)</a:t>
                      </a:r>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698320499"/>
                  </a:ext>
                </a:extLst>
              </a:tr>
              <a:tr h="370840">
                <a:tc vMerge="1">
                  <a:txBody>
                    <a:bodyPr/>
                    <a:lstStyle/>
                    <a:p>
                      <a:endParaRPr lang="en-GB" dirty="0"/>
                    </a:p>
                  </a:txBody>
                  <a:tcPr>
                    <a:solidFill>
                      <a:schemeClr val="accent1"/>
                    </a:solidFill>
                  </a:tcPr>
                </a:tc>
                <a:tc>
                  <a:txBody>
                    <a:bodyPr/>
                    <a:lstStyle/>
                    <a:p>
                      <a:pPr algn="ctr"/>
                      <a:r>
                        <a:rPr lang="en-GB" dirty="0"/>
                        <a:t>We do not use at all</a:t>
                      </a:r>
                    </a:p>
                  </a:txBody>
                  <a:tcPr>
                    <a:solidFill>
                      <a:schemeClr val="accent1"/>
                    </a:solidFill>
                  </a:tcPr>
                </a:tc>
                <a:tc>
                  <a:txBody>
                    <a:bodyPr/>
                    <a:lstStyle/>
                    <a:p>
                      <a:pPr algn="ctr"/>
                      <a:r>
                        <a:rPr lang="en-GB" dirty="0"/>
                        <a:t>Some modules use</a:t>
                      </a:r>
                    </a:p>
                  </a:txBody>
                  <a:tcPr>
                    <a:solidFill>
                      <a:schemeClr val="accent1"/>
                    </a:solidFill>
                  </a:tcPr>
                </a:tc>
                <a:tc>
                  <a:txBody>
                    <a:bodyPr/>
                    <a:lstStyle/>
                    <a:p>
                      <a:pPr algn="ctr"/>
                      <a:r>
                        <a:rPr lang="en-GB" dirty="0"/>
                        <a:t>Most modules use</a:t>
                      </a:r>
                    </a:p>
                  </a:txBody>
                  <a:tcPr>
                    <a:solidFill>
                      <a:schemeClr val="accent1"/>
                    </a:solidFill>
                  </a:tcPr>
                </a:tc>
                <a:tc>
                  <a:txBody>
                    <a:bodyPr/>
                    <a:lstStyle/>
                    <a:p>
                      <a:pPr algn="ctr"/>
                      <a:r>
                        <a:rPr lang="en-GB" dirty="0"/>
                        <a:t>All modules use</a:t>
                      </a:r>
                    </a:p>
                  </a:txBody>
                  <a:tcPr>
                    <a:solidFill>
                      <a:schemeClr val="accent1"/>
                    </a:solidFill>
                  </a:tcPr>
                </a:tc>
                <a:extLst>
                  <a:ext uri="{0D108BD9-81ED-4DB2-BD59-A6C34878D82A}">
                    <a16:rowId xmlns:a16="http://schemas.microsoft.com/office/drawing/2014/main" val="1431846681"/>
                  </a:ext>
                </a:extLst>
              </a:tr>
              <a:tr h="370840">
                <a:tc>
                  <a:txBody>
                    <a:bodyPr/>
                    <a:lstStyle/>
                    <a:p>
                      <a:r>
                        <a:rPr lang="en-GB" sz="1800" b="0" i="0" kern="1200" dirty="0">
                          <a:solidFill>
                            <a:schemeClr val="dk1"/>
                          </a:solidFill>
                          <a:effectLst/>
                          <a:latin typeface="+mn-lt"/>
                          <a:ea typeface="+mn-ea"/>
                          <a:cs typeface="+mn-cs"/>
                        </a:rPr>
                        <a:t>Live in-person lectures delivered on-campus</a:t>
                      </a:r>
                      <a:endParaRPr lang="en-GB" dirty="0"/>
                    </a:p>
                  </a:txBody>
                  <a:tcPr/>
                </a:tc>
                <a:tc>
                  <a:txBody>
                    <a:bodyPr/>
                    <a:lstStyle/>
                    <a:p>
                      <a:pPr algn="ctr"/>
                      <a:r>
                        <a:rPr lang="en-GB" dirty="0"/>
                        <a:t>70%</a:t>
                      </a:r>
                    </a:p>
                  </a:txBody>
                  <a:tcPr anchor="ctr"/>
                </a:tc>
                <a:tc>
                  <a:txBody>
                    <a:bodyPr/>
                    <a:lstStyle/>
                    <a:p>
                      <a:pPr algn="ctr"/>
                      <a:r>
                        <a:rPr lang="en-GB" dirty="0"/>
                        <a:t>14%</a:t>
                      </a:r>
                    </a:p>
                  </a:txBody>
                  <a:tcPr anchor="ctr"/>
                </a:tc>
                <a:tc>
                  <a:txBody>
                    <a:bodyPr/>
                    <a:lstStyle/>
                    <a:p>
                      <a:pPr algn="ctr"/>
                      <a:r>
                        <a:rPr lang="en-GB" dirty="0"/>
                        <a:t>11%</a:t>
                      </a:r>
                    </a:p>
                  </a:txBody>
                  <a:tcPr anchor="ctr"/>
                </a:tc>
                <a:tc>
                  <a:txBody>
                    <a:bodyPr/>
                    <a:lstStyle/>
                    <a:p>
                      <a:pPr algn="ctr"/>
                      <a:r>
                        <a:rPr lang="en-GB" dirty="0"/>
                        <a:t>5%</a:t>
                      </a:r>
                    </a:p>
                  </a:txBody>
                  <a:tcPr anchor="ctr"/>
                </a:tc>
                <a:extLst>
                  <a:ext uri="{0D108BD9-81ED-4DB2-BD59-A6C34878D82A}">
                    <a16:rowId xmlns:a16="http://schemas.microsoft.com/office/drawing/2014/main" val="3401087583"/>
                  </a:ext>
                </a:extLst>
              </a:tr>
              <a:tr h="370840">
                <a:tc>
                  <a:txBody>
                    <a:bodyPr/>
                    <a:lstStyle/>
                    <a:p>
                      <a:r>
                        <a:rPr lang="en-GB" sz="1800" b="0" i="0" kern="1200" dirty="0">
                          <a:solidFill>
                            <a:schemeClr val="dk1"/>
                          </a:solidFill>
                          <a:effectLst/>
                          <a:latin typeface="+mn-lt"/>
                          <a:ea typeface="+mn-ea"/>
                          <a:cs typeface="+mn-cs"/>
                        </a:rPr>
                        <a:t>Live lectures delivered synchronously online</a:t>
                      </a:r>
                      <a:endParaRPr lang="en-GB" dirty="0"/>
                    </a:p>
                  </a:txBody>
                  <a:tcPr/>
                </a:tc>
                <a:tc>
                  <a:txBody>
                    <a:bodyPr/>
                    <a:lstStyle/>
                    <a:p>
                      <a:pPr algn="ctr"/>
                      <a:r>
                        <a:rPr lang="en-GB" dirty="0"/>
                        <a:t>35%</a:t>
                      </a:r>
                    </a:p>
                  </a:txBody>
                  <a:tcPr anchor="ctr"/>
                </a:tc>
                <a:tc>
                  <a:txBody>
                    <a:bodyPr/>
                    <a:lstStyle/>
                    <a:p>
                      <a:pPr algn="ctr"/>
                      <a:r>
                        <a:rPr lang="en-GB" dirty="0"/>
                        <a:t>32%</a:t>
                      </a:r>
                    </a:p>
                  </a:txBody>
                  <a:tcPr anchor="ctr"/>
                </a:tc>
                <a:tc>
                  <a:txBody>
                    <a:bodyPr/>
                    <a:lstStyle/>
                    <a:p>
                      <a:pPr algn="ctr"/>
                      <a:r>
                        <a:rPr lang="en-GB" dirty="0"/>
                        <a:t>22%</a:t>
                      </a:r>
                    </a:p>
                  </a:txBody>
                  <a:tcPr anchor="ctr"/>
                </a:tc>
                <a:tc>
                  <a:txBody>
                    <a:bodyPr/>
                    <a:lstStyle/>
                    <a:p>
                      <a:pPr algn="ctr"/>
                      <a:r>
                        <a:rPr lang="en-GB" dirty="0"/>
                        <a:t>11%</a:t>
                      </a:r>
                    </a:p>
                  </a:txBody>
                  <a:tcPr anchor="ctr"/>
                </a:tc>
                <a:extLst>
                  <a:ext uri="{0D108BD9-81ED-4DB2-BD59-A6C34878D82A}">
                    <a16:rowId xmlns:a16="http://schemas.microsoft.com/office/drawing/2014/main" val="3643316564"/>
                  </a:ext>
                </a:extLst>
              </a:tr>
              <a:tr h="370840">
                <a:tc>
                  <a:txBody>
                    <a:bodyPr/>
                    <a:lstStyle/>
                    <a:p>
                      <a:r>
                        <a:rPr lang="en-GB" sz="1800" b="0" i="0" kern="1200" dirty="0">
                          <a:solidFill>
                            <a:schemeClr val="dk1"/>
                          </a:solidFill>
                          <a:effectLst/>
                          <a:latin typeface="+mn-lt"/>
                          <a:ea typeface="+mn-ea"/>
                          <a:cs typeface="+mn-cs"/>
                        </a:rPr>
                        <a:t>Pre-recorded lecture-based material, primarily recorded in a previous academic year</a:t>
                      </a:r>
                      <a:endParaRPr lang="en-GB" dirty="0"/>
                    </a:p>
                  </a:txBody>
                  <a:tcPr/>
                </a:tc>
                <a:tc>
                  <a:txBody>
                    <a:bodyPr/>
                    <a:lstStyle/>
                    <a:p>
                      <a:pPr algn="ctr"/>
                      <a:r>
                        <a:rPr lang="en-GB" dirty="0"/>
                        <a:t>68%</a:t>
                      </a:r>
                    </a:p>
                  </a:txBody>
                  <a:tcPr anchor="ctr"/>
                </a:tc>
                <a:tc>
                  <a:txBody>
                    <a:bodyPr/>
                    <a:lstStyle/>
                    <a:p>
                      <a:pPr algn="ctr"/>
                      <a:r>
                        <a:rPr lang="en-GB" dirty="0"/>
                        <a:t>32%</a:t>
                      </a:r>
                    </a:p>
                  </a:txBody>
                  <a:tcPr anchor="ctr"/>
                </a:tc>
                <a:tc>
                  <a:txBody>
                    <a:bodyPr/>
                    <a:lstStyle/>
                    <a:p>
                      <a:pPr algn="ctr"/>
                      <a:r>
                        <a:rPr lang="en-GB" dirty="0"/>
                        <a:t>0%</a:t>
                      </a:r>
                    </a:p>
                  </a:txBody>
                  <a:tcPr anchor="ctr"/>
                </a:tc>
                <a:tc>
                  <a:txBody>
                    <a:bodyPr/>
                    <a:lstStyle/>
                    <a:p>
                      <a:pPr algn="ctr"/>
                      <a:r>
                        <a:rPr lang="en-GB" dirty="0"/>
                        <a:t>0%</a:t>
                      </a:r>
                    </a:p>
                  </a:txBody>
                  <a:tcPr anchor="ctr"/>
                </a:tc>
                <a:extLst>
                  <a:ext uri="{0D108BD9-81ED-4DB2-BD59-A6C34878D82A}">
                    <a16:rowId xmlns:a16="http://schemas.microsoft.com/office/drawing/2014/main" val="3325087980"/>
                  </a:ext>
                </a:extLst>
              </a:tr>
              <a:tr h="370840">
                <a:tc>
                  <a:txBody>
                    <a:bodyPr/>
                    <a:lstStyle/>
                    <a:p>
                      <a:r>
                        <a:rPr lang="en-GB" sz="1800" b="0" i="0" kern="1200" dirty="0">
                          <a:solidFill>
                            <a:schemeClr val="dk1"/>
                          </a:solidFill>
                          <a:effectLst/>
                          <a:latin typeface="+mn-lt"/>
                          <a:ea typeface="+mn-ea"/>
                          <a:cs typeface="+mn-cs"/>
                        </a:rPr>
                        <a:t>Pre-recorded lecture-based material, recorded specifically for the 2020/21 academic year</a:t>
                      </a:r>
                      <a:endParaRPr lang="en-GB" dirty="0"/>
                    </a:p>
                  </a:txBody>
                  <a:tcPr/>
                </a:tc>
                <a:tc>
                  <a:txBody>
                    <a:bodyPr/>
                    <a:lstStyle/>
                    <a:p>
                      <a:pPr algn="ctr"/>
                      <a:r>
                        <a:rPr lang="en-GB" dirty="0"/>
                        <a:t>3%</a:t>
                      </a:r>
                    </a:p>
                  </a:txBody>
                  <a:tcPr anchor="ctr"/>
                </a:tc>
                <a:tc>
                  <a:txBody>
                    <a:bodyPr/>
                    <a:lstStyle/>
                    <a:p>
                      <a:pPr algn="ctr"/>
                      <a:r>
                        <a:rPr lang="en-GB" dirty="0"/>
                        <a:t>30%</a:t>
                      </a:r>
                    </a:p>
                  </a:txBody>
                  <a:tcPr anchor="ctr"/>
                </a:tc>
                <a:tc>
                  <a:txBody>
                    <a:bodyPr/>
                    <a:lstStyle/>
                    <a:p>
                      <a:pPr algn="ctr"/>
                      <a:r>
                        <a:rPr lang="en-GB" dirty="0"/>
                        <a:t>32%</a:t>
                      </a:r>
                    </a:p>
                  </a:txBody>
                  <a:tcPr anchor="ctr"/>
                </a:tc>
                <a:tc>
                  <a:txBody>
                    <a:bodyPr/>
                    <a:lstStyle/>
                    <a:p>
                      <a:pPr algn="ctr"/>
                      <a:r>
                        <a:rPr lang="en-GB" dirty="0"/>
                        <a:t>35%</a:t>
                      </a:r>
                    </a:p>
                  </a:txBody>
                  <a:tcPr anchor="ctr"/>
                </a:tc>
                <a:extLst>
                  <a:ext uri="{0D108BD9-81ED-4DB2-BD59-A6C34878D82A}">
                    <a16:rowId xmlns:a16="http://schemas.microsoft.com/office/drawing/2014/main" val="2896517693"/>
                  </a:ext>
                </a:extLst>
              </a:tr>
            </a:tbl>
          </a:graphicData>
        </a:graphic>
      </p:graphicFrame>
      <p:sp>
        <p:nvSpPr>
          <p:cNvPr id="5" name="Speech Bubble: Rectangle with Corners Rounded 4">
            <a:extLst>
              <a:ext uri="{FF2B5EF4-FFF2-40B4-BE49-F238E27FC236}">
                <a16:creationId xmlns:a16="http://schemas.microsoft.com/office/drawing/2014/main" id="{F6A62549-BEEA-4456-BDDE-10F695E3747B}"/>
              </a:ext>
            </a:extLst>
          </p:cNvPr>
          <p:cNvSpPr/>
          <p:nvPr/>
        </p:nvSpPr>
        <p:spPr>
          <a:xfrm>
            <a:off x="529376" y="5583062"/>
            <a:ext cx="4383587" cy="1143201"/>
          </a:xfrm>
          <a:prstGeom prst="wedgeRoundRectCallout">
            <a:avLst>
              <a:gd name="adj1" fmla="val -58825"/>
              <a:gd name="adj2" fmla="val 50674"/>
              <a:gd name="adj3" fmla="val 16667"/>
            </a:avLst>
          </a:prstGeom>
          <a:ln/>
        </p:spPr>
        <p:style>
          <a:lnRef idx="2">
            <a:schemeClr val="accent4">
              <a:shade val="50000"/>
            </a:schemeClr>
          </a:lnRef>
          <a:fillRef idx="1">
            <a:schemeClr val="accent4"/>
          </a:fillRef>
          <a:effectRef idx="0">
            <a:schemeClr val="accent4"/>
          </a:effectRef>
          <a:fontRef idx="minor">
            <a:schemeClr val="lt1"/>
          </a:fontRef>
        </p:style>
        <p:txBody>
          <a:bodyPr rtlCol="0" anchor="t" anchorCtr="0"/>
          <a:lstStyle/>
          <a:p>
            <a:pPr algn="ctr"/>
            <a:r>
              <a:rPr lang="en-GB" b="0" i="0" dirty="0">
                <a:solidFill>
                  <a:schemeClr val="bg1"/>
                </a:solidFill>
                <a:effectLst/>
              </a:rPr>
              <a:t>“We have had much student feedback valuing synchronous online lectures where lecturers decided to use that approach.” </a:t>
            </a:r>
            <a:endParaRPr lang="en-GB" dirty="0">
              <a:solidFill>
                <a:schemeClr val="bg1"/>
              </a:solidFill>
            </a:endParaRPr>
          </a:p>
          <a:p>
            <a:pPr algn="ctr"/>
            <a:endParaRPr lang="en-GB" dirty="0"/>
          </a:p>
        </p:txBody>
      </p:sp>
      <p:sp>
        <p:nvSpPr>
          <p:cNvPr id="6" name="Speech Bubble: Rectangle with Corners Rounded 5">
            <a:extLst>
              <a:ext uri="{FF2B5EF4-FFF2-40B4-BE49-F238E27FC236}">
                <a16:creationId xmlns:a16="http://schemas.microsoft.com/office/drawing/2014/main" id="{9456070E-09F2-4A57-8F8F-F97F023A9AAB}"/>
              </a:ext>
            </a:extLst>
          </p:cNvPr>
          <p:cNvSpPr/>
          <p:nvPr/>
        </p:nvSpPr>
        <p:spPr>
          <a:xfrm>
            <a:off x="5005953" y="5498989"/>
            <a:ext cx="3926237" cy="1139687"/>
          </a:xfrm>
          <a:prstGeom prst="wedgeRoundRectCallout">
            <a:avLst>
              <a:gd name="adj1" fmla="val 47395"/>
              <a:gd name="adj2" fmla="val -8097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“Online activities are welcomed by some students as they provide flexibility with their timetable.”</a:t>
            </a:r>
          </a:p>
        </p:txBody>
      </p:sp>
    </p:spTree>
    <p:custDataLst>
      <p:tags r:id="rId1"/>
    </p:custDataLst>
    <p:extLst>
      <p:ext uri="{BB962C8B-B14F-4D97-AF65-F5344CB8AC3E}">
        <p14:creationId xmlns:p14="http://schemas.microsoft.com/office/powerpoint/2010/main" val="286531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E8020-B848-490A-BE25-CD598EDE7F31}"/>
              </a:ext>
            </a:extLst>
          </p:cNvPr>
          <p:cNvSpPr>
            <a:spLocks noGrp="1"/>
          </p:cNvSpPr>
          <p:nvPr>
            <p:ph type="title"/>
          </p:nvPr>
        </p:nvSpPr>
        <p:spPr/>
        <p:txBody>
          <a:bodyPr>
            <a:normAutofit/>
          </a:bodyPr>
          <a:lstStyle/>
          <a:p>
            <a:r>
              <a:rPr lang="en-GB" dirty="0"/>
              <a:t>Other teaching arrangements</a:t>
            </a:r>
          </a:p>
        </p:txBody>
      </p:sp>
      <p:sp>
        <p:nvSpPr>
          <p:cNvPr id="3" name="Content Placeholder 2">
            <a:extLst>
              <a:ext uri="{FF2B5EF4-FFF2-40B4-BE49-F238E27FC236}">
                <a16:creationId xmlns:a16="http://schemas.microsoft.com/office/drawing/2014/main" id="{95CFD209-0589-4C72-B9ED-698A1A17537A}"/>
              </a:ext>
            </a:extLst>
          </p:cNvPr>
          <p:cNvSpPr>
            <a:spLocks noGrp="1"/>
          </p:cNvSpPr>
          <p:nvPr>
            <p:ph idx="1"/>
          </p:nvPr>
        </p:nvSpPr>
        <p:spPr>
          <a:xfrm>
            <a:off x="822959" y="2001077"/>
            <a:ext cx="7543801" cy="4359965"/>
          </a:xfrm>
        </p:spPr>
        <p:txBody>
          <a:bodyPr>
            <a:normAutofit/>
          </a:bodyPr>
          <a:lstStyle/>
          <a:p>
            <a:pPr lvl="1">
              <a:buFont typeface="Arial" panose="020B0604020202020204" pitchFamily="34" charset="0"/>
              <a:buChar char="•"/>
            </a:pPr>
            <a:r>
              <a:rPr lang="en-GB" sz="2400" dirty="0"/>
              <a:t>Arrangements for problem classes, computer labs and tutorials were broadly similar across departments</a:t>
            </a:r>
          </a:p>
          <a:p>
            <a:pPr lvl="1">
              <a:buFont typeface="Arial" panose="020B0604020202020204" pitchFamily="34" charset="0"/>
              <a:buChar char="•"/>
            </a:pPr>
            <a:r>
              <a:rPr lang="en-GB" sz="2400" dirty="0"/>
              <a:t>Challenges identified concerning student engagement in online sessions</a:t>
            </a:r>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r>
              <a:rPr lang="en-GB" sz="2400" dirty="0"/>
              <a:t>Use of breakout rooms to encourage students to work together on problems</a:t>
            </a:r>
          </a:p>
        </p:txBody>
      </p:sp>
      <p:sp>
        <p:nvSpPr>
          <p:cNvPr id="4" name="Speech Bubble: Rectangle with Corners Rounded 3">
            <a:extLst>
              <a:ext uri="{FF2B5EF4-FFF2-40B4-BE49-F238E27FC236}">
                <a16:creationId xmlns:a16="http://schemas.microsoft.com/office/drawing/2014/main" id="{B155EE27-E709-4639-90E7-157E34EDDF82}"/>
              </a:ext>
            </a:extLst>
          </p:cNvPr>
          <p:cNvSpPr/>
          <p:nvPr/>
        </p:nvSpPr>
        <p:spPr>
          <a:xfrm>
            <a:off x="657968" y="3476707"/>
            <a:ext cx="3684104" cy="1656522"/>
          </a:xfrm>
          <a:prstGeom prst="wedgeRoundRectCallout">
            <a:avLst>
              <a:gd name="adj1" fmla="val -56084"/>
              <a:gd name="adj2" fmla="val 76786"/>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dirty="0"/>
              <a:t>“Frequently it's a sea of black, silent screens.”</a:t>
            </a:r>
          </a:p>
        </p:txBody>
      </p:sp>
      <p:sp>
        <p:nvSpPr>
          <p:cNvPr id="5" name="Speech Bubble: Rectangle with Corners Rounded 4">
            <a:extLst>
              <a:ext uri="{FF2B5EF4-FFF2-40B4-BE49-F238E27FC236}">
                <a16:creationId xmlns:a16="http://schemas.microsoft.com/office/drawing/2014/main" id="{42AFC0E9-1F07-43C4-AEFE-50A0637B27C1}"/>
              </a:ext>
            </a:extLst>
          </p:cNvPr>
          <p:cNvSpPr/>
          <p:nvPr/>
        </p:nvSpPr>
        <p:spPr>
          <a:xfrm>
            <a:off x="4801930" y="3576761"/>
            <a:ext cx="3803374" cy="1921567"/>
          </a:xfrm>
          <a:prstGeom prst="wedgeRoundRectCallout">
            <a:avLst>
              <a:gd name="adj1" fmla="val 47460"/>
              <a:gd name="adj2" fmla="val -72507"/>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“Another problem is of course in getting students to engage in Zoom classes. There are various strategies (use of polls, chat, encouraging spoken answers) but no single thing works very well.”</a:t>
            </a:r>
          </a:p>
        </p:txBody>
      </p:sp>
    </p:spTree>
    <p:custDataLst>
      <p:tags r:id="rId1"/>
    </p:custDataLst>
    <p:extLst>
      <p:ext uri="{BB962C8B-B14F-4D97-AF65-F5344CB8AC3E}">
        <p14:creationId xmlns:p14="http://schemas.microsoft.com/office/powerpoint/2010/main" val="419969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0423E-24A8-41BE-95E2-D1E9E9A24CCD}"/>
              </a:ext>
            </a:extLst>
          </p:cNvPr>
          <p:cNvSpPr>
            <a:spLocks noGrp="1"/>
          </p:cNvSpPr>
          <p:nvPr>
            <p:ph type="title"/>
          </p:nvPr>
        </p:nvSpPr>
        <p:spPr/>
        <p:txBody>
          <a:bodyPr>
            <a:normAutofit/>
          </a:bodyPr>
          <a:lstStyle/>
          <a:p>
            <a:r>
              <a:rPr lang="en-GB" sz="4000" dirty="0"/>
              <a:t>Approaches to written assessment</a:t>
            </a:r>
          </a:p>
        </p:txBody>
      </p:sp>
      <p:graphicFrame>
        <p:nvGraphicFramePr>
          <p:cNvPr id="4" name="Table 4">
            <a:extLst>
              <a:ext uri="{FF2B5EF4-FFF2-40B4-BE49-F238E27FC236}">
                <a16:creationId xmlns:a16="http://schemas.microsoft.com/office/drawing/2014/main" id="{A77F2946-7265-4541-B9EB-1A86B042CF1B}"/>
              </a:ext>
            </a:extLst>
          </p:cNvPr>
          <p:cNvGraphicFramePr>
            <a:graphicFrameLocks noGrp="1"/>
          </p:cNvGraphicFramePr>
          <p:nvPr>
            <p:ph idx="1"/>
            <p:extLst>
              <p:ext uri="{D42A27DB-BD31-4B8C-83A1-F6EECF244321}">
                <p14:modId xmlns:p14="http://schemas.microsoft.com/office/powerpoint/2010/main" val="4278194865"/>
              </p:ext>
            </p:extLst>
          </p:nvPr>
        </p:nvGraphicFramePr>
        <p:xfrm>
          <a:off x="1468009" y="1977004"/>
          <a:ext cx="6253701" cy="2494280"/>
        </p:xfrm>
        <a:graphic>
          <a:graphicData uri="http://schemas.openxmlformats.org/drawingml/2006/table">
            <a:tbl>
              <a:tblPr firstRow="1" bandRow="1">
                <a:tableStyleId>{5C22544A-7EE6-4342-B048-85BDC9FD1C3A}</a:tableStyleId>
              </a:tblPr>
              <a:tblGrid>
                <a:gridCol w="2317806">
                  <a:extLst>
                    <a:ext uri="{9D8B030D-6E8A-4147-A177-3AD203B41FA5}">
                      <a16:colId xmlns:a16="http://schemas.microsoft.com/office/drawing/2014/main" val="3093792767"/>
                    </a:ext>
                  </a:extLst>
                </a:gridCol>
                <a:gridCol w="3935895">
                  <a:extLst>
                    <a:ext uri="{9D8B030D-6E8A-4147-A177-3AD203B41FA5}">
                      <a16:colId xmlns:a16="http://schemas.microsoft.com/office/drawing/2014/main" val="2776998781"/>
                    </a:ext>
                  </a:extLst>
                </a:gridCol>
              </a:tblGrid>
              <a:tr h="370840">
                <a:tc>
                  <a:txBody>
                    <a:bodyPr/>
                    <a:lstStyle/>
                    <a:p>
                      <a:endParaRPr lang="en-GB" dirty="0"/>
                    </a:p>
                  </a:txBody>
                  <a:tcPr/>
                </a:tc>
                <a:tc>
                  <a:txBody>
                    <a:bodyPr/>
                    <a:lstStyle/>
                    <a:p>
                      <a:pPr algn="ctr"/>
                      <a:r>
                        <a:rPr lang="en-GB" sz="1800" b="0" i="0" kern="1200" dirty="0">
                          <a:solidFill>
                            <a:schemeClr val="lt1"/>
                          </a:solidFill>
                          <a:effectLst/>
                          <a:latin typeface="+mn-lt"/>
                          <a:ea typeface="+mn-ea"/>
                          <a:cs typeface="+mn-cs"/>
                        </a:rPr>
                        <a:t>Percentage (and number) of departments using this format (n=34)</a:t>
                      </a:r>
                      <a:endParaRPr lang="en-GB" dirty="0"/>
                    </a:p>
                  </a:txBody>
                  <a:tcPr/>
                </a:tc>
                <a:extLst>
                  <a:ext uri="{0D108BD9-81ED-4DB2-BD59-A6C34878D82A}">
                    <a16:rowId xmlns:a16="http://schemas.microsoft.com/office/drawing/2014/main" val="2160979899"/>
                  </a:ext>
                </a:extLst>
              </a:tr>
              <a:tr h="370840">
                <a:tc>
                  <a:txBody>
                    <a:bodyPr/>
                    <a:lstStyle/>
                    <a:p>
                      <a:r>
                        <a:rPr lang="en-GB" dirty="0"/>
                        <a:t>Short release</a:t>
                      </a:r>
                    </a:p>
                  </a:txBody>
                  <a:tcPr/>
                </a:tc>
                <a:tc>
                  <a:txBody>
                    <a:bodyPr/>
                    <a:lstStyle/>
                    <a:p>
                      <a:pPr algn="ctr"/>
                      <a:r>
                        <a:rPr lang="en-GB" dirty="0"/>
                        <a:t>47% (16)</a:t>
                      </a:r>
                    </a:p>
                  </a:txBody>
                  <a:tcPr/>
                </a:tc>
                <a:extLst>
                  <a:ext uri="{0D108BD9-81ED-4DB2-BD59-A6C34878D82A}">
                    <a16:rowId xmlns:a16="http://schemas.microsoft.com/office/drawing/2014/main" val="4219140243"/>
                  </a:ext>
                </a:extLst>
              </a:tr>
              <a:tr h="370840">
                <a:tc>
                  <a:txBody>
                    <a:bodyPr/>
                    <a:lstStyle/>
                    <a:p>
                      <a:r>
                        <a:rPr lang="en-GB" dirty="0"/>
                        <a:t>Intermediate release</a:t>
                      </a:r>
                    </a:p>
                  </a:txBody>
                  <a:tcPr/>
                </a:tc>
                <a:tc>
                  <a:txBody>
                    <a:bodyPr/>
                    <a:lstStyle/>
                    <a:p>
                      <a:pPr algn="ctr"/>
                      <a:r>
                        <a:rPr lang="en-GB" dirty="0"/>
                        <a:t>9% (3)</a:t>
                      </a:r>
                    </a:p>
                  </a:txBody>
                  <a:tcPr/>
                </a:tc>
                <a:extLst>
                  <a:ext uri="{0D108BD9-81ED-4DB2-BD59-A6C34878D82A}">
                    <a16:rowId xmlns:a16="http://schemas.microsoft.com/office/drawing/2014/main" val="601471816"/>
                  </a:ext>
                </a:extLst>
              </a:tr>
              <a:tr h="370840">
                <a:tc>
                  <a:txBody>
                    <a:bodyPr/>
                    <a:lstStyle/>
                    <a:p>
                      <a:r>
                        <a:rPr lang="en-GB" dirty="0"/>
                        <a:t>24 hour release</a:t>
                      </a:r>
                    </a:p>
                  </a:txBody>
                  <a:tcPr/>
                </a:tc>
                <a:tc>
                  <a:txBody>
                    <a:bodyPr/>
                    <a:lstStyle/>
                    <a:p>
                      <a:pPr algn="ctr"/>
                      <a:r>
                        <a:rPr lang="en-GB" dirty="0"/>
                        <a:t>20% (7)</a:t>
                      </a:r>
                    </a:p>
                  </a:txBody>
                  <a:tcPr/>
                </a:tc>
                <a:extLst>
                  <a:ext uri="{0D108BD9-81ED-4DB2-BD59-A6C34878D82A}">
                    <a16:rowId xmlns:a16="http://schemas.microsoft.com/office/drawing/2014/main" val="2023080746"/>
                  </a:ext>
                </a:extLst>
              </a:tr>
              <a:tr h="370840">
                <a:tc>
                  <a:txBody>
                    <a:bodyPr/>
                    <a:lstStyle/>
                    <a:p>
                      <a:r>
                        <a:rPr lang="en-GB" dirty="0"/>
                        <a:t>48 hour release</a:t>
                      </a:r>
                    </a:p>
                  </a:txBody>
                  <a:tcPr/>
                </a:tc>
                <a:tc>
                  <a:txBody>
                    <a:bodyPr/>
                    <a:lstStyle/>
                    <a:p>
                      <a:pPr algn="ctr"/>
                      <a:r>
                        <a:rPr lang="en-GB" dirty="0"/>
                        <a:t>12% (4)</a:t>
                      </a:r>
                    </a:p>
                  </a:txBody>
                  <a:tcPr/>
                </a:tc>
                <a:extLst>
                  <a:ext uri="{0D108BD9-81ED-4DB2-BD59-A6C34878D82A}">
                    <a16:rowId xmlns:a16="http://schemas.microsoft.com/office/drawing/2014/main" val="316307974"/>
                  </a:ext>
                </a:extLst>
              </a:tr>
              <a:tr h="370840">
                <a:tc>
                  <a:txBody>
                    <a:bodyPr/>
                    <a:lstStyle/>
                    <a:p>
                      <a:r>
                        <a:rPr lang="en-GB" dirty="0"/>
                        <a:t>Unclassified</a:t>
                      </a:r>
                    </a:p>
                  </a:txBody>
                  <a:tcPr/>
                </a:tc>
                <a:tc>
                  <a:txBody>
                    <a:bodyPr/>
                    <a:lstStyle/>
                    <a:p>
                      <a:pPr algn="ctr"/>
                      <a:r>
                        <a:rPr lang="en-GB" dirty="0"/>
                        <a:t>12% (4)</a:t>
                      </a:r>
                    </a:p>
                  </a:txBody>
                  <a:tcPr/>
                </a:tc>
                <a:extLst>
                  <a:ext uri="{0D108BD9-81ED-4DB2-BD59-A6C34878D82A}">
                    <a16:rowId xmlns:a16="http://schemas.microsoft.com/office/drawing/2014/main" val="578287790"/>
                  </a:ext>
                </a:extLst>
              </a:tr>
            </a:tbl>
          </a:graphicData>
        </a:graphic>
      </p:graphicFrame>
      <p:sp>
        <p:nvSpPr>
          <p:cNvPr id="6" name="Speech Bubble: Rectangle with Corners Rounded 5">
            <a:extLst>
              <a:ext uri="{FF2B5EF4-FFF2-40B4-BE49-F238E27FC236}">
                <a16:creationId xmlns:a16="http://schemas.microsoft.com/office/drawing/2014/main" id="{F676F45C-BC56-4A0A-90AE-9F61A0245E94}"/>
              </a:ext>
            </a:extLst>
          </p:cNvPr>
          <p:cNvSpPr/>
          <p:nvPr/>
        </p:nvSpPr>
        <p:spPr>
          <a:xfrm>
            <a:off x="4594859" y="4558307"/>
            <a:ext cx="3919993" cy="1653208"/>
          </a:xfrm>
          <a:prstGeom prst="wedgeRoundRectCallout">
            <a:avLst>
              <a:gd name="adj1" fmla="val 37339"/>
              <a:gd name="adj2" fmla="val -67901"/>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t" anchorCtr="0"/>
          <a:lstStyle/>
          <a:p>
            <a:pPr algn="ctr"/>
            <a:r>
              <a:rPr lang="en-GB" dirty="0"/>
              <a:t>“Due to access concerns, and how tight time limits might negatively affect certain groups, we felt that it would not be right to impose significant time constraints on exams.”</a:t>
            </a:r>
          </a:p>
          <a:p>
            <a:pPr algn="ctr"/>
            <a:endParaRPr lang="en-GB" dirty="0"/>
          </a:p>
        </p:txBody>
      </p:sp>
      <p:sp>
        <p:nvSpPr>
          <p:cNvPr id="7" name="Speech Bubble: Rectangle with Corners Rounded 6">
            <a:extLst>
              <a:ext uri="{FF2B5EF4-FFF2-40B4-BE49-F238E27FC236}">
                <a16:creationId xmlns:a16="http://schemas.microsoft.com/office/drawing/2014/main" id="{60A3046B-FAA9-4A3F-BA3E-AA51CF5FB827}"/>
              </a:ext>
            </a:extLst>
          </p:cNvPr>
          <p:cNvSpPr/>
          <p:nvPr/>
        </p:nvSpPr>
        <p:spPr>
          <a:xfrm>
            <a:off x="1008492" y="4760758"/>
            <a:ext cx="3020170" cy="1450757"/>
          </a:xfrm>
          <a:prstGeom prst="wedgeRoundRectCallout">
            <a:avLst>
              <a:gd name="adj1" fmla="val -78552"/>
              <a:gd name="adj2" fmla="val 35096"/>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“Due to grade inflation and cheating … we reduced the exam window from 24-hour to (n+1)-hour”</a:t>
            </a:r>
          </a:p>
        </p:txBody>
      </p:sp>
    </p:spTree>
    <p:custDataLst>
      <p:tags r:id="rId1"/>
    </p:custDataLst>
    <p:extLst>
      <p:ext uri="{BB962C8B-B14F-4D97-AF65-F5344CB8AC3E}">
        <p14:creationId xmlns:p14="http://schemas.microsoft.com/office/powerpoint/2010/main" val="289201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CD48-0737-4336-8044-A979348B5F97}"/>
              </a:ext>
            </a:extLst>
          </p:cNvPr>
          <p:cNvSpPr>
            <a:spLocks noGrp="1"/>
          </p:cNvSpPr>
          <p:nvPr>
            <p:ph type="title"/>
          </p:nvPr>
        </p:nvSpPr>
        <p:spPr>
          <a:xfrm>
            <a:off x="5718630" y="263527"/>
            <a:ext cx="2767693" cy="1450757"/>
          </a:xfrm>
        </p:spPr>
        <p:txBody>
          <a:bodyPr>
            <a:normAutofit fontScale="90000"/>
          </a:bodyPr>
          <a:lstStyle/>
          <a:p>
            <a:r>
              <a:rPr lang="en-GB" dirty="0"/>
              <a:t>Academic misconduct</a:t>
            </a:r>
          </a:p>
        </p:txBody>
      </p:sp>
      <p:sp>
        <p:nvSpPr>
          <p:cNvPr id="3" name="Content Placeholder 2">
            <a:extLst>
              <a:ext uri="{FF2B5EF4-FFF2-40B4-BE49-F238E27FC236}">
                <a16:creationId xmlns:a16="http://schemas.microsoft.com/office/drawing/2014/main" id="{9980E13C-C18A-499F-951A-58CBE7CFA372}"/>
              </a:ext>
            </a:extLst>
          </p:cNvPr>
          <p:cNvSpPr>
            <a:spLocks noGrp="1"/>
          </p:cNvSpPr>
          <p:nvPr>
            <p:ph idx="1"/>
          </p:nvPr>
        </p:nvSpPr>
        <p:spPr>
          <a:xfrm>
            <a:off x="5894613" y="2198914"/>
            <a:ext cx="2767693" cy="3670180"/>
          </a:xfrm>
        </p:spPr>
        <p:txBody>
          <a:bodyPr>
            <a:normAutofit/>
          </a:bodyPr>
          <a:lstStyle/>
          <a:p>
            <a:r>
              <a:rPr lang="en-GB" b="0" i="0" dirty="0">
                <a:effectLst/>
                <a:latin typeface="Arial" panose="020B0604020202020204" pitchFamily="34" charset="0"/>
              </a:rPr>
              <a:t>“There were clear cases of the questions being asked (and answered) on the internet.” </a:t>
            </a:r>
          </a:p>
          <a:p>
            <a:endParaRPr lang="en-GB" dirty="0">
              <a:latin typeface="Arial" panose="020B0604020202020204" pitchFamily="34" charset="0"/>
            </a:endParaRPr>
          </a:p>
          <a:p>
            <a:r>
              <a:rPr lang="en-GB" dirty="0">
                <a:latin typeface="Arial" panose="020B0604020202020204" pitchFamily="34" charset="0"/>
              </a:rPr>
              <a:t>“We had heard from others that issues of collusion were more rife in the 24 hour version.”</a:t>
            </a:r>
          </a:p>
          <a:p>
            <a:endParaRPr lang="en-GB" b="0" i="0" dirty="0">
              <a:effectLst/>
              <a:latin typeface="Arial" panose="020B0604020202020204" pitchFamily="34" charset="0"/>
            </a:endParaRPr>
          </a:p>
          <a:p>
            <a:endParaRPr lang="en-GB" dirty="0"/>
          </a:p>
        </p:txBody>
      </p:sp>
      <p:pic>
        <p:nvPicPr>
          <p:cNvPr id="5" name="Picture 4">
            <a:extLst>
              <a:ext uri="{FF2B5EF4-FFF2-40B4-BE49-F238E27FC236}">
                <a16:creationId xmlns:a16="http://schemas.microsoft.com/office/drawing/2014/main" id="{FD6F0C1E-E460-4969-A240-C4726C56B13A}"/>
              </a:ext>
            </a:extLst>
          </p:cNvPr>
          <p:cNvPicPr>
            <a:picLocks noChangeAspect="1"/>
          </p:cNvPicPr>
          <p:nvPr/>
        </p:nvPicPr>
        <p:blipFill rotWithShape="1">
          <a:blip r:embed="rId3"/>
          <a:srcRect l="6723" r="7891" b="6466"/>
          <a:stretch/>
        </p:blipFill>
        <p:spPr>
          <a:xfrm>
            <a:off x="188686" y="86577"/>
            <a:ext cx="5529944" cy="6181249"/>
          </a:xfrm>
          <a:prstGeom prst="rect">
            <a:avLst/>
          </a:prstGeom>
        </p:spPr>
      </p:pic>
      <p:sp>
        <p:nvSpPr>
          <p:cNvPr id="6" name="Speech Bubble: Rectangle with Corners Rounded 5">
            <a:extLst>
              <a:ext uri="{FF2B5EF4-FFF2-40B4-BE49-F238E27FC236}">
                <a16:creationId xmlns:a16="http://schemas.microsoft.com/office/drawing/2014/main" id="{BA5EBBDB-F410-4A30-A5F2-A2442AF8F84D}"/>
              </a:ext>
            </a:extLst>
          </p:cNvPr>
          <p:cNvSpPr/>
          <p:nvPr/>
        </p:nvSpPr>
        <p:spPr>
          <a:xfrm>
            <a:off x="5805118" y="1920385"/>
            <a:ext cx="2946682" cy="1720312"/>
          </a:xfrm>
          <a:prstGeom prst="wedgeRoundRectCallout">
            <a:avLst>
              <a:gd name="adj1" fmla="val 59403"/>
              <a:gd name="adj2" fmla="val 7601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2000" dirty="0"/>
              <a:t>“There were clear cases of the questions being asked (and answered) on the internet.” </a:t>
            </a:r>
          </a:p>
          <a:p>
            <a:pPr algn="ctr"/>
            <a:endParaRPr lang="en-GB" dirty="0"/>
          </a:p>
        </p:txBody>
      </p:sp>
      <p:sp>
        <p:nvSpPr>
          <p:cNvPr id="7" name="Speech Bubble: Rectangle with Corners Rounded 6">
            <a:extLst>
              <a:ext uri="{FF2B5EF4-FFF2-40B4-BE49-F238E27FC236}">
                <a16:creationId xmlns:a16="http://schemas.microsoft.com/office/drawing/2014/main" id="{392DE4D3-7DD1-48F8-A9D7-75B52DE91FAE}"/>
              </a:ext>
            </a:extLst>
          </p:cNvPr>
          <p:cNvSpPr/>
          <p:nvPr/>
        </p:nvSpPr>
        <p:spPr>
          <a:xfrm>
            <a:off x="5805118" y="4148782"/>
            <a:ext cx="2946682" cy="1720312"/>
          </a:xfrm>
          <a:prstGeom prst="wedgeRoundRectCallout">
            <a:avLst>
              <a:gd name="adj1" fmla="val 54905"/>
              <a:gd name="adj2" fmla="val 75113"/>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t" anchorCtr="0"/>
          <a:lstStyle/>
          <a:p>
            <a:pPr algn="ctr"/>
            <a:r>
              <a:rPr lang="en-GB" sz="2000" dirty="0"/>
              <a:t>“We had heard from others that issues of collusion were more rife in the 24 hour version.”</a:t>
            </a:r>
          </a:p>
          <a:p>
            <a:pPr algn="ctr"/>
            <a:endParaRPr lang="en-GB" dirty="0"/>
          </a:p>
        </p:txBody>
      </p:sp>
    </p:spTree>
    <p:extLst>
      <p:ext uri="{BB962C8B-B14F-4D97-AF65-F5344CB8AC3E}">
        <p14:creationId xmlns:p14="http://schemas.microsoft.com/office/powerpoint/2010/main" val="4066471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AC56-F78B-47A3-95C8-99ED26B7D005}"/>
              </a:ext>
            </a:extLst>
          </p:cNvPr>
          <p:cNvSpPr>
            <a:spLocks noGrp="1"/>
          </p:cNvSpPr>
          <p:nvPr>
            <p:ph type="title"/>
          </p:nvPr>
        </p:nvSpPr>
        <p:spPr/>
        <p:txBody>
          <a:bodyPr/>
          <a:lstStyle/>
          <a:p>
            <a:r>
              <a:rPr lang="en-GB" dirty="0"/>
              <a:t>Follow-up survey</a:t>
            </a:r>
          </a:p>
        </p:txBody>
      </p:sp>
      <p:sp>
        <p:nvSpPr>
          <p:cNvPr id="3" name="Content Placeholder 2">
            <a:extLst>
              <a:ext uri="{FF2B5EF4-FFF2-40B4-BE49-F238E27FC236}">
                <a16:creationId xmlns:a16="http://schemas.microsoft.com/office/drawing/2014/main" id="{A5FB0B02-0FC0-4C6F-BE8F-E344326C3283}"/>
              </a:ext>
            </a:extLst>
          </p:cNvPr>
          <p:cNvSpPr>
            <a:spLocks noGrp="1"/>
          </p:cNvSpPr>
          <p:nvPr>
            <p:ph idx="1"/>
          </p:nvPr>
        </p:nvSpPr>
        <p:spPr>
          <a:xfrm>
            <a:off x="625502" y="1872239"/>
            <a:ext cx="7543801" cy="4023360"/>
          </a:xfrm>
        </p:spPr>
        <p:txBody>
          <a:bodyPr>
            <a:normAutofit/>
          </a:bodyPr>
          <a:lstStyle/>
          <a:p>
            <a:pPr lvl="1">
              <a:buFont typeface="Arial" panose="020B0604020202020204" pitchFamily="34" charset="0"/>
              <a:buChar char="•"/>
            </a:pPr>
            <a:r>
              <a:rPr lang="en-GB" sz="2000" dirty="0"/>
              <a:t>8 (out of 12) departments identified cases of plagiarism</a:t>
            </a:r>
          </a:p>
          <a:p>
            <a:pPr lvl="1">
              <a:buFont typeface="Arial" panose="020B0604020202020204" pitchFamily="34" charset="0"/>
              <a:buChar char="•"/>
            </a:pPr>
            <a:r>
              <a:rPr lang="en-GB" sz="2000" dirty="0"/>
              <a:t>11 departments identified cases of collusion</a:t>
            </a:r>
          </a:p>
          <a:p>
            <a:pPr lvl="1">
              <a:buFont typeface="Arial" panose="020B0604020202020204" pitchFamily="34" charset="0"/>
              <a:buChar char="•"/>
            </a:pPr>
            <a:endParaRPr lang="en-GB" sz="2000" dirty="0"/>
          </a:p>
          <a:p>
            <a:pPr lvl="1">
              <a:buFont typeface="Arial" panose="020B0604020202020204" pitchFamily="34" charset="0"/>
              <a:buChar char="•"/>
            </a:pPr>
            <a:endParaRPr lang="en-GB" sz="2000" dirty="0"/>
          </a:p>
          <a:p>
            <a:pPr lvl="1">
              <a:buFont typeface="Arial" panose="020B0604020202020204" pitchFamily="34" charset="0"/>
              <a:buChar char="•"/>
            </a:pPr>
            <a:endParaRPr lang="en-GB" sz="2000" dirty="0"/>
          </a:p>
          <a:p>
            <a:pPr lvl="1">
              <a:buFont typeface="Arial" panose="020B0604020202020204" pitchFamily="34" charset="0"/>
              <a:buChar char="•"/>
            </a:pPr>
            <a:endParaRPr lang="en-GB" sz="2000" dirty="0"/>
          </a:p>
          <a:p>
            <a:pPr lvl="1">
              <a:buFont typeface="Arial" panose="020B0604020202020204" pitchFamily="34" charset="0"/>
              <a:buChar char="•"/>
            </a:pPr>
            <a:endParaRPr lang="en-GB" sz="2000" dirty="0"/>
          </a:p>
          <a:p>
            <a:pPr lvl="1">
              <a:buFont typeface="Arial" panose="020B0604020202020204" pitchFamily="34" charset="0"/>
              <a:buChar char="•"/>
            </a:pPr>
            <a:r>
              <a:rPr lang="en-GB" sz="2000" dirty="0"/>
              <a:t>5 departments identified cases of contract cheating</a:t>
            </a:r>
          </a:p>
        </p:txBody>
      </p:sp>
      <p:sp>
        <p:nvSpPr>
          <p:cNvPr id="4" name="Speech Bubble: Rectangle with Corners Rounded 3">
            <a:extLst>
              <a:ext uri="{FF2B5EF4-FFF2-40B4-BE49-F238E27FC236}">
                <a16:creationId xmlns:a16="http://schemas.microsoft.com/office/drawing/2014/main" id="{C2BCE1F6-1311-4718-B8B4-C2D8D2F98392}"/>
              </a:ext>
            </a:extLst>
          </p:cNvPr>
          <p:cNvSpPr/>
          <p:nvPr/>
        </p:nvSpPr>
        <p:spPr>
          <a:xfrm>
            <a:off x="1504784" y="2703621"/>
            <a:ext cx="6861976" cy="1450757"/>
          </a:xfrm>
          <a:prstGeom prst="wedgeRoundRectCallout">
            <a:avLst>
              <a:gd name="adj1" fmla="val -69284"/>
              <a:gd name="adj2" fmla="val -58991"/>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t" anchorCtr="0"/>
          <a:lstStyle/>
          <a:p>
            <a:pPr algn="ctr"/>
            <a:r>
              <a:rPr lang="en-GB" sz="1800" dirty="0"/>
              <a:t>“[6 or 7] students were supposed to have divided up exam questions between themselves for the first hour or so of the examination, shared findings between themselves, then spent the remaining 90 minutes copying from other solutions.”</a:t>
            </a:r>
          </a:p>
          <a:p>
            <a:pPr algn="ctr"/>
            <a:endParaRPr lang="en-GB" dirty="0"/>
          </a:p>
        </p:txBody>
      </p:sp>
      <p:sp>
        <p:nvSpPr>
          <p:cNvPr id="5" name="Speech Bubble: Rectangle with Corners Rounded 4">
            <a:extLst>
              <a:ext uri="{FF2B5EF4-FFF2-40B4-BE49-F238E27FC236}">
                <a16:creationId xmlns:a16="http://schemas.microsoft.com/office/drawing/2014/main" id="{C393ACD2-1D7E-4FEB-8DF3-7C73D945E52B}"/>
              </a:ext>
            </a:extLst>
          </p:cNvPr>
          <p:cNvSpPr/>
          <p:nvPr/>
        </p:nvSpPr>
        <p:spPr>
          <a:xfrm>
            <a:off x="1504784" y="4791636"/>
            <a:ext cx="6861976" cy="1325217"/>
          </a:xfrm>
          <a:prstGeom prst="wedgeRoundRectCallout">
            <a:avLst>
              <a:gd name="adj1" fmla="val 46375"/>
              <a:gd name="adj2" fmla="val -715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dirty="0"/>
              <a:t>“We found over 500 of our exercises on internet forums, primarily Chegg.com. This term, 15 students (out of about 250) in one year cohort have been identified as posting questions on Chegg (and all of whom have now admitted to doing so).’’</a:t>
            </a:r>
          </a:p>
          <a:p>
            <a:pPr algn="ctr"/>
            <a:endParaRPr lang="en-GB" dirty="0"/>
          </a:p>
        </p:txBody>
      </p:sp>
    </p:spTree>
    <p:custDataLst>
      <p:tags r:id="rId1"/>
    </p:custDataLst>
    <p:extLst>
      <p:ext uri="{BB962C8B-B14F-4D97-AF65-F5344CB8AC3E}">
        <p14:creationId xmlns:p14="http://schemas.microsoft.com/office/powerpoint/2010/main" val="72853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EEB58A4-BFD1-4F41-92D0-98C707ECD868}"/>
              </a:ext>
            </a:extLst>
          </p:cNvPr>
          <p:cNvPicPr>
            <a:picLocks noGrp="1" noChangeAspect="1"/>
          </p:cNvPicPr>
          <p:nvPr>
            <p:ph idx="1"/>
          </p:nvPr>
        </p:nvPicPr>
        <p:blipFill rotWithShape="1">
          <a:blip r:embed="rId2"/>
          <a:srcRect l="1" t="557" r="32082" b="-2"/>
          <a:stretch/>
        </p:blipFill>
        <p:spPr>
          <a:xfrm>
            <a:off x="211548" y="494305"/>
            <a:ext cx="8707165" cy="5641452"/>
          </a:xfrm>
          <a:prstGeom prst="rect">
            <a:avLst/>
          </a:prstGeom>
        </p:spPr>
      </p:pic>
    </p:spTree>
    <p:extLst>
      <p:ext uri="{BB962C8B-B14F-4D97-AF65-F5344CB8AC3E}">
        <p14:creationId xmlns:p14="http://schemas.microsoft.com/office/powerpoint/2010/main" val="570108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CF6F-638C-4457-A7A6-5BDED5A7F117}"/>
              </a:ext>
            </a:extLst>
          </p:cNvPr>
          <p:cNvSpPr>
            <a:spLocks noGrp="1"/>
          </p:cNvSpPr>
          <p:nvPr>
            <p:ph type="title"/>
          </p:nvPr>
        </p:nvSpPr>
        <p:spPr/>
        <p:txBody>
          <a:bodyPr/>
          <a:lstStyle/>
          <a:p>
            <a:r>
              <a:rPr lang="en-GB" dirty="0"/>
              <a:t>Question Randomisation</a:t>
            </a:r>
          </a:p>
        </p:txBody>
      </p:sp>
      <p:sp>
        <p:nvSpPr>
          <p:cNvPr id="3" name="Content Placeholder 2">
            <a:extLst>
              <a:ext uri="{FF2B5EF4-FFF2-40B4-BE49-F238E27FC236}">
                <a16:creationId xmlns:a16="http://schemas.microsoft.com/office/drawing/2014/main" id="{3B4EF2F0-1348-4E86-B5B7-8B2513FFE7A5}"/>
              </a:ext>
            </a:extLst>
          </p:cNvPr>
          <p:cNvSpPr>
            <a:spLocks noGrp="1"/>
          </p:cNvSpPr>
          <p:nvPr>
            <p:ph idx="1"/>
          </p:nvPr>
        </p:nvSpPr>
        <p:spPr>
          <a:xfrm>
            <a:off x="822960" y="2031266"/>
            <a:ext cx="7543801" cy="4023360"/>
          </a:xfrm>
        </p:spPr>
        <p:txBody>
          <a:bodyPr>
            <a:normAutofit/>
          </a:bodyPr>
          <a:lstStyle/>
          <a:p>
            <a:pPr lvl="1">
              <a:lnSpc>
                <a:spcPct val="100000"/>
              </a:lnSpc>
              <a:buFont typeface="Arial" panose="020B0604020202020204" pitchFamily="34" charset="0"/>
              <a:buChar char="•"/>
            </a:pPr>
            <a:r>
              <a:rPr lang="en-GB" sz="2400" dirty="0"/>
              <a:t>In the initial survey, 51% of respondents indicated they have used some question randomisation this year</a:t>
            </a:r>
          </a:p>
          <a:p>
            <a:pPr marL="201168" lvl="1" indent="0">
              <a:lnSpc>
                <a:spcPct val="100000"/>
              </a:lnSpc>
              <a:buNone/>
            </a:pPr>
            <a:endParaRPr lang="en-GB" sz="2400" dirty="0"/>
          </a:p>
        </p:txBody>
      </p:sp>
      <p:sp>
        <p:nvSpPr>
          <p:cNvPr id="4" name="Speech Bubble: Rectangle with Corners Rounded 3">
            <a:extLst>
              <a:ext uri="{FF2B5EF4-FFF2-40B4-BE49-F238E27FC236}">
                <a16:creationId xmlns:a16="http://schemas.microsoft.com/office/drawing/2014/main" id="{0F8D84E2-AC67-4C2C-A592-D32B72CE6A24}"/>
              </a:ext>
            </a:extLst>
          </p:cNvPr>
          <p:cNvSpPr/>
          <p:nvPr/>
        </p:nvSpPr>
        <p:spPr>
          <a:xfrm>
            <a:off x="572163" y="3670852"/>
            <a:ext cx="3749040" cy="1881808"/>
          </a:xfrm>
          <a:prstGeom prst="wedgeRoundRectCallout">
            <a:avLst>
              <a:gd name="adj1" fmla="val -50525"/>
              <a:gd name="adj2" fmla="val 8010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“Each paper has somewhere up to 8-10 variants, with changes such as notation, numeric parameters, different choices of function to consider etc.”</a:t>
            </a:r>
          </a:p>
        </p:txBody>
      </p:sp>
      <p:sp>
        <p:nvSpPr>
          <p:cNvPr id="5" name="Speech Bubble: Rectangle with Corners Rounded 4">
            <a:extLst>
              <a:ext uri="{FF2B5EF4-FFF2-40B4-BE49-F238E27FC236}">
                <a16:creationId xmlns:a16="http://schemas.microsoft.com/office/drawing/2014/main" id="{2CC00726-E126-4819-A69E-EAE9D6F99606}"/>
              </a:ext>
            </a:extLst>
          </p:cNvPr>
          <p:cNvSpPr/>
          <p:nvPr/>
        </p:nvSpPr>
        <p:spPr>
          <a:xfrm>
            <a:off x="4822799" y="4863725"/>
            <a:ext cx="3293166" cy="1377869"/>
          </a:xfrm>
          <a:prstGeom prst="wedgeRoundRectCallout">
            <a:avLst>
              <a:gd name="adj1" fmla="val 69394"/>
              <a:gd name="adj2" fmla="val -6704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“For this question, choose the starting position corresponding to the last digit of your student number.”</a:t>
            </a:r>
          </a:p>
        </p:txBody>
      </p:sp>
      <p:sp>
        <p:nvSpPr>
          <p:cNvPr id="7" name="Speech Bubble: Rectangle with Corners Rounded 6">
            <a:extLst>
              <a:ext uri="{FF2B5EF4-FFF2-40B4-BE49-F238E27FC236}">
                <a16:creationId xmlns:a16="http://schemas.microsoft.com/office/drawing/2014/main" id="{8458C79D-8E76-4F41-AE6A-AEECFAC761AD}"/>
              </a:ext>
            </a:extLst>
          </p:cNvPr>
          <p:cNvSpPr/>
          <p:nvPr/>
        </p:nvSpPr>
        <p:spPr>
          <a:xfrm>
            <a:off x="4617722" y="2943243"/>
            <a:ext cx="3749038" cy="1655261"/>
          </a:xfrm>
          <a:prstGeom prst="wedgeRoundRectCallout">
            <a:avLst>
              <a:gd name="adj1" fmla="val -84876"/>
              <a:gd name="adj2" fmla="val -42667"/>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“We were concerned about the workload in setting these up ... and possible confusion in marking, but it turned out to be much easier than we thought.”</a:t>
            </a:r>
          </a:p>
        </p:txBody>
      </p:sp>
    </p:spTree>
    <p:custDataLst>
      <p:tags r:id="rId1"/>
    </p:custDataLst>
    <p:extLst>
      <p:ext uri="{BB962C8B-B14F-4D97-AF65-F5344CB8AC3E}">
        <p14:creationId xmlns:p14="http://schemas.microsoft.com/office/powerpoint/2010/main" val="113657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CF6F-638C-4457-A7A6-5BDED5A7F117}"/>
              </a:ext>
            </a:extLst>
          </p:cNvPr>
          <p:cNvSpPr>
            <a:spLocks noGrp="1"/>
          </p:cNvSpPr>
          <p:nvPr>
            <p:ph type="title"/>
          </p:nvPr>
        </p:nvSpPr>
        <p:spPr/>
        <p:txBody>
          <a:bodyPr/>
          <a:lstStyle/>
          <a:p>
            <a:r>
              <a:rPr lang="en-GB" dirty="0"/>
              <a:t>Setting clear expectations</a:t>
            </a:r>
          </a:p>
        </p:txBody>
      </p:sp>
      <p:sp>
        <p:nvSpPr>
          <p:cNvPr id="3" name="Content Placeholder 2">
            <a:extLst>
              <a:ext uri="{FF2B5EF4-FFF2-40B4-BE49-F238E27FC236}">
                <a16:creationId xmlns:a16="http://schemas.microsoft.com/office/drawing/2014/main" id="{3B4EF2F0-1348-4E86-B5B7-8B2513FFE7A5}"/>
              </a:ext>
            </a:extLst>
          </p:cNvPr>
          <p:cNvSpPr>
            <a:spLocks noGrp="1"/>
          </p:cNvSpPr>
          <p:nvPr>
            <p:ph idx="1"/>
          </p:nvPr>
        </p:nvSpPr>
        <p:spPr>
          <a:xfrm>
            <a:off x="822960" y="2177039"/>
            <a:ext cx="7543801" cy="4023360"/>
          </a:xfrm>
        </p:spPr>
        <p:txBody>
          <a:bodyPr>
            <a:normAutofit/>
          </a:bodyPr>
          <a:lstStyle/>
          <a:p>
            <a:pPr lvl="1">
              <a:lnSpc>
                <a:spcPct val="100000"/>
              </a:lnSpc>
              <a:buFont typeface="Arial" panose="020B0604020202020204" pitchFamily="34" charset="0"/>
              <a:buChar char="•"/>
            </a:pPr>
            <a:r>
              <a:rPr lang="en-GB" sz="2400" dirty="0"/>
              <a:t>More communication to students and staff regarding acceptable exam conduct</a:t>
            </a:r>
          </a:p>
          <a:p>
            <a:pPr lvl="1">
              <a:lnSpc>
                <a:spcPct val="100000"/>
              </a:lnSpc>
              <a:buFont typeface="Arial" panose="020B0604020202020204" pitchFamily="34" charset="0"/>
              <a:buChar char="•"/>
            </a:pPr>
            <a:r>
              <a:rPr lang="en-GB" sz="2400" dirty="0"/>
              <a:t>Communicating any sanctions imposed on individuals to the whole student body</a:t>
            </a:r>
            <a:endParaRPr lang="en-GB" sz="2000" dirty="0"/>
          </a:p>
        </p:txBody>
      </p:sp>
      <p:sp>
        <p:nvSpPr>
          <p:cNvPr id="4" name="Speech Bubble: Rectangle with Corners Rounded 3">
            <a:extLst>
              <a:ext uri="{FF2B5EF4-FFF2-40B4-BE49-F238E27FC236}">
                <a16:creationId xmlns:a16="http://schemas.microsoft.com/office/drawing/2014/main" id="{276BC95B-F501-4288-A2E7-B08399AD0A54}"/>
              </a:ext>
            </a:extLst>
          </p:cNvPr>
          <p:cNvSpPr/>
          <p:nvPr/>
        </p:nvSpPr>
        <p:spPr>
          <a:xfrm>
            <a:off x="1725284" y="4123428"/>
            <a:ext cx="6069245" cy="1697560"/>
          </a:xfrm>
          <a:prstGeom prst="wedgeRoundRectCallout">
            <a:avLst>
              <a:gd name="adj1" fmla="val 66469"/>
              <a:gd name="adj2" fmla="val -5346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“We hope that as word gets around of students being caught out and punished, students will be put off thinking about doing this.”</a:t>
            </a:r>
          </a:p>
        </p:txBody>
      </p:sp>
    </p:spTree>
    <p:extLst>
      <p:ext uri="{BB962C8B-B14F-4D97-AF65-F5344CB8AC3E}">
        <p14:creationId xmlns:p14="http://schemas.microsoft.com/office/powerpoint/2010/main" val="4189775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CF6F-638C-4457-A7A6-5BDED5A7F117}"/>
              </a:ext>
            </a:extLst>
          </p:cNvPr>
          <p:cNvSpPr>
            <a:spLocks noGrp="1"/>
          </p:cNvSpPr>
          <p:nvPr>
            <p:ph type="title"/>
          </p:nvPr>
        </p:nvSpPr>
        <p:spPr/>
        <p:txBody>
          <a:bodyPr/>
          <a:lstStyle/>
          <a:p>
            <a:r>
              <a:rPr lang="en-GB" dirty="0"/>
              <a:t>Other solutions identified</a:t>
            </a:r>
          </a:p>
        </p:txBody>
      </p:sp>
      <p:sp>
        <p:nvSpPr>
          <p:cNvPr id="3" name="Content Placeholder 2">
            <a:extLst>
              <a:ext uri="{FF2B5EF4-FFF2-40B4-BE49-F238E27FC236}">
                <a16:creationId xmlns:a16="http://schemas.microsoft.com/office/drawing/2014/main" id="{3B4EF2F0-1348-4E86-B5B7-8B2513FFE7A5}"/>
              </a:ext>
            </a:extLst>
          </p:cNvPr>
          <p:cNvSpPr>
            <a:spLocks noGrp="1"/>
          </p:cNvSpPr>
          <p:nvPr>
            <p:ph idx="1"/>
          </p:nvPr>
        </p:nvSpPr>
        <p:spPr>
          <a:xfrm>
            <a:off x="822960" y="2177039"/>
            <a:ext cx="7543801" cy="4023360"/>
          </a:xfrm>
        </p:spPr>
        <p:txBody>
          <a:bodyPr>
            <a:normAutofit/>
          </a:bodyPr>
          <a:lstStyle/>
          <a:p>
            <a:pPr lvl="1">
              <a:lnSpc>
                <a:spcPct val="150000"/>
              </a:lnSpc>
              <a:buFont typeface="Arial" panose="020B0604020202020204" pitchFamily="34" charset="0"/>
              <a:buChar char="•"/>
            </a:pPr>
            <a:r>
              <a:rPr lang="en-GB" sz="2400" dirty="0"/>
              <a:t>Reducing duration of exam</a:t>
            </a:r>
          </a:p>
          <a:p>
            <a:pPr lvl="1">
              <a:lnSpc>
                <a:spcPct val="150000"/>
              </a:lnSpc>
              <a:buFont typeface="Arial" panose="020B0604020202020204" pitchFamily="34" charset="0"/>
              <a:buChar char="•"/>
            </a:pPr>
            <a:r>
              <a:rPr lang="en-GB" sz="2400" dirty="0"/>
              <a:t>Viva examinations</a:t>
            </a:r>
          </a:p>
          <a:p>
            <a:pPr lvl="1">
              <a:lnSpc>
                <a:spcPct val="150000"/>
              </a:lnSpc>
              <a:buFont typeface="Arial" panose="020B0604020202020204" pitchFamily="34" charset="0"/>
              <a:buChar char="•"/>
            </a:pPr>
            <a:r>
              <a:rPr lang="en-GB" sz="2400" dirty="0"/>
              <a:t>Watermarking exam papers</a:t>
            </a:r>
          </a:p>
          <a:p>
            <a:pPr lvl="1">
              <a:lnSpc>
                <a:spcPct val="150000"/>
              </a:lnSpc>
              <a:buFont typeface="Arial" panose="020B0604020202020204" pitchFamily="34" charset="0"/>
              <a:buChar char="•"/>
            </a:pPr>
            <a:r>
              <a:rPr lang="en-GB" sz="2400" dirty="0"/>
              <a:t>Proctoring/invigilation</a:t>
            </a:r>
          </a:p>
        </p:txBody>
      </p:sp>
    </p:spTree>
    <p:extLst>
      <p:ext uri="{BB962C8B-B14F-4D97-AF65-F5344CB8AC3E}">
        <p14:creationId xmlns:p14="http://schemas.microsoft.com/office/powerpoint/2010/main" val="1043968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A2C0B-294B-46E1-80A9-D95ACA5A1FC7}"/>
              </a:ext>
            </a:extLst>
          </p:cNvPr>
          <p:cNvSpPr>
            <a:spLocks noGrp="1"/>
          </p:cNvSpPr>
          <p:nvPr>
            <p:ph type="title"/>
          </p:nvPr>
        </p:nvSpPr>
        <p:spPr/>
        <p:txBody>
          <a:bodyPr/>
          <a:lstStyle/>
          <a:p>
            <a:r>
              <a:rPr lang="en-GB" dirty="0"/>
              <a:t>Student Community</a:t>
            </a:r>
          </a:p>
        </p:txBody>
      </p:sp>
      <p:graphicFrame>
        <p:nvGraphicFramePr>
          <p:cNvPr id="4" name="Table 4">
            <a:extLst>
              <a:ext uri="{FF2B5EF4-FFF2-40B4-BE49-F238E27FC236}">
                <a16:creationId xmlns:a16="http://schemas.microsoft.com/office/drawing/2014/main" id="{55096CFB-008F-4E94-8254-70A2FF3DB97B}"/>
              </a:ext>
            </a:extLst>
          </p:cNvPr>
          <p:cNvGraphicFramePr>
            <a:graphicFrameLocks noGrp="1"/>
          </p:cNvGraphicFramePr>
          <p:nvPr>
            <p:ph idx="1"/>
            <p:extLst>
              <p:ext uri="{D42A27DB-BD31-4B8C-83A1-F6EECF244321}">
                <p14:modId xmlns:p14="http://schemas.microsoft.com/office/powerpoint/2010/main" val="1787721332"/>
              </p:ext>
            </p:extLst>
          </p:nvPr>
        </p:nvGraphicFramePr>
        <p:xfrm>
          <a:off x="344556" y="1846263"/>
          <a:ext cx="8507896" cy="4297680"/>
        </p:xfrm>
        <a:graphic>
          <a:graphicData uri="http://schemas.openxmlformats.org/drawingml/2006/table">
            <a:tbl>
              <a:tblPr firstRow="1" bandRow="1">
                <a:tableStyleId>{5C22544A-7EE6-4342-B048-85BDC9FD1C3A}</a:tableStyleId>
              </a:tblPr>
              <a:tblGrid>
                <a:gridCol w="2438401">
                  <a:extLst>
                    <a:ext uri="{9D8B030D-6E8A-4147-A177-3AD203B41FA5}">
                      <a16:colId xmlns:a16="http://schemas.microsoft.com/office/drawing/2014/main" val="1204723687"/>
                    </a:ext>
                  </a:extLst>
                </a:gridCol>
                <a:gridCol w="1815547">
                  <a:extLst>
                    <a:ext uri="{9D8B030D-6E8A-4147-A177-3AD203B41FA5}">
                      <a16:colId xmlns:a16="http://schemas.microsoft.com/office/drawing/2014/main" val="841665161"/>
                    </a:ext>
                  </a:extLst>
                </a:gridCol>
                <a:gridCol w="2126974">
                  <a:extLst>
                    <a:ext uri="{9D8B030D-6E8A-4147-A177-3AD203B41FA5}">
                      <a16:colId xmlns:a16="http://schemas.microsoft.com/office/drawing/2014/main" val="3835665554"/>
                    </a:ext>
                  </a:extLst>
                </a:gridCol>
                <a:gridCol w="2126974">
                  <a:extLst>
                    <a:ext uri="{9D8B030D-6E8A-4147-A177-3AD203B41FA5}">
                      <a16:colId xmlns:a16="http://schemas.microsoft.com/office/drawing/2014/main" val="3455824586"/>
                    </a:ext>
                  </a:extLst>
                </a:gridCol>
              </a:tblGrid>
              <a:tr h="370840">
                <a:tc rowSpan="2">
                  <a:txBody>
                    <a:bodyPr/>
                    <a:lstStyle/>
                    <a:p>
                      <a:endParaRPr lang="en-GB" dirty="0"/>
                    </a:p>
                  </a:txBody>
                  <a:tcPr/>
                </a:tc>
                <a:tc gridSpan="3">
                  <a:txBody>
                    <a:bodyPr/>
                    <a:lstStyle/>
                    <a:p>
                      <a:r>
                        <a:rPr lang="en-GB" dirty="0"/>
                        <a:t>Percentage of departments that considered and took action to address each of the following challenges (n=37)</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390396880"/>
                  </a:ext>
                </a:extLst>
              </a:tr>
              <a:tr h="370840">
                <a:tc vMerge="1">
                  <a:txBody>
                    <a:bodyPr/>
                    <a:lstStyle/>
                    <a:p>
                      <a:endParaRPr lang="en-GB" dirty="0"/>
                    </a:p>
                  </a:txBody>
                  <a:tcPr>
                    <a:solidFill>
                      <a:schemeClr val="accent1"/>
                    </a:solidFill>
                  </a:tcPr>
                </a:tc>
                <a:tc>
                  <a:txBody>
                    <a:bodyPr/>
                    <a:lstStyle/>
                    <a:p>
                      <a:pPr algn="ctr"/>
                      <a:r>
                        <a:rPr lang="en-GB" dirty="0"/>
                        <a:t>Considered and took some action to address</a:t>
                      </a:r>
                    </a:p>
                  </a:txBody>
                  <a:tcPr anchor="ctr">
                    <a:solidFill>
                      <a:schemeClr val="accent1"/>
                    </a:solidFill>
                  </a:tcPr>
                </a:tc>
                <a:tc>
                  <a:txBody>
                    <a:bodyPr/>
                    <a:lstStyle/>
                    <a:p>
                      <a:pPr algn="ctr"/>
                      <a:r>
                        <a:rPr lang="en-GB" dirty="0"/>
                        <a:t>Considered but did not take action to address</a:t>
                      </a:r>
                    </a:p>
                  </a:txBody>
                  <a:tcPr anchor="ctr">
                    <a:solidFill>
                      <a:schemeClr val="accent1"/>
                    </a:solidFill>
                  </a:tcPr>
                </a:tc>
                <a:tc>
                  <a:txBody>
                    <a:bodyPr/>
                    <a:lstStyle/>
                    <a:p>
                      <a:pPr algn="ctr"/>
                      <a:r>
                        <a:rPr lang="en-GB" dirty="0"/>
                        <a:t>Did not consider this as important</a:t>
                      </a:r>
                    </a:p>
                  </a:txBody>
                  <a:tcPr anchor="ctr">
                    <a:solidFill>
                      <a:schemeClr val="accent1"/>
                    </a:solidFill>
                  </a:tcPr>
                </a:tc>
                <a:extLst>
                  <a:ext uri="{0D108BD9-81ED-4DB2-BD59-A6C34878D82A}">
                    <a16:rowId xmlns:a16="http://schemas.microsoft.com/office/drawing/2014/main" val="878454378"/>
                  </a:ext>
                </a:extLst>
              </a:tr>
              <a:tr h="370840">
                <a:tc>
                  <a:txBody>
                    <a:bodyPr/>
                    <a:lstStyle/>
                    <a:p>
                      <a:r>
                        <a:rPr lang="en-GB" dirty="0"/>
                        <a:t>Students might feel isolated in their studies</a:t>
                      </a:r>
                    </a:p>
                  </a:txBody>
                  <a:tcPr/>
                </a:tc>
                <a:tc>
                  <a:txBody>
                    <a:bodyPr/>
                    <a:lstStyle/>
                    <a:p>
                      <a:pPr algn="ctr"/>
                      <a:r>
                        <a:rPr lang="en-GB" dirty="0"/>
                        <a:t>92%</a:t>
                      </a:r>
                    </a:p>
                  </a:txBody>
                  <a:tcPr anchor="ctr"/>
                </a:tc>
                <a:tc>
                  <a:txBody>
                    <a:bodyPr/>
                    <a:lstStyle/>
                    <a:p>
                      <a:pPr algn="ctr"/>
                      <a:r>
                        <a:rPr lang="en-GB" dirty="0"/>
                        <a:t>8%</a:t>
                      </a:r>
                    </a:p>
                  </a:txBody>
                  <a:tcPr anchor="ctr"/>
                </a:tc>
                <a:tc>
                  <a:txBody>
                    <a:bodyPr/>
                    <a:lstStyle/>
                    <a:p>
                      <a:pPr algn="ctr"/>
                      <a:r>
                        <a:rPr lang="en-GB" dirty="0"/>
                        <a:t>0%</a:t>
                      </a:r>
                    </a:p>
                  </a:txBody>
                  <a:tcPr anchor="ctr"/>
                </a:tc>
                <a:extLst>
                  <a:ext uri="{0D108BD9-81ED-4DB2-BD59-A6C34878D82A}">
                    <a16:rowId xmlns:a16="http://schemas.microsoft.com/office/drawing/2014/main" val="1747837061"/>
                  </a:ext>
                </a:extLst>
              </a:tr>
              <a:tr h="370840">
                <a:tc>
                  <a:txBody>
                    <a:bodyPr/>
                    <a:lstStyle/>
                    <a:p>
                      <a:r>
                        <a:rPr lang="en-GB" dirty="0"/>
                        <a:t>Lack of opportunities for peer-to-peer learning</a:t>
                      </a:r>
                    </a:p>
                  </a:txBody>
                  <a:tcPr/>
                </a:tc>
                <a:tc>
                  <a:txBody>
                    <a:bodyPr/>
                    <a:lstStyle/>
                    <a:p>
                      <a:pPr algn="ctr"/>
                      <a:r>
                        <a:rPr lang="en-GB" dirty="0"/>
                        <a:t>81%</a:t>
                      </a:r>
                    </a:p>
                  </a:txBody>
                  <a:tcPr anchor="ctr"/>
                </a:tc>
                <a:tc>
                  <a:txBody>
                    <a:bodyPr/>
                    <a:lstStyle/>
                    <a:p>
                      <a:pPr algn="ctr"/>
                      <a:r>
                        <a:rPr lang="en-GB" dirty="0"/>
                        <a:t>19%</a:t>
                      </a:r>
                    </a:p>
                  </a:txBody>
                  <a:tcPr anchor="ctr"/>
                </a:tc>
                <a:tc>
                  <a:txBody>
                    <a:bodyPr/>
                    <a:lstStyle/>
                    <a:p>
                      <a:pPr algn="ctr"/>
                      <a:r>
                        <a:rPr lang="en-GB" dirty="0"/>
                        <a:t>0%</a:t>
                      </a:r>
                    </a:p>
                  </a:txBody>
                  <a:tcPr anchor="ctr"/>
                </a:tc>
                <a:extLst>
                  <a:ext uri="{0D108BD9-81ED-4DB2-BD59-A6C34878D82A}">
                    <a16:rowId xmlns:a16="http://schemas.microsoft.com/office/drawing/2014/main" val="340776747"/>
                  </a:ext>
                </a:extLst>
              </a:tr>
              <a:tr h="370840">
                <a:tc>
                  <a:txBody>
                    <a:bodyPr/>
                    <a:lstStyle/>
                    <a:p>
                      <a:r>
                        <a:rPr lang="en-GB" dirty="0"/>
                        <a:t>First year students in particular might struggle to make friends on their course</a:t>
                      </a:r>
                    </a:p>
                  </a:txBody>
                  <a:tcPr/>
                </a:tc>
                <a:tc>
                  <a:txBody>
                    <a:bodyPr/>
                    <a:lstStyle/>
                    <a:p>
                      <a:pPr algn="ctr"/>
                      <a:r>
                        <a:rPr lang="en-GB" dirty="0"/>
                        <a:t>78%</a:t>
                      </a:r>
                    </a:p>
                  </a:txBody>
                  <a:tcPr anchor="ctr"/>
                </a:tc>
                <a:tc>
                  <a:txBody>
                    <a:bodyPr/>
                    <a:lstStyle/>
                    <a:p>
                      <a:pPr algn="ctr"/>
                      <a:r>
                        <a:rPr lang="en-GB" dirty="0"/>
                        <a:t>22%</a:t>
                      </a:r>
                    </a:p>
                  </a:txBody>
                  <a:tcPr anchor="ctr"/>
                </a:tc>
                <a:tc>
                  <a:txBody>
                    <a:bodyPr/>
                    <a:lstStyle/>
                    <a:p>
                      <a:pPr algn="ctr"/>
                      <a:r>
                        <a:rPr lang="en-GB" dirty="0"/>
                        <a:t>0%</a:t>
                      </a:r>
                    </a:p>
                  </a:txBody>
                  <a:tcPr anchor="ctr"/>
                </a:tc>
                <a:extLst>
                  <a:ext uri="{0D108BD9-81ED-4DB2-BD59-A6C34878D82A}">
                    <a16:rowId xmlns:a16="http://schemas.microsoft.com/office/drawing/2014/main" val="929365001"/>
                  </a:ext>
                </a:extLst>
              </a:tr>
            </a:tbl>
          </a:graphicData>
        </a:graphic>
      </p:graphicFrame>
    </p:spTree>
    <p:extLst>
      <p:ext uri="{BB962C8B-B14F-4D97-AF65-F5344CB8AC3E}">
        <p14:creationId xmlns:p14="http://schemas.microsoft.com/office/powerpoint/2010/main" val="1255900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9A10-E0C4-4FAE-A6D8-03209175C5A0}"/>
              </a:ext>
            </a:extLst>
          </p:cNvPr>
          <p:cNvSpPr>
            <a:spLocks noGrp="1"/>
          </p:cNvSpPr>
          <p:nvPr>
            <p:ph type="title"/>
          </p:nvPr>
        </p:nvSpPr>
        <p:spPr/>
        <p:txBody>
          <a:bodyPr/>
          <a:lstStyle/>
          <a:p>
            <a:r>
              <a:rPr lang="en-GB" dirty="0"/>
              <a:t>Student Community</a:t>
            </a:r>
          </a:p>
        </p:txBody>
      </p:sp>
      <p:sp>
        <p:nvSpPr>
          <p:cNvPr id="3" name="Content Placeholder 2">
            <a:extLst>
              <a:ext uri="{FF2B5EF4-FFF2-40B4-BE49-F238E27FC236}">
                <a16:creationId xmlns:a16="http://schemas.microsoft.com/office/drawing/2014/main" id="{CB5E589C-98DE-4218-8148-506016EC03CB}"/>
              </a:ext>
            </a:extLst>
          </p:cNvPr>
          <p:cNvSpPr>
            <a:spLocks noGrp="1"/>
          </p:cNvSpPr>
          <p:nvPr>
            <p:ph idx="1"/>
          </p:nvPr>
        </p:nvSpPr>
        <p:spPr>
          <a:xfrm>
            <a:off x="800099" y="2269740"/>
            <a:ext cx="7827066" cy="4023360"/>
          </a:xfrm>
        </p:spPr>
        <p:txBody>
          <a:bodyPr>
            <a:normAutofit/>
          </a:bodyPr>
          <a:lstStyle/>
          <a:p>
            <a:pPr lvl="1">
              <a:lnSpc>
                <a:spcPct val="150000"/>
              </a:lnSpc>
              <a:buFont typeface="Arial" panose="020B0604020202020204" pitchFamily="34" charset="0"/>
              <a:buChar char="•"/>
            </a:pPr>
            <a:r>
              <a:rPr lang="en-GB" sz="2400" dirty="0"/>
              <a:t>Networking sessions, Maths discussion rooms, quizzes etc.</a:t>
            </a:r>
          </a:p>
          <a:p>
            <a:pPr lvl="1">
              <a:lnSpc>
                <a:spcPct val="100000"/>
              </a:lnSpc>
              <a:buFont typeface="Arial" panose="020B0604020202020204" pitchFamily="34" charset="0"/>
              <a:buChar char="•"/>
            </a:pPr>
            <a:r>
              <a:rPr lang="en-GB" sz="2400" dirty="0"/>
              <a:t>In general, interest in departmentally organised sessions has been low</a:t>
            </a:r>
          </a:p>
          <a:p>
            <a:pPr lvl="1">
              <a:buFont typeface="Arial" panose="020B0604020202020204" pitchFamily="34" charset="0"/>
              <a:buChar char="•"/>
            </a:pPr>
            <a:endParaRPr lang="en-GB" sz="2400" dirty="0"/>
          </a:p>
        </p:txBody>
      </p:sp>
      <p:sp>
        <p:nvSpPr>
          <p:cNvPr id="4" name="Speech Bubble: Rectangle with Corners Rounded 3">
            <a:extLst>
              <a:ext uri="{FF2B5EF4-FFF2-40B4-BE49-F238E27FC236}">
                <a16:creationId xmlns:a16="http://schemas.microsoft.com/office/drawing/2014/main" id="{A505759B-13DB-4D41-9C6D-2327482E4BE8}"/>
              </a:ext>
            </a:extLst>
          </p:cNvPr>
          <p:cNvSpPr/>
          <p:nvPr/>
        </p:nvSpPr>
        <p:spPr>
          <a:xfrm>
            <a:off x="516835" y="3805056"/>
            <a:ext cx="3723860" cy="1974574"/>
          </a:xfrm>
          <a:prstGeom prst="wedgeRoundRectCallout">
            <a:avLst>
              <a:gd name="adj1" fmla="val -48591"/>
              <a:gd name="adj2" fmla="val 7659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“It would seem that a student-led approach to motivating students to engage is preferable”</a:t>
            </a:r>
          </a:p>
          <a:p>
            <a:pPr algn="ctr"/>
            <a:endParaRPr lang="en-GB" dirty="0"/>
          </a:p>
        </p:txBody>
      </p:sp>
      <p:sp>
        <p:nvSpPr>
          <p:cNvPr id="5" name="Speech Bubble: Rectangle with Corners Rounded 4">
            <a:extLst>
              <a:ext uri="{FF2B5EF4-FFF2-40B4-BE49-F238E27FC236}">
                <a16:creationId xmlns:a16="http://schemas.microsoft.com/office/drawing/2014/main" id="{72273C5D-3B4E-4618-87A9-1B880CBC9ED7}"/>
              </a:ext>
            </a:extLst>
          </p:cNvPr>
          <p:cNvSpPr/>
          <p:nvPr/>
        </p:nvSpPr>
        <p:spPr>
          <a:xfrm>
            <a:off x="4594860" y="4136361"/>
            <a:ext cx="3485321" cy="1815548"/>
          </a:xfrm>
          <a:prstGeom prst="wedgeRoundRectCallout">
            <a:avLst>
              <a:gd name="adj1" fmla="val 41585"/>
              <a:gd name="adj2" fmla="val -84215"/>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lIns="0" tIns="0" rIns="0" bIns="0" rtlCol="0" anchor="ctr" anchorCtr="0"/>
          <a:lstStyle/>
          <a:p>
            <a:pPr algn="ctr"/>
            <a:r>
              <a:rPr lang="en-GB" dirty="0"/>
              <a:t>“Year 3 students set up their own Discord server; this has proved a very useful addition - it provides academic and informal pastoral peer support.”</a:t>
            </a:r>
          </a:p>
        </p:txBody>
      </p:sp>
    </p:spTree>
    <p:extLst>
      <p:ext uri="{BB962C8B-B14F-4D97-AF65-F5344CB8AC3E}">
        <p14:creationId xmlns:p14="http://schemas.microsoft.com/office/powerpoint/2010/main" val="385543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AD899-BC52-4DA0-8872-C879B208CB24}"/>
              </a:ext>
            </a:extLst>
          </p:cNvPr>
          <p:cNvSpPr>
            <a:spLocks noGrp="1"/>
          </p:cNvSpPr>
          <p:nvPr>
            <p:ph type="title"/>
          </p:nvPr>
        </p:nvSpPr>
        <p:spPr/>
        <p:txBody>
          <a:bodyPr/>
          <a:lstStyle/>
          <a:p>
            <a:r>
              <a:rPr lang="en-GB" dirty="0"/>
              <a:t>Future plans for Teaching</a:t>
            </a:r>
          </a:p>
        </p:txBody>
      </p:sp>
      <p:sp>
        <p:nvSpPr>
          <p:cNvPr id="3" name="Content Placeholder 2">
            <a:extLst>
              <a:ext uri="{FF2B5EF4-FFF2-40B4-BE49-F238E27FC236}">
                <a16:creationId xmlns:a16="http://schemas.microsoft.com/office/drawing/2014/main" id="{FA98CC33-E88A-4BD0-ACC3-68CB15BEAA63}"/>
              </a:ext>
            </a:extLst>
          </p:cNvPr>
          <p:cNvSpPr>
            <a:spLocks noGrp="1"/>
          </p:cNvSpPr>
          <p:nvPr>
            <p:ph idx="1"/>
          </p:nvPr>
        </p:nvSpPr>
        <p:spPr>
          <a:xfrm>
            <a:off x="822960" y="1845734"/>
            <a:ext cx="8002988" cy="4023360"/>
          </a:xfrm>
        </p:spPr>
        <p:txBody>
          <a:bodyPr>
            <a:normAutofit/>
          </a:bodyPr>
          <a:lstStyle/>
          <a:p>
            <a:pPr lvl="1">
              <a:buFont typeface="Arial" panose="020B0604020202020204" pitchFamily="34" charset="0"/>
              <a:buChar char="•"/>
            </a:pPr>
            <a:r>
              <a:rPr lang="en-GB" sz="2400" dirty="0"/>
              <a:t>17 departments envisaged greater use of ‘blended learning’ or the ‘flipped classroom’ approach</a:t>
            </a:r>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r>
              <a:rPr lang="en-GB" sz="2400" dirty="0"/>
              <a:t>3 departments anticipated a return to face-to-face lectures and indicated they thought students would prefer this</a:t>
            </a:r>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a:p>
            <a:pPr lvl="1">
              <a:buFont typeface="Arial" panose="020B0604020202020204" pitchFamily="34" charset="0"/>
              <a:buChar char="•"/>
            </a:pPr>
            <a:endParaRPr lang="en-GB" sz="2400" dirty="0"/>
          </a:p>
        </p:txBody>
      </p:sp>
      <p:sp>
        <p:nvSpPr>
          <p:cNvPr id="4" name="Speech Bubble: Rectangle with Corners Rounded 3">
            <a:extLst>
              <a:ext uri="{FF2B5EF4-FFF2-40B4-BE49-F238E27FC236}">
                <a16:creationId xmlns:a16="http://schemas.microsoft.com/office/drawing/2014/main" id="{BFDE2544-3141-4F5D-A03B-A19B9581D97A}"/>
              </a:ext>
            </a:extLst>
          </p:cNvPr>
          <p:cNvSpPr/>
          <p:nvPr/>
        </p:nvSpPr>
        <p:spPr>
          <a:xfrm>
            <a:off x="1484243" y="2809461"/>
            <a:ext cx="6440557" cy="1139687"/>
          </a:xfrm>
          <a:prstGeom prst="wedgeRoundRectCallout">
            <a:avLst>
              <a:gd name="adj1" fmla="val -65895"/>
              <a:gd name="adj2" fmla="val -53779"/>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“Online activities are welcomed by some students as they provide flexibility with their  timetable  and  they’re  more  efficient  in  reducing  travel  time.”</a:t>
            </a:r>
          </a:p>
        </p:txBody>
      </p:sp>
      <p:sp>
        <p:nvSpPr>
          <p:cNvPr id="5" name="Speech Bubble: Rectangle with Corners Rounded 4">
            <a:extLst>
              <a:ext uri="{FF2B5EF4-FFF2-40B4-BE49-F238E27FC236}">
                <a16:creationId xmlns:a16="http://schemas.microsoft.com/office/drawing/2014/main" id="{650CC290-767C-4580-9E9E-E44EB8531592}"/>
              </a:ext>
            </a:extLst>
          </p:cNvPr>
          <p:cNvSpPr/>
          <p:nvPr/>
        </p:nvSpPr>
        <p:spPr>
          <a:xfrm>
            <a:off x="1484243" y="5089350"/>
            <a:ext cx="6440557" cy="1139687"/>
          </a:xfrm>
          <a:prstGeom prst="wedgeRoundRectCallout">
            <a:avLst>
              <a:gd name="adj1" fmla="val 65587"/>
              <a:gd name="adj2" fmla="val 5203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bulk of lecture delivery should return to face-to-face mode, and there is very strong student expectation that this should happen when it becomes possible to do so.”</a:t>
            </a:r>
          </a:p>
        </p:txBody>
      </p:sp>
    </p:spTree>
    <p:extLst>
      <p:ext uri="{BB962C8B-B14F-4D97-AF65-F5344CB8AC3E}">
        <p14:creationId xmlns:p14="http://schemas.microsoft.com/office/powerpoint/2010/main" val="57374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13ED-18B5-4CDF-BF85-E767D0DC3444}"/>
              </a:ext>
            </a:extLst>
          </p:cNvPr>
          <p:cNvSpPr>
            <a:spLocks noGrp="1"/>
          </p:cNvSpPr>
          <p:nvPr>
            <p:ph type="title"/>
          </p:nvPr>
        </p:nvSpPr>
        <p:spPr>
          <a:xfrm>
            <a:off x="795130" y="263527"/>
            <a:ext cx="7630413" cy="1450757"/>
          </a:xfrm>
        </p:spPr>
        <p:txBody>
          <a:bodyPr>
            <a:normAutofit/>
          </a:bodyPr>
          <a:lstStyle/>
          <a:p>
            <a:r>
              <a:rPr lang="en-GB" sz="4400" dirty="0"/>
              <a:t>Future plans for Assessment</a:t>
            </a:r>
          </a:p>
        </p:txBody>
      </p:sp>
      <p:sp>
        <p:nvSpPr>
          <p:cNvPr id="3" name="Content Placeholder 2">
            <a:extLst>
              <a:ext uri="{FF2B5EF4-FFF2-40B4-BE49-F238E27FC236}">
                <a16:creationId xmlns:a16="http://schemas.microsoft.com/office/drawing/2014/main" id="{323A2CE4-3F45-4C99-B65B-19A2C2FE7767}"/>
              </a:ext>
            </a:extLst>
          </p:cNvPr>
          <p:cNvSpPr>
            <a:spLocks noGrp="1"/>
          </p:cNvSpPr>
          <p:nvPr>
            <p:ph idx="1"/>
          </p:nvPr>
        </p:nvSpPr>
        <p:spPr>
          <a:xfrm>
            <a:off x="5558693" y="2102338"/>
            <a:ext cx="3209630" cy="3960781"/>
          </a:xfrm>
        </p:spPr>
        <p:txBody>
          <a:bodyPr>
            <a:normAutofit fontScale="92500" lnSpcReduction="10000"/>
          </a:bodyPr>
          <a:lstStyle/>
          <a:p>
            <a:pPr lvl="1">
              <a:buFont typeface="Arial" panose="020B0604020202020204" pitchFamily="34" charset="0"/>
              <a:buChar char="•"/>
            </a:pPr>
            <a:r>
              <a:rPr lang="en-GB" sz="2000" dirty="0"/>
              <a:t>4 departments considering online assessments</a:t>
            </a:r>
          </a:p>
          <a:p>
            <a:pPr lvl="1">
              <a:buFont typeface="Arial" panose="020B0604020202020204" pitchFamily="34" charset="0"/>
              <a:buChar char="•"/>
            </a:pPr>
            <a:r>
              <a:rPr lang="en-GB" sz="2000" dirty="0"/>
              <a:t>An additional 6 considering open-book assessments </a:t>
            </a:r>
          </a:p>
          <a:p>
            <a:pPr lvl="1">
              <a:buFont typeface="Arial" panose="020B0604020202020204" pitchFamily="34" charset="0"/>
              <a:buChar char="•"/>
            </a:pPr>
            <a:r>
              <a:rPr lang="en-GB" sz="2000" dirty="0"/>
              <a:t>More assessment of higher-order skills</a:t>
            </a:r>
          </a:p>
          <a:p>
            <a:pPr lvl="1">
              <a:buFont typeface="Arial" panose="020B0604020202020204" pitchFamily="34" charset="0"/>
              <a:buChar char="•"/>
            </a:pPr>
            <a:r>
              <a:rPr lang="en-GB" sz="2000" dirty="0"/>
              <a:t>5 departments considering giving more weight to coursework</a:t>
            </a:r>
          </a:p>
          <a:p>
            <a:pPr lvl="1">
              <a:buFont typeface="Arial" panose="020B0604020202020204" pitchFamily="34" charset="0"/>
              <a:buChar char="•"/>
            </a:pPr>
            <a:r>
              <a:rPr lang="en-GB" sz="2000" dirty="0"/>
              <a:t>More low-stakes quizzes to keep students engaged throughout the term</a:t>
            </a:r>
          </a:p>
          <a:p>
            <a:pPr lvl="1">
              <a:buFont typeface="Arial" panose="020B0604020202020204" pitchFamily="34" charset="0"/>
              <a:buChar char="•"/>
            </a:pPr>
            <a:r>
              <a:rPr lang="en-GB" sz="2000" dirty="0"/>
              <a:t>Electronic marking  “is less of a rigmarole”</a:t>
            </a:r>
          </a:p>
          <a:p>
            <a:pPr lvl="1">
              <a:buFont typeface="Arial" panose="020B0604020202020204" pitchFamily="34" charset="0"/>
              <a:buChar char="•"/>
            </a:pPr>
            <a:endParaRPr lang="en-GB" sz="2000" dirty="0"/>
          </a:p>
          <a:p>
            <a:pPr lvl="1">
              <a:buFont typeface="Arial" panose="020B0604020202020204" pitchFamily="34" charset="0"/>
              <a:buChar char="•"/>
            </a:pPr>
            <a:endParaRPr lang="en-GB" sz="2000" dirty="0"/>
          </a:p>
        </p:txBody>
      </p:sp>
      <p:pic>
        <p:nvPicPr>
          <p:cNvPr id="4" name="Picture 3">
            <a:extLst>
              <a:ext uri="{FF2B5EF4-FFF2-40B4-BE49-F238E27FC236}">
                <a16:creationId xmlns:a16="http://schemas.microsoft.com/office/drawing/2014/main" id="{DA26B715-C4B7-48CF-BF39-D2619FBFFD69}"/>
              </a:ext>
            </a:extLst>
          </p:cNvPr>
          <p:cNvPicPr>
            <a:picLocks noChangeAspect="1"/>
          </p:cNvPicPr>
          <p:nvPr/>
        </p:nvPicPr>
        <p:blipFill>
          <a:blip r:embed="rId2"/>
          <a:stretch>
            <a:fillRect/>
          </a:stretch>
        </p:blipFill>
        <p:spPr>
          <a:xfrm>
            <a:off x="481694" y="1984188"/>
            <a:ext cx="5182351" cy="3809027"/>
          </a:xfrm>
          <a:prstGeom prst="rect">
            <a:avLst/>
          </a:prstGeom>
        </p:spPr>
      </p:pic>
    </p:spTree>
    <p:extLst>
      <p:ext uri="{BB962C8B-B14F-4D97-AF65-F5344CB8AC3E}">
        <p14:creationId xmlns:p14="http://schemas.microsoft.com/office/powerpoint/2010/main" val="3378334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05E47-D007-4322-B498-171248FA3C69}"/>
              </a:ext>
            </a:extLst>
          </p:cNvPr>
          <p:cNvSpPr>
            <a:spLocks noGrp="1"/>
          </p:cNvSpPr>
          <p:nvPr>
            <p:ph type="title"/>
          </p:nvPr>
        </p:nvSpPr>
        <p:spPr/>
        <p:txBody>
          <a:bodyPr/>
          <a:lstStyle/>
          <a:p>
            <a:r>
              <a:rPr lang="en-GB" dirty="0"/>
              <a:t>Areas to consider in the future</a:t>
            </a:r>
          </a:p>
        </p:txBody>
      </p:sp>
      <p:sp>
        <p:nvSpPr>
          <p:cNvPr id="3" name="Content Placeholder 2">
            <a:extLst>
              <a:ext uri="{FF2B5EF4-FFF2-40B4-BE49-F238E27FC236}">
                <a16:creationId xmlns:a16="http://schemas.microsoft.com/office/drawing/2014/main" id="{84050556-373A-40F0-B18D-B197A8048B44}"/>
              </a:ext>
            </a:extLst>
          </p:cNvPr>
          <p:cNvSpPr>
            <a:spLocks noGrp="1"/>
          </p:cNvSpPr>
          <p:nvPr>
            <p:ph idx="1"/>
          </p:nvPr>
        </p:nvSpPr>
        <p:spPr>
          <a:xfrm>
            <a:off x="822960" y="2163787"/>
            <a:ext cx="7543801" cy="4023360"/>
          </a:xfrm>
        </p:spPr>
        <p:txBody>
          <a:bodyPr/>
          <a:lstStyle/>
          <a:p>
            <a:pPr marL="457200" indent="-457200">
              <a:buFont typeface="+mj-lt"/>
              <a:buAutoNum type="arabicPeriod"/>
            </a:pPr>
            <a:r>
              <a:rPr lang="en-GB" sz="2400" dirty="0"/>
              <a:t>Greater investigation into the best approach for online written assessments</a:t>
            </a:r>
          </a:p>
          <a:p>
            <a:pPr marL="457200" indent="-457200">
              <a:buFont typeface="+mj-lt"/>
              <a:buAutoNum type="arabicPeriod"/>
            </a:pPr>
            <a:r>
              <a:rPr lang="en-GB" sz="2400" dirty="0"/>
              <a:t>How to minimise the risk of academic misconduct in online exams</a:t>
            </a:r>
          </a:p>
          <a:p>
            <a:pPr marL="457200" indent="-457200">
              <a:buFont typeface="+mj-lt"/>
              <a:buAutoNum type="arabicPeriod"/>
            </a:pPr>
            <a:r>
              <a:rPr lang="en-GB" sz="2400" dirty="0"/>
              <a:t>The use of synchronous lecture-based material in online courses</a:t>
            </a:r>
          </a:p>
          <a:p>
            <a:pPr marL="457200" indent="-457200">
              <a:buFont typeface="+mj-lt"/>
              <a:buAutoNum type="arabicPeriod"/>
            </a:pPr>
            <a:r>
              <a:rPr lang="en-GB" sz="2400" dirty="0"/>
              <a:t>How to engage students in online sessions</a:t>
            </a:r>
          </a:p>
          <a:p>
            <a:pPr marL="457200" indent="-457200">
              <a:buFont typeface="+mj-lt"/>
              <a:buAutoNum type="arabicPeriod"/>
            </a:pPr>
            <a:r>
              <a:rPr lang="en-GB" sz="2400" dirty="0"/>
              <a:t>The potential of the flipped classroom approach to teaching</a:t>
            </a:r>
          </a:p>
          <a:p>
            <a:pPr marL="457200" indent="-457200">
              <a:buFont typeface="+mj-lt"/>
              <a:buAutoNum type="arabicPeriod"/>
            </a:pPr>
            <a:endParaRPr lang="en-GB" dirty="0"/>
          </a:p>
        </p:txBody>
      </p:sp>
    </p:spTree>
    <p:extLst>
      <p:ext uri="{BB962C8B-B14F-4D97-AF65-F5344CB8AC3E}">
        <p14:creationId xmlns:p14="http://schemas.microsoft.com/office/powerpoint/2010/main" val="10339169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8.8|31"/>
</p:tagLst>
</file>

<file path=ppt/tags/tag2.xml><?xml version="1.0" encoding="utf-8"?>
<p:tagLst xmlns:a="http://schemas.openxmlformats.org/drawingml/2006/main" xmlns:r="http://schemas.openxmlformats.org/officeDocument/2006/relationships" xmlns:p="http://schemas.openxmlformats.org/presentationml/2006/main">
  <p:tag name="TIMING" val="|12.3|20"/>
</p:tagLst>
</file>

<file path=ppt/tags/tag3.xml><?xml version="1.0" encoding="utf-8"?>
<p:tagLst xmlns:a="http://schemas.openxmlformats.org/drawingml/2006/main" xmlns:r="http://schemas.openxmlformats.org/officeDocument/2006/relationships" xmlns:p="http://schemas.openxmlformats.org/presentationml/2006/main">
  <p:tag name="TIMING" val="|62.2|63.9"/>
</p:tagLst>
</file>

<file path=ppt/tags/tag4.xml><?xml version="1.0" encoding="utf-8"?>
<p:tagLst xmlns:a="http://schemas.openxmlformats.org/drawingml/2006/main" xmlns:r="http://schemas.openxmlformats.org/officeDocument/2006/relationships" xmlns:p="http://schemas.openxmlformats.org/presentationml/2006/main">
  <p:tag name="TIMING" val="|33|31"/>
</p:tagLst>
</file>

<file path=ppt/tags/tag5.xml><?xml version="1.0" encoding="utf-8"?>
<p:tagLst xmlns:a="http://schemas.openxmlformats.org/drawingml/2006/main" xmlns:r="http://schemas.openxmlformats.org/officeDocument/2006/relationships" xmlns:p="http://schemas.openxmlformats.org/presentationml/2006/main">
  <p:tag name="TIMING" val="|141"/>
</p:tagLst>
</file>

<file path=ppt/tags/tag6.xml><?xml version="1.0" encoding="utf-8"?>
<p:tagLst xmlns:a="http://schemas.openxmlformats.org/drawingml/2006/main" xmlns:r="http://schemas.openxmlformats.org/officeDocument/2006/relationships" xmlns:p="http://schemas.openxmlformats.org/presentationml/2006/main">
  <p:tag name="TIMING" val="|15.6"/>
</p:tagLst>
</file>

<file path=ppt/tags/tag7.xml><?xml version="1.0" encoding="utf-8"?>
<p:tagLst xmlns:a="http://schemas.openxmlformats.org/drawingml/2006/main" xmlns:r="http://schemas.openxmlformats.org/officeDocument/2006/relationships" xmlns:p="http://schemas.openxmlformats.org/presentationml/2006/main">
  <p:tag name="TIMING" val="|11.5"/>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14436</TotalTime>
  <Words>1433</Words>
  <Application>Microsoft Office PowerPoint</Application>
  <PresentationFormat>On-screen Show (4:3)</PresentationFormat>
  <Paragraphs>152</Paragraphs>
  <Slides>17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Retrospect</vt:lpstr>
      <vt:lpstr>Learning &amp; Teaching Adjustments within the Mathematical Sciences in Response to the Covid-19 Pandemic</vt:lpstr>
      <vt:lpstr>Methodology</vt:lpstr>
      <vt:lpstr>Findings</vt:lpstr>
      <vt:lpstr>Delivery of new material</vt:lpstr>
      <vt:lpstr>Other teaching arrangements</vt:lpstr>
      <vt:lpstr>Approaches to written assessment</vt:lpstr>
      <vt:lpstr>Academic misconduct</vt:lpstr>
      <vt:lpstr>Follow-up survey</vt:lpstr>
      <vt:lpstr>PowerPoint Presentation</vt:lpstr>
      <vt:lpstr>Question Randomisation</vt:lpstr>
      <vt:lpstr>Setting clear expectations</vt:lpstr>
      <vt:lpstr>Other solutions identified</vt:lpstr>
      <vt:lpstr>Student Community</vt:lpstr>
      <vt:lpstr>Student Community</vt:lpstr>
      <vt:lpstr>Future plans for Teaching</vt:lpstr>
      <vt:lpstr>Future plans for Assessment</vt:lpstr>
      <vt:lpstr>Areas to consider in the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of the Survey of Departmental Teaching and Learning Responses to Covid-19</dc:title>
  <dc:creator>mhenley98@gmail.com</dc:creator>
  <cp:lastModifiedBy>Matthew Henley (BSc Mathematics G100 FT)</cp:lastModifiedBy>
  <cp:revision>59</cp:revision>
  <dcterms:created xsi:type="dcterms:W3CDTF">2021-04-13T13:34:58Z</dcterms:created>
  <dcterms:modified xsi:type="dcterms:W3CDTF">2021-06-24T08:18:56Z</dcterms:modified>
</cp:coreProperties>
</file>