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22"/>
  </p:notesMasterIdLst>
  <p:sldIdLst>
    <p:sldId id="351" r:id="rId3"/>
    <p:sldId id="352" r:id="rId4"/>
    <p:sldId id="360" r:id="rId5"/>
    <p:sldId id="361" r:id="rId6"/>
    <p:sldId id="353" r:id="rId7"/>
    <p:sldId id="373" r:id="rId8"/>
    <p:sldId id="354" r:id="rId9"/>
    <p:sldId id="362" r:id="rId10"/>
    <p:sldId id="363" r:id="rId11"/>
    <p:sldId id="366" r:id="rId12"/>
    <p:sldId id="365" r:id="rId13"/>
    <p:sldId id="371" r:id="rId14"/>
    <p:sldId id="370" r:id="rId15"/>
    <p:sldId id="374" r:id="rId16"/>
    <p:sldId id="372" r:id="rId17"/>
    <p:sldId id="381" r:id="rId18"/>
    <p:sldId id="380" r:id="rId19"/>
    <p:sldId id="384" r:id="rId20"/>
    <p:sldId id="3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0" userDrawn="1">
          <p15:clr>
            <a:srgbClr val="A4A3A4"/>
          </p15:clr>
        </p15:guide>
        <p15:guide id="2" pos="3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B7C"/>
    <a:srgbClr val="05A774"/>
    <a:srgbClr val="9999FF"/>
    <a:srgbClr val="CCFFCC"/>
    <a:srgbClr val="99CCFF"/>
    <a:srgbClr val="C0C0C0"/>
    <a:srgbClr val="66CCFF"/>
    <a:srgbClr val="CC99FF"/>
    <a:srgbClr val="CCCC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509" autoAdjust="0"/>
    <p:restoredTop sz="96395" autoAdjust="0"/>
  </p:normalViewPr>
  <p:slideViewPr>
    <p:cSldViewPr snapToGrid="0" showGuides="1">
      <p:cViewPr varScale="1">
        <p:scale>
          <a:sx n="107" d="100"/>
          <a:sy n="107" d="100"/>
        </p:scale>
        <p:origin x="984" y="114"/>
      </p:cViewPr>
      <p:guideLst>
        <p:guide orient="horz" pos="4020"/>
        <p:guide pos="37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5A774"/>
            </a:solidFill>
            <a:ln>
              <a:noFill/>
            </a:ln>
            <a:effectLst/>
          </c:spPr>
          <c:invertIfNegative val="0"/>
          <c:cat>
            <c:strRef>
              <c:f>Admissions!$B$1:$E$1</c:f>
              <c:strCache>
                <c:ptCount val="4"/>
                <c:pt idx="0">
                  <c:v>2017/18</c:v>
                </c:pt>
                <c:pt idx="1">
                  <c:v>2018/19</c:v>
                </c:pt>
                <c:pt idx="2">
                  <c:v>2019/20</c:v>
                </c:pt>
                <c:pt idx="3">
                  <c:v>2020/21</c:v>
                </c:pt>
              </c:strCache>
            </c:strRef>
          </c:cat>
          <c:val>
            <c:numRef>
              <c:f>Admissions!$B$15:$E$15</c:f>
              <c:numCache>
                <c:formatCode>0.00</c:formatCode>
                <c:ptCount val="4"/>
                <c:pt idx="0">
                  <c:v>20.145631067961165</c:v>
                </c:pt>
                <c:pt idx="1">
                  <c:v>23.943661971830984</c:v>
                </c:pt>
                <c:pt idx="2">
                  <c:v>19.17808219178082</c:v>
                </c:pt>
                <c:pt idx="3">
                  <c:v>22.068965517241381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57-4303-B033-29078FB74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5802127"/>
        <c:axId val="833600655"/>
      </c:barChart>
      <c:catAx>
        <c:axId val="825802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3600655"/>
        <c:crosses val="autoZero"/>
        <c:auto val="1"/>
        <c:lblAlgn val="ctr"/>
        <c:lblOffset val="100"/>
        <c:noMultiLvlLbl val="0"/>
      </c:catAx>
      <c:valAx>
        <c:axId val="833600655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C100 as % of total SoLS Cohort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5802127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 sz="1600"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Transfers!$A$5</c:f>
              <c:strCache>
                <c:ptCount val="1"/>
                <c:pt idx="0">
                  <c:v>OUT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Transfers!$B$1:$E$1</c:f>
              <c:strCache>
                <c:ptCount val="4"/>
                <c:pt idx="0">
                  <c:v>2017/18</c:v>
                </c:pt>
                <c:pt idx="1">
                  <c:v>2018/19</c:v>
                </c:pt>
                <c:pt idx="2">
                  <c:v>2019/20</c:v>
                </c:pt>
                <c:pt idx="3">
                  <c:v>2020/21</c:v>
                </c:pt>
              </c:strCache>
            </c:strRef>
          </c:cat>
          <c:val>
            <c:numRef>
              <c:f>Transfers!$B$5:$E$5</c:f>
              <c:numCache>
                <c:formatCode>0.00</c:formatCode>
                <c:ptCount val="4"/>
                <c:pt idx="0">
                  <c:v>5.0970873786407767</c:v>
                </c:pt>
                <c:pt idx="1">
                  <c:v>3.9906103286384975</c:v>
                </c:pt>
                <c:pt idx="2">
                  <c:v>2.5114155251141552</c:v>
                </c:pt>
                <c:pt idx="3">
                  <c:v>1.1494252873563218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04-4C93-BF8D-59C64C5EB4E7}"/>
            </c:ext>
          </c:extLst>
        </c:ser>
        <c:ser>
          <c:idx val="1"/>
          <c:order val="1"/>
          <c:tx>
            <c:strRef>
              <c:f>Transfers!$A$6</c:f>
              <c:strCache>
                <c:ptCount val="1"/>
                <c:pt idx="0">
                  <c:v>IN</c:v>
                </c:pt>
              </c:strCache>
            </c:strRef>
          </c:tx>
          <c:spPr>
            <a:solidFill>
              <a:srgbClr val="05A774"/>
            </a:solidFill>
            <a:ln>
              <a:noFill/>
            </a:ln>
            <a:effectLst/>
          </c:spPr>
          <c:invertIfNegative val="0"/>
          <c:cat>
            <c:strRef>
              <c:f>Transfers!$B$1:$E$1</c:f>
              <c:strCache>
                <c:ptCount val="4"/>
                <c:pt idx="0">
                  <c:v>2017/18</c:v>
                </c:pt>
                <c:pt idx="1">
                  <c:v>2018/19</c:v>
                </c:pt>
                <c:pt idx="2">
                  <c:v>2019/20</c:v>
                </c:pt>
                <c:pt idx="3">
                  <c:v>2020/21</c:v>
                </c:pt>
              </c:strCache>
            </c:strRef>
          </c:cat>
          <c:val>
            <c:numRef>
              <c:f>Transfers!$B$6:$E$6</c:f>
              <c:numCache>
                <c:formatCode>0.00</c:formatCode>
                <c:ptCount val="4"/>
                <c:pt idx="0">
                  <c:v>0.97087378640776689</c:v>
                </c:pt>
                <c:pt idx="1">
                  <c:v>1.4084507042253522</c:v>
                </c:pt>
                <c:pt idx="2">
                  <c:v>1.3698630136986301</c:v>
                </c:pt>
                <c:pt idx="3">
                  <c:v>1.6091954022988506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04-4C93-BF8D-59C64C5EB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1945471"/>
        <c:axId val="1011958367"/>
      </c:barChart>
      <c:catAx>
        <c:axId val="1011945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1958367"/>
        <c:crosses val="autoZero"/>
        <c:auto val="1"/>
        <c:lblAlgn val="ctr"/>
        <c:lblOffset val="100"/>
        <c:noMultiLvlLbl val="0"/>
      </c:catAx>
      <c:valAx>
        <c:axId val="101195836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dirty="0"/>
                  <a:t>C100 Transfers as % of Total SoLS Cohort</a:t>
                </a:r>
              </a:p>
            </c:rich>
          </c:tx>
          <c:layout>
            <c:manualLayout>
              <c:xMode val="edge"/>
              <c:yMode val="edge"/>
              <c:x val="8.819444444444444E-3"/>
              <c:y val="7.524265381083561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1945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295520833333336"/>
          <c:y val="0.42613636363636359"/>
          <c:w val="0.11633298611111111"/>
          <c:h val="0.147727272727272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 sz="1600"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C03F9-B6F4-4F26-8981-C3E0B825913D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28C207-F9B5-4229-88A1-32E761654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670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409A3C-994F-4FDE-8D4D-616A5713E0A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430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9A3C-994F-4FDE-8D4D-616A5713E0A8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367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28C207-F9B5-4229-88A1-32E761654C9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04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934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Content Placeholder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73" y="533335"/>
            <a:ext cx="3118657" cy="80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18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211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894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823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20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6028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5605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6688"/>
            <a:ext cx="3932237" cy="1600200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594538"/>
            <a:ext cx="3932237" cy="227445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002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62454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3610303"/>
            <a:ext cx="3930648" cy="225074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109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811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1923393"/>
            <a:ext cx="7734300" cy="425357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077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93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617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Content Placeholder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73" y="533335"/>
            <a:ext cx="3118657" cy="80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03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6868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103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415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73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16906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079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6688"/>
            <a:ext cx="3932237" cy="1600200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594538"/>
            <a:ext cx="3932237" cy="227445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2140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62454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3610303"/>
            <a:ext cx="3930648" cy="225074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0535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239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1923393"/>
            <a:ext cx="7734300" cy="425357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2381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3211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4ADD9-B06F-4F8E-9CB6-22477C00929E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0CF3B-C8D9-4B8F-B0F3-360B19C171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186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B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4952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433707"/>
            <a:ext cx="10515600" cy="2714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73" y="533335"/>
            <a:ext cx="3118657" cy="80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43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bg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B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4952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433707"/>
            <a:ext cx="10515600" cy="2714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B38B3-13B5-004E-989D-87424C1254F7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E2015-5B0A-B64E-A4F8-D9CE8B65944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73" y="533335"/>
            <a:ext cx="3118657" cy="80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77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bg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3.png"/><Relationship Id="rId3" Type="http://schemas.openxmlformats.org/officeDocument/2006/relationships/image" Target="../media/image7.png"/><Relationship Id="rId21" Type="http://schemas.openxmlformats.org/officeDocument/2006/relationships/image" Target="../media/image36.pn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jpeg"/><Relationship Id="rId20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14.png"/><Relationship Id="rId10" Type="http://schemas.openxmlformats.org/officeDocument/2006/relationships/image" Target="../media/image26.jpeg"/><Relationship Id="rId19" Type="http://schemas.openxmlformats.org/officeDocument/2006/relationships/image" Target="../media/image34.pn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8.png"/><Relationship Id="rId3" Type="http://schemas.openxmlformats.org/officeDocument/2006/relationships/image" Target="../media/image40.png"/><Relationship Id="rId7" Type="http://schemas.openxmlformats.org/officeDocument/2006/relationships/image" Target="../media/image43.jpeg"/><Relationship Id="rId12" Type="http://schemas.openxmlformats.org/officeDocument/2006/relationships/image" Target="../media/image47.jpeg"/><Relationship Id="rId2" Type="http://schemas.openxmlformats.org/officeDocument/2006/relationships/image" Target="../media/image39.png"/><Relationship Id="rId16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image" Target="../media/image14.png"/><Relationship Id="rId5" Type="http://schemas.openxmlformats.org/officeDocument/2006/relationships/image" Target="../media/image41.jpeg"/><Relationship Id="rId15" Type="http://schemas.openxmlformats.org/officeDocument/2006/relationships/image" Target="../media/image50.jpeg"/><Relationship Id="rId10" Type="http://schemas.openxmlformats.org/officeDocument/2006/relationships/image" Target="../media/image46.jpeg"/><Relationship Id="rId4" Type="http://schemas.openxmlformats.org/officeDocument/2006/relationships/image" Target="../media/image7.png"/><Relationship Id="rId9" Type="http://schemas.openxmlformats.org/officeDocument/2006/relationships/image" Target="../media/image45.jpeg"/><Relationship Id="rId1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 txBox="1">
            <a:spLocks/>
          </p:cNvSpPr>
          <p:nvPr/>
        </p:nvSpPr>
        <p:spPr>
          <a:xfrm>
            <a:off x="1213104" y="2242044"/>
            <a:ext cx="9765792" cy="1470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4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Design and application of the </a:t>
            </a:r>
            <a:r>
              <a:rPr lang="en-GB" sz="48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LIVChoices</a:t>
            </a:r>
            <a:r>
              <a:rPr lang="en-GB" sz="4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web app to signpost programme pathways for C100 Biological Sciences students.</a:t>
            </a:r>
            <a:endParaRPr lang="en-GB" sz="4800" b="1" dirty="0">
              <a:solidFill>
                <a:schemeClr val="accent4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4256394" y="4550105"/>
            <a:ext cx="3679212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altLang="en-US" sz="2400" b="1" dirty="0">
                <a:solidFill>
                  <a:schemeClr val="bg1"/>
                </a:solidFill>
                <a:latin typeface="Arial" charset="0"/>
                <a:cs typeface="Arial" charset="0"/>
              </a:rPr>
              <a:t>Dr. Rachel </a:t>
            </a:r>
            <a:r>
              <a:rPr lang="en-GB" altLang="en-US" sz="2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Floyd</a:t>
            </a:r>
            <a:endParaRPr lang="en-GB" altLang="en-US" sz="2400" b="1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algn="ctr"/>
            <a:r>
              <a:rPr lang="en-GB" altLang="en-US" sz="2400" dirty="0">
                <a:solidFill>
                  <a:schemeClr val="bg1"/>
                </a:solidFill>
                <a:latin typeface="Arial" charset="0"/>
                <a:cs typeface="Arial" charset="0"/>
              </a:rPr>
              <a:t>Biosciences Building G61</a:t>
            </a:r>
          </a:p>
          <a:p>
            <a:pPr algn="ctr"/>
            <a:r>
              <a:rPr lang="en-GB" altLang="en-US" sz="2400" b="0" dirty="0">
                <a:solidFill>
                  <a:schemeClr val="bg1"/>
                </a:solidFill>
                <a:latin typeface="Arial" charset="0"/>
                <a:cs typeface="Arial" charset="0"/>
              </a:rPr>
              <a:t>floyd78@liverpool.ac.uk </a:t>
            </a:r>
          </a:p>
          <a:p>
            <a:pPr algn="ctr"/>
            <a:r>
              <a:rPr lang="en-GB" altLang="en-US" sz="2400" b="0" dirty="0">
                <a:solidFill>
                  <a:schemeClr val="bg1"/>
                </a:solidFill>
                <a:latin typeface="Arial" charset="0"/>
                <a:cs typeface="Arial" charset="0"/>
              </a:rPr>
              <a:t>@DrRachelFloyd</a:t>
            </a:r>
          </a:p>
          <a:p>
            <a:pPr algn="ctr"/>
            <a:endParaRPr lang="en-GB" altLang="en-US" sz="2800" b="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1030" name="Picture 6" descr="Twitter - The Oaks Community Primary Schoo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118" y="5705857"/>
            <a:ext cx="377952" cy="37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6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obert Treharne (@robtreharne) | Twitt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6" r="8923"/>
          <a:stretch/>
        </p:blipFill>
        <p:spPr bwMode="auto">
          <a:xfrm>
            <a:off x="1218848" y="1536581"/>
            <a:ext cx="2296160" cy="286512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zen lewis liverpool">
            <a:extLst>
              <a:ext uri="{FF2B5EF4-FFF2-40B4-BE49-F238E27FC236}">
                <a16:creationId xmlns:a16="http://schemas.microsoft.com/office/drawing/2014/main" id="{5D028F0D-93A5-4CBC-B8C3-E8E1217DAE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0" t="5016" r="5574" b="12233"/>
          <a:stretch/>
        </p:blipFill>
        <p:spPr bwMode="auto">
          <a:xfrm>
            <a:off x="4722680" y="1536581"/>
            <a:ext cx="2432945" cy="286512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2CF3C9-C878-488E-A6C6-5FC10730878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03"/>
          <a:stretch/>
        </p:blipFill>
        <p:spPr>
          <a:xfrm>
            <a:off x="8363297" y="1536581"/>
            <a:ext cx="2394906" cy="286512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A12A3A-3105-48C4-AE14-F85DD3E0EAFA}"/>
              </a:ext>
            </a:extLst>
          </p:cNvPr>
          <p:cNvSpPr txBox="1"/>
          <p:nvPr/>
        </p:nvSpPr>
        <p:spPr>
          <a:xfrm>
            <a:off x="8094614" y="4635193"/>
            <a:ext cx="2932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 Rachel Floyd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C100 </a:t>
            </a:r>
            <a:r>
              <a:rPr kumimoji="0" lang="en-GB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BiolSci</a:t>
            </a:r>
            <a:endParaRPr kumimoji="0" lang="en-GB" sz="3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Programme Director 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CA496C-AD33-430D-A533-3EC5E8793247}"/>
              </a:ext>
            </a:extLst>
          </p:cNvPr>
          <p:cNvSpPr txBox="1"/>
          <p:nvPr/>
        </p:nvSpPr>
        <p:spPr>
          <a:xfrm>
            <a:off x="4650058" y="472092"/>
            <a:ext cx="6838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bg1"/>
                </a:solidFill>
              </a:rPr>
              <a:t>Meet the Team</a:t>
            </a:r>
            <a:endParaRPr lang="en-GB" sz="48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A12A3A-3105-48C4-AE14-F85DD3E0EAFA}"/>
              </a:ext>
            </a:extLst>
          </p:cNvPr>
          <p:cNvSpPr txBox="1"/>
          <p:nvPr/>
        </p:nvSpPr>
        <p:spPr>
          <a:xfrm>
            <a:off x="4473016" y="4635193"/>
            <a:ext cx="2932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 Zen Lewis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C100 Deputy PD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000" b="1" dirty="0" smtClean="0">
                <a:solidFill>
                  <a:prstClr val="white"/>
                </a:solidFill>
                <a:latin typeface="Calibri" panose="020F0502020204030204"/>
              </a:rPr>
              <a:t>&amp; Director of Employability</a:t>
            </a:r>
            <a:r>
              <a:rPr kumimoji="0" lang="en-GB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A12A3A-3105-48C4-AE14-F85DD3E0EAFA}"/>
              </a:ext>
            </a:extLst>
          </p:cNvPr>
          <p:cNvSpPr txBox="1"/>
          <p:nvPr/>
        </p:nvSpPr>
        <p:spPr>
          <a:xfrm>
            <a:off x="905872" y="4635193"/>
            <a:ext cx="2932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 Rob Treharne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Technology Enhanced Learning SoLS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86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157" y="629947"/>
            <a:ext cx="6238875" cy="5400675"/>
          </a:xfrm>
          <a:prstGeom prst="roundRect">
            <a:avLst>
              <a:gd name="adj" fmla="val 6508"/>
            </a:avLst>
          </a:prstGeom>
          <a:ln>
            <a:solidFill>
              <a:schemeClr val="bg1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0" y="1612583"/>
            <a:ext cx="560735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dirty="0" smtClean="0">
                <a:solidFill>
                  <a:schemeClr val="bg1"/>
                </a:solidFill>
              </a:rPr>
              <a:t>PAST</a:t>
            </a:r>
          </a:p>
          <a:p>
            <a:pPr algn="ctr"/>
            <a:r>
              <a:rPr lang="en-GB" sz="8000" b="1" dirty="0" smtClean="0">
                <a:solidFill>
                  <a:schemeClr val="bg1"/>
                </a:solidFill>
              </a:rPr>
              <a:t>PRESENT</a:t>
            </a:r>
          </a:p>
          <a:p>
            <a:pPr algn="ctr"/>
            <a:r>
              <a:rPr lang="en-GB" sz="8000" b="1" dirty="0" smtClean="0">
                <a:solidFill>
                  <a:schemeClr val="bg1"/>
                </a:solidFill>
              </a:rPr>
              <a:t>FUTURE</a:t>
            </a:r>
          </a:p>
          <a:p>
            <a:pPr marL="363538" indent="-363538" algn="ctr">
              <a:buFont typeface="Arial" panose="020B0604020202020204" pitchFamily="34" charset="0"/>
              <a:buChar char="•"/>
            </a:pPr>
            <a:endParaRPr lang="en-GB" sz="8000" b="1" dirty="0">
              <a:solidFill>
                <a:schemeClr val="bg1"/>
              </a:solidFill>
            </a:endParaRPr>
          </a:p>
          <a:p>
            <a:pPr marL="363538" indent="-363538" algn="ctr">
              <a:buFont typeface="Arial" panose="020B0604020202020204" pitchFamily="34" charset="0"/>
              <a:buChar char="•"/>
            </a:pPr>
            <a:endParaRPr lang="en-GB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23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eft Bracket 17"/>
          <p:cNvSpPr/>
          <p:nvPr/>
        </p:nvSpPr>
        <p:spPr>
          <a:xfrm>
            <a:off x="6729901" y="775062"/>
            <a:ext cx="272151" cy="5564777"/>
          </a:xfrm>
          <a:prstGeom prst="leftBracket">
            <a:avLst>
              <a:gd name="adj" fmla="val 85539"/>
            </a:avLst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192A7C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6729901" y="1349829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6721193" y="1900214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6729901" y="2475854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6721193" y="3012300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6721193" y="3579232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 flipV="1">
            <a:off x="6729901" y="4128746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6721193" y="4672168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6721194" y="5227764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729901" y="5780757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rot="16200000">
            <a:off x="3328719" y="3226040"/>
            <a:ext cx="5394960" cy="715089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bg1"/>
                </a:solidFill>
              </a:rPr>
              <a:t>SoLS Programmes</a:t>
            </a:r>
            <a:endParaRPr lang="en-GB" sz="3600" b="1" dirty="0">
              <a:solidFill>
                <a:schemeClr val="bg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 flipV="1">
            <a:off x="6416393" y="3578359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034701" y="592185"/>
            <a:ext cx="4356000" cy="409302"/>
          </a:xfrm>
          <a:prstGeom prst="round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92A7C"/>
                </a:solidFill>
              </a:rPr>
              <a:t>ANATOMY &amp; HUMAN BIOLOGY</a:t>
            </a:r>
            <a:endParaRPr lang="en-GB" b="1" dirty="0">
              <a:solidFill>
                <a:srgbClr val="192A7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34701" y="1146051"/>
            <a:ext cx="4356000" cy="409302"/>
          </a:xfrm>
          <a:prstGeom prst="roundRect">
            <a:avLst/>
          </a:prstGeom>
          <a:solidFill>
            <a:srgbClr val="99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92A7C"/>
                </a:solidFill>
              </a:rPr>
              <a:t>BIOCHEMISTRY</a:t>
            </a:r>
            <a:endParaRPr lang="en-GB" b="1" dirty="0">
              <a:solidFill>
                <a:srgbClr val="192A7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34701" y="1699917"/>
            <a:ext cx="4356000" cy="410400"/>
          </a:xfrm>
          <a:prstGeom prst="round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92A7C"/>
                </a:solidFill>
              </a:rPr>
              <a:t>BIOLOGICAL &amp; MEDICAL SCIENCES</a:t>
            </a:r>
            <a:endParaRPr lang="en-GB" b="1" dirty="0">
              <a:solidFill>
                <a:srgbClr val="192A7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34701" y="2253783"/>
            <a:ext cx="4356000" cy="409302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92A7C"/>
                </a:solidFill>
              </a:rPr>
              <a:t>BIOLOGICAL SCIENCES</a:t>
            </a:r>
            <a:endParaRPr lang="en-GB" b="1" dirty="0">
              <a:solidFill>
                <a:srgbClr val="192A7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34701" y="2807649"/>
            <a:ext cx="4356000" cy="409302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92A7C"/>
                </a:solidFill>
              </a:rPr>
              <a:t>BIOVETERINARY SCIENCES</a:t>
            </a:r>
            <a:endParaRPr lang="en-GB" b="1" dirty="0">
              <a:solidFill>
                <a:srgbClr val="192A7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34701" y="3361515"/>
            <a:ext cx="4356000" cy="409302"/>
          </a:xfrm>
          <a:prstGeom prst="roundRect">
            <a:avLst/>
          </a:prstGeom>
          <a:solidFill>
            <a:srgbClr val="99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92A7C"/>
                </a:solidFill>
              </a:rPr>
              <a:t>GENETICS</a:t>
            </a:r>
            <a:endParaRPr lang="en-GB" b="1" dirty="0">
              <a:solidFill>
                <a:srgbClr val="192A7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34701" y="3915381"/>
            <a:ext cx="4356000" cy="409302"/>
          </a:xfrm>
          <a:prstGeom prst="round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92A7C"/>
                </a:solidFill>
              </a:rPr>
              <a:t>HUMAN PHYSIOLOGY</a:t>
            </a:r>
            <a:endParaRPr lang="en-GB" b="1" dirty="0">
              <a:solidFill>
                <a:srgbClr val="192A7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34701" y="4469247"/>
            <a:ext cx="4356000" cy="409302"/>
          </a:xfrm>
          <a:prstGeom prst="roundRect">
            <a:avLst/>
          </a:prstGeom>
          <a:solidFill>
            <a:srgbClr val="99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92A7C"/>
                </a:solidFill>
              </a:rPr>
              <a:t>MICROBIOLOGY</a:t>
            </a:r>
            <a:endParaRPr lang="en-GB" b="1" dirty="0">
              <a:solidFill>
                <a:srgbClr val="192A7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34701" y="5023113"/>
            <a:ext cx="4356000" cy="409302"/>
          </a:xfrm>
          <a:prstGeom prst="roundRect">
            <a:avLst/>
          </a:prstGeom>
          <a:solidFill>
            <a:srgbClr val="99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92A7C"/>
                </a:solidFill>
              </a:rPr>
              <a:t>PHARMACOLOGY</a:t>
            </a:r>
            <a:endParaRPr lang="en-GB" b="1" dirty="0">
              <a:solidFill>
                <a:srgbClr val="192A7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34701" y="5576979"/>
            <a:ext cx="4356000" cy="409302"/>
          </a:xfrm>
          <a:prstGeom prst="roundRect">
            <a:avLst/>
          </a:prstGeom>
          <a:solidFill>
            <a:srgbClr val="99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92A7C"/>
                </a:solidFill>
              </a:rPr>
              <a:t>TROPICAL DISEASE BIOLOGY</a:t>
            </a:r>
            <a:endParaRPr lang="en-GB" b="1" dirty="0">
              <a:solidFill>
                <a:srgbClr val="192A7C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34701" y="6130844"/>
            <a:ext cx="4356000" cy="409302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92A7C"/>
                </a:solidFill>
              </a:rPr>
              <a:t>ZOOLOGY</a:t>
            </a:r>
            <a:endParaRPr lang="en-GB" b="1" dirty="0">
              <a:solidFill>
                <a:srgbClr val="192A7C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66907" y="1486900"/>
            <a:ext cx="2190271" cy="2511674"/>
            <a:chOff x="211399" y="1004955"/>
            <a:chExt cx="2190271" cy="2511674"/>
          </a:xfrm>
        </p:grpSpPr>
        <p:sp>
          <p:nvSpPr>
            <p:cNvPr id="31" name="Oval 30"/>
            <p:cNvSpPr/>
            <p:nvPr/>
          </p:nvSpPr>
          <p:spPr>
            <a:xfrm>
              <a:off x="336430" y="1213449"/>
              <a:ext cx="1872000" cy="1872000"/>
            </a:xfrm>
            <a:prstGeom prst="ellipse">
              <a:avLst/>
            </a:prstGeom>
            <a:solidFill>
              <a:srgbClr val="FFCC6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2" name="Picture 2" descr="Interesting Facts About Butterflies - Butterfly Outline Side View ...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79" y="1985314"/>
              <a:ext cx="449067" cy="44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0" descr="Tree Oak Logo Design Icon Vector Template for Free Download on Pngtree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79" y="1004955"/>
              <a:ext cx="1334817" cy="13348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2" descr="Shark Silhouette: Amazon.com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975" y="1678536"/>
              <a:ext cx="1091343" cy="1091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14" descr="Single Bird Silhouette | Amazing Wallpapers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72329" flipH="1">
              <a:off x="1485792" y="1522261"/>
              <a:ext cx="555816" cy="444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814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211399" y="3147297"/>
              <a:ext cx="21902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WHOLE ORGANISM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908471" y="1695394"/>
            <a:ext cx="2190271" cy="2306105"/>
            <a:chOff x="2875620" y="1210524"/>
            <a:chExt cx="2190271" cy="2306105"/>
          </a:xfrm>
        </p:grpSpPr>
        <p:sp>
          <p:nvSpPr>
            <p:cNvPr id="39" name="Oval 38"/>
            <p:cNvSpPr/>
            <p:nvPr/>
          </p:nvSpPr>
          <p:spPr>
            <a:xfrm>
              <a:off x="3016369" y="1213449"/>
              <a:ext cx="1872000" cy="187200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0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0036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20" descr="Atom logo icon Royalty Free Vector Image - VectorStock"/>
            <p:cNvPicPr>
              <a:picLocks noChangeAspect="1" noChangeArrowheads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6" t="14382" r="16234" b="21728"/>
            <a:stretch/>
          </p:blipFill>
          <p:spPr bwMode="auto">
            <a:xfrm>
              <a:off x="3187848" y="1778778"/>
              <a:ext cx="655897" cy="679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2" descr="Erlenmeyer conical flask Royalty Free Vector Image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95" r="17013" b="8726"/>
            <a:stretch/>
          </p:blipFill>
          <p:spPr bwMode="auto">
            <a:xfrm>
              <a:off x="3752288" y="1210524"/>
              <a:ext cx="436937" cy="651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38" descr="File:Caffeine structure.svg - Wikipedia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9034" y="1756021"/>
              <a:ext cx="717426" cy="696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2875620" y="3147297"/>
              <a:ext cx="21902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BIOMOLECULAR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83583" y="4128746"/>
            <a:ext cx="2304863" cy="2303180"/>
            <a:chOff x="6258746" y="1213449"/>
            <a:chExt cx="2304863" cy="2303180"/>
          </a:xfrm>
        </p:grpSpPr>
        <p:sp>
          <p:nvSpPr>
            <p:cNvPr id="46" name="Oval 45"/>
            <p:cNvSpPr/>
            <p:nvPr/>
          </p:nvSpPr>
          <p:spPr>
            <a:xfrm>
              <a:off x="6458308" y="1213449"/>
              <a:ext cx="1872000" cy="1872000"/>
            </a:xfrm>
            <a:prstGeom prst="ellipse">
              <a:avLst/>
            </a:prstGeom>
            <a:solidFill>
              <a:srgbClr val="9999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7" name="Picture 24" descr="Bacteria Icon Silhouette On White Background Stock Illustration ...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3949" y="1329370"/>
              <a:ext cx="1104014" cy="1104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0152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8" descr="Dishes clipart petri dish, Dishes petri dish Transparent FREE for ...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EFEFEF"/>
                </a:clrFrom>
                <a:clrTo>
                  <a:srgbClr val="EFEFE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2395" y="1780281"/>
              <a:ext cx="631658" cy="6189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TextBox 49"/>
            <p:cNvSpPr txBox="1"/>
            <p:nvPr/>
          </p:nvSpPr>
          <p:spPr>
            <a:xfrm>
              <a:off x="6258746" y="3147297"/>
              <a:ext cx="2304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INFECTION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957414" y="4135648"/>
            <a:ext cx="2190271" cy="2303180"/>
            <a:chOff x="9756465" y="1213449"/>
            <a:chExt cx="2190271" cy="2303180"/>
          </a:xfrm>
        </p:grpSpPr>
        <p:sp>
          <p:nvSpPr>
            <p:cNvPr id="52" name="Oval 51"/>
            <p:cNvSpPr/>
            <p:nvPr/>
          </p:nvSpPr>
          <p:spPr>
            <a:xfrm>
              <a:off x="9900248" y="1213449"/>
              <a:ext cx="1872000" cy="1872000"/>
            </a:xfrm>
            <a:prstGeom prst="ellipse">
              <a:avLst/>
            </a:prstGeom>
            <a:solidFill>
              <a:srgbClr val="99CC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3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10880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34" descr="Silhouette syringe with blood icon Royalty Free Vector Image"/>
            <p:cNvPicPr>
              <a:picLocks noChangeAspect="1" noChangeArrowheads="1"/>
            </p:cNvPicPr>
            <p:nvPr/>
          </p:nvPicPr>
          <p:blipFill rotWithShape="1"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992"/>
            <a:stretch/>
          </p:blipFill>
          <p:spPr bwMode="auto">
            <a:xfrm rot="13904189">
              <a:off x="10470250" y="1249617"/>
              <a:ext cx="742015" cy="7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36" descr="Nerve Cell Silhouette - Free Stock Photo by mohamed hassan on ...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372888">
              <a:off x="10783014" y="1503254"/>
              <a:ext cx="793660" cy="1292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55" descr="Ecg Logo Images, Stock Photos &amp; Vectors | Shutterstock"/>
            <p:cNvPicPr>
              <a:picLocks noChangeAspect="1" noChangeArrowheads="1"/>
            </p:cNvPicPr>
            <p:nvPr/>
          </p:nvPicPr>
          <p:blipFill rotWithShape="1"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343" b="11296"/>
            <a:stretch/>
          </p:blipFill>
          <p:spPr bwMode="auto">
            <a:xfrm>
              <a:off x="9994533" y="1833590"/>
              <a:ext cx="663135" cy="5052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TextBox 56"/>
            <p:cNvSpPr txBox="1"/>
            <p:nvPr/>
          </p:nvSpPr>
          <p:spPr>
            <a:xfrm>
              <a:off x="9756465" y="3147297"/>
              <a:ext cx="21902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BIOMEDICAL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158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B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625FA2F-F52E-4F4F-AD9F-CD08FD678F44}"/>
              </a:ext>
            </a:extLst>
          </p:cNvPr>
          <p:cNvSpPr txBox="1">
            <a:spLocks/>
          </p:cNvSpPr>
          <p:nvPr/>
        </p:nvSpPr>
        <p:spPr>
          <a:xfrm>
            <a:off x="559293" y="1661239"/>
            <a:ext cx="11379213" cy="47750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3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Biological sciences encompass a broad area of specialist subjects linked to the study of living organisms and the science behind ‘life’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CDEEFE-5B04-4EBF-AD40-38F48C3C749D}"/>
              </a:ext>
            </a:extLst>
          </p:cNvPr>
          <p:cNvSpPr txBox="1"/>
          <p:nvPr/>
        </p:nvSpPr>
        <p:spPr>
          <a:xfrm>
            <a:off x="4003829" y="418288"/>
            <a:ext cx="806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Biological Sciences?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63339" y="3050377"/>
            <a:ext cx="2190271" cy="2511674"/>
            <a:chOff x="211399" y="1004955"/>
            <a:chExt cx="2190271" cy="2511674"/>
          </a:xfrm>
        </p:grpSpPr>
        <p:sp>
          <p:nvSpPr>
            <p:cNvPr id="31" name="Oval 30"/>
            <p:cNvSpPr/>
            <p:nvPr/>
          </p:nvSpPr>
          <p:spPr>
            <a:xfrm>
              <a:off x="336430" y="1213449"/>
              <a:ext cx="1872000" cy="1872000"/>
            </a:xfrm>
            <a:prstGeom prst="ellipse">
              <a:avLst/>
            </a:prstGeom>
            <a:solidFill>
              <a:srgbClr val="FFCC6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2" name="Picture 2" descr="Interesting Facts About Butterflies - Butterfly Outline Side View ..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79" y="1985314"/>
              <a:ext cx="449067" cy="44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0" descr="Tree Oak Logo Design Icon Vector Template for Free Download on Pngtre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79" y="1004955"/>
              <a:ext cx="1334817" cy="13348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2" descr="Shark Silhouette: Amazon.com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975" y="1678536"/>
              <a:ext cx="1091343" cy="1091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14" descr="Single Bird Silhouette | Amazing Wallpapers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72329" flipH="1">
              <a:off x="1485792" y="1522261"/>
              <a:ext cx="555816" cy="444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814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211399" y="3147297"/>
              <a:ext cx="21902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WHOLE ORGANISM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507948" y="3255946"/>
            <a:ext cx="2190271" cy="2306105"/>
            <a:chOff x="2875620" y="1210524"/>
            <a:chExt cx="2190271" cy="2306105"/>
          </a:xfrm>
        </p:grpSpPr>
        <p:sp>
          <p:nvSpPr>
            <p:cNvPr id="25" name="Oval 24"/>
            <p:cNvSpPr/>
            <p:nvPr/>
          </p:nvSpPr>
          <p:spPr>
            <a:xfrm>
              <a:off x="3016369" y="1213449"/>
              <a:ext cx="1872000" cy="187200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6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0036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0" descr="Atom logo icon Royalty Free Vector Image - VectorStock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6" t="14382" r="16234" b="21728"/>
            <a:stretch/>
          </p:blipFill>
          <p:spPr bwMode="auto">
            <a:xfrm>
              <a:off x="3187848" y="1778778"/>
              <a:ext cx="655897" cy="679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2" descr="Erlenmeyer conical flask Royalty Free Vector Image"/>
            <p:cNvPicPr>
              <a:picLocks noChangeAspect="1" noChangeArrowheads="1"/>
            </p:cNvPicPr>
            <p:nvPr/>
          </p:nvPicPr>
          <p:blipFill rotWithShape="1"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95" r="17013" b="8726"/>
            <a:stretch/>
          </p:blipFill>
          <p:spPr bwMode="auto">
            <a:xfrm>
              <a:off x="3752288" y="1210524"/>
              <a:ext cx="436937" cy="651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38" descr="File:Caffeine structure.svg - Wikipedia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9034" y="1756021"/>
              <a:ext cx="717426" cy="696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875620" y="3147297"/>
              <a:ext cx="21902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BIOMOLECULAR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52557" y="3258871"/>
            <a:ext cx="2304863" cy="2303180"/>
            <a:chOff x="6258746" y="1213449"/>
            <a:chExt cx="2304863" cy="2303180"/>
          </a:xfrm>
        </p:grpSpPr>
        <p:sp>
          <p:nvSpPr>
            <p:cNvPr id="20" name="Oval 19"/>
            <p:cNvSpPr/>
            <p:nvPr/>
          </p:nvSpPr>
          <p:spPr>
            <a:xfrm>
              <a:off x="6458308" y="1213449"/>
              <a:ext cx="1872000" cy="1872000"/>
            </a:xfrm>
            <a:prstGeom prst="ellipse">
              <a:avLst/>
            </a:prstGeom>
            <a:solidFill>
              <a:srgbClr val="9999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1" name="Picture 24" descr="Bacteria Icon Silhouette On White Background Stock Illustration ...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3949" y="1329370"/>
              <a:ext cx="1104014" cy="1104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0152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8" descr="Dishes clipart petri dish, Dishes petri dish Transparent FREE for ...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EFEFEF"/>
                </a:clrFrom>
                <a:clrTo>
                  <a:srgbClr val="EFEFE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2395" y="1780281"/>
              <a:ext cx="631658" cy="6189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6258746" y="3147297"/>
              <a:ext cx="2304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INFECTION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311759" y="3258871"/>
            <a:ext cx="2190271" cy="2303180"/>
            <a:chOff x="9756465" y="1213449"/>
            <a:chExt cx="2190271" cy="2303180"/>
          </a:xfrm>
        </p:grpSpPr>
        <p:sp>
          <p:nvSpPr>
            <p:cNvPr id="11" name="Oval 10"/>
            <p:cNvSpPr/>
            <p:nvPr/>
          </p:nvSpPr>
          <p:spPr>
            <a:xfrm>
              <a:off x="9900248" y="1213449"/>
              <a:ext cx="1872000" cy="1872000"/>
            </a:xfrm>
            <a:prstGeom prst="ellipse">
              <a:avLst/>
            </a:prstGeom>
            <a:solidFill>
              <a:srgbClr val="99CC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2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10880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4" descr="Silhouette syringe with blood icon Royalty Free Vector Image"/>
            <p:cNvPicPr>
              <a:picLocks noChangeAspect="1" noChangeArrowheads="1"/>
            </p:cNvPicPr>
            <p:nvPr/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992"/>
            <a:stretch/>
          </p:blipFill>
          <p:spPr bwMode="auto">
            <a:xfrm rot="13904189">
              <a:off x="10470250" y="1249617"/>
              <a:ext cx="742015" cy="7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6" descr="Nerve Cell Silhouette - Free Stock Photo by mohamed hassan on ...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372888">
              <a:off x="10783014" y="1503254"/>
              <a:ext cx="793660" cy="1292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Ecg Logo Images, Stock Photos &amp; Vectors | Shutterstock"/>
            <p:cNvPicPr>
              <a:picLocks noChangeAspect="1" noChangeArrowheads="1"/>
            </p:cNvPicPr>
            <p:nvPr/>
          </p:nvPicPr>
          <p:blipFill rotWithShape="1"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343" b="11296"/>
            <a:stretch/>
          </p:blipFill>
          <p:spPr bwMode="auto">
            <a:xfrm>
              <a:off x="9994533" y="1833590"/>
              <a:ext cx="663135" cy="5052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9756465" y="3147297"/>
              <a:ext cx="21902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BIOMEDICAL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767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CDEEFE-5B04-4EBF-AD40-38F48C3C749D}"/>
              </a:ext>
            </a:extLst>
          </p:cNvPr>
          <p:cNvSpPr txBox="1"/>
          <p:nvPr/>
        </p:nvSpPr>
        <p:spPr>
          <a:xfrm>
            <a:off x="4003829" y="418288"/>
            <a:ext cx="806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Cross-disciplinary Curriculum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4750" y="3404525"/>
            <a:ext cx="1104250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600" b="1" dirty="0" smtClean="0">
                <a:solidFill>
                  <a:schemeClr val="bg1"/>
                </a:solidFill>
              </a:rPr>
              <a:t>“Understanding </a:t>
            </a:r>
            <a:r>
              <a:rPr lang="en-GB" sz="2600" b="1" dirty="0">
                <a:solidFill>
                  <a:schemeClr val="bg1"/>
                </a:solidFill>
              </a:rPr>
              <a:t>the unity and diversity of life requires mastery of a set of fundamental concepts. This understanding will be greatly enhanced if biology courses build on material begun in other science courses to expose students to the ideas of </a:t>
            </a:r>
            <a:r>
              <a:rPr lang="en-GB" sz="2600" b="1" dirty="0" smtClean="0">
                <a:solidFill>
                  <a:schemeClr val="bg1"/>
                </a:solidFill>
              </a:rPr>
              <a:t>modelling </a:t>
            </a:r>
            <a:r>
              <a:rPr lang="en-GB" sz="2600" b="1" dirty="0">
                <a:solidFill>
                  <a:schemeClr val="bg1"/>
                </a:solidFill>
              </a:rPr>
              <a:t>and </a:t>
            </a:r>
            <a:r>
              <a:rPr lang="en-GB" sz="2600" b="1" dirty="0" smtClean="0">
                <a:solidFill>
                  <a:schemeClr val="bg1"/>
                </a:solidFill>
              </a:rPr>
              <a:t>analysing </a:t>
            </a:r>
            <a:r>
              <a:rPr lang="en-GB" sz="2600" b="1" dirty="0">
                <a:solidFill>
                  <a:schemeClr val="bg1"/>
                </a:solidFill>
              </a:rPr>
              <a:t>biological and other </a:t>
            </a:r>
            <a:r>
              <a:rPr lang="en-GB" sz="2600" b="1" dirty="0" smtClean="0">
                <a:solidFill>
                  <a:schemeClr val="bg1"/>
                </a:solidFill>
              </a:rPr>
              <a:t>systems” </a:t>
            </a:r>
          </a:p>
          <a:p>
            <a:pPr algn="ctr"/>
            <a:r>
              <a:rPr lang="en-GB" sz="2600" b="1" dirty="0" smtClean="0">
                <a:solidFill>
                  <a:schemeClr val="bg1"/>
                </a:solidFill>
              </a:rPr>
              <a:t>Bio2010 Transforming </a:t>
            </a:r>
            <a:r>
              <a:rPr lang="en-GB" sz="2600" b="1" dirty="0">
                <a:solidFill>
                  <a:schemeClr val="bg1"/>
                </a:solidFill>
              </a:rPr>
              <a:t>Undergraduate Education for Future Research Biologists</a:t>
            </a:r>
          </a:p>
          <a:p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4773" y="1551368"/>
            <a:ext cx="1058245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“Modern </a:t>
            </a:r>
            <a:r>
              <a:rPr lang="en-GB" sz="2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biology research requires a breadth of skills that go well beyond the limited set of experiences that undergraduate biologists are exposed to in their traditional biology </a:t>
            </a:r>
            <a:r>
              <a:rPr lang="en-GB" sz="2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courses” </a:t>
            </a:r>
          </a:p>
          <a:p>
            <a:pPr algn="ctr"/>
            <a:r>
              <a:rPr lang="en-GB" sz="2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Louis Gross 2004 </a:t>
            </a:r>
            <a:r>
              <a:rPr lang="en-GB" sz="26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Cell </a:t>
            </a:r>
            <a:r>
              <a:rPr lang="en-GB" sz="2600" b="1" i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Biol</a:t>
            </a:r>
            <a:r>
              <a:rPr lang="en-GB" sz="26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600" b="1" i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Educ</a:t>
            </a:r>
            <a:endParaRPr lang="en-GB" sz="2600" b="1" i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0350" y="5987571"/>
            <a:ext cx="103713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</a:rPr>
              <a:t>Strategy 2026 Digital fluency, Confidence, Global Citizenship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60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625FA2F-F52E-4F4F-AD9F-CD08FD678F44}"/>
              </a:ext>
            </a:extLst>
          </p:cNvPr>
          <p:cNvSpPr txBox="1">
            <a:spLocks/>
          </p:cNvSpPr>
          <p:nvPr/>
        </p:nvSpPr>
        <p:spPr>
          <a:xfrm>
            <a:off x="559293" y="1661239"/>
            <a:ext cx="11379213" cy="47750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fontAlgn="auto">
              <a:spcAft>
                <a:spcPts val="0"/>
              </a:spcAft>
              <a:buNone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CDEEFE-5B04-4EBF-AD40-38F48C3C749D}"/>
              </a:ext>
            </a:extLst>
          </p:cNvPr>
          <p:cNvSpPr txBox="1"/>
          <p:nvPr/>
        </p:nvSpPr>
        <p:spPr>
          <a:xfrm>
            <a:off x="4003829" y="418288"/>
            <a:ext cx="806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C100 Programme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62593" y="1612848"/>
            <a:ext cx="3313081" cy="4748533"/>
            <a:chOff x="318741" y="1612848"/>
            <a:chExt cx="3313081" cy="4748533"/>
          </a:xfrm>
        </p:grpSpPr>
        <p:sp>
          <p:nvSpPr>
            <p:cNvPr id="3" name="TextBox 2"/>
            <p:cNvSpPr txBox="1"/>
            <p:nvPr/>
          </p:nvSpPr>
          <p:spPr>
            <a:xfrm>
              <a:off x="954349" y="1612848"/>
              <a:ext cx="2041864" cy="91940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800" dirty="0" smtClean="0">
                  <a:solidFill>
                    <a:schemeClr val="bg1"/>
                  </a:solidFill>
                </a:rPr>
                <a:t>YEAR 1</a:t>
              </a:r>
              <a:endParaRPr lang="en-GB" sz="4800" dirty="0">
                <a:solidFill>
                  <a:schemeClr val="bg1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21367" y="2829233"/>
              <a:ext cx="3307829" cy="1246763"/>
            </a:xfrm>
            <a:prstGeom prst="roundRect">
              <a:avLst>
                <a:gd name="adj" fmla="val 7385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rgbClr val="192A7C"/>
                  </a:solidFill>
                </a:rPr>
                <a:t>Semester 1 </a:t>
              </a:r>
            </a:p>
            <a:p>
              <a:pPr algn="ctr"/>
              <a:r>
                <a:rPr lang="en-GB" sz="2400" b="1" dirty="0" smtClean="0">
                  <a:solidFill>
                    <a:srgbClr val="192A7C"/>
                  </a:solidFill>
                </a:rPr>
                <a:t>Life Sciences </a:t>
              </a:r>
            </a:p>
            <a:p>
              <a:pPr algn="ctr"/>
              <a:r>
                <a:rPr lang="en-GB" sz="2400" b="1" dirty="0" smtClean="0">
                  <a:solidFill>
                    <a:srgbClr val="192A7C"/>
                  </a:solidFill>
                </a:rPr>
                <a:t>foundation modules</a:t>
              </a:r>
              <a:endParaRPr lang="en-GB" sz="2400" b="1" dirty="0">
                <a:solidFill>
                  <a:srgbClr val="192A7C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18741" y="4251695"/>
              <a:ext cx="3313081" cy="2088000"/>
            </a:xfrm>
            <a:prstGeom prst="roundRect">
              <a:avLst>
                <a:gd name="adj" fmla="val 4233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rgbClr val="192A7C"/>
                  </a:solidFill>
                </a:rPr>
                <a:t>Semester 2</a:t>
              </a:r>
            </a:p>
            <a:p>
              <a:pPr algn="ctr"/>
              <a:r>
                <a:rPr lang="en-GB" sz="2400" b="1" dirty="0" smtClean="0">
                  <a:solidFill>
                    <a:srgbClr val="192A7C"/>
                  </a:solidFill>
                </a:rPr>
                <a:t>Biological Sciences </a:t>
              </a:r>
            </a:p>
            <a:p>
              <a:pPr algn="ctr"/>
              <a:r>
                <a:rPr lang="en-GB" sz="2400" b="1" dirty="0" smtClean="0">
                  <a:solidFill>
                    <a:srgbClr val="192A7C"/>
                  </a:solidFill>
                </a:rPr>
                <a:t>introductory modules</a:t>
              </a:r>
            </a:p>
            <a:p>
              <a:pPr algn="ctr"/>
              <a:endParaRPr lang="en-GB" sz="2400" b="1" dirty="0">
                <a:solidFill>
                  <a:srgbClr val="192A7C"/>
                </a:solidFill>
              </a:endParaRPr>
            </a:p>
            <a:p>
              <a:pPr algn="ctr"/>
              <a:endParaRPr lang="en-GB" sz="2400" b="1" dirty="0" smtClean="0">
                <a:solidFill>
                  <a:srgbClr val="192A7C"/>
                </a:solidFill>
              </a:endParaRPr>
            </a:p>
            <a:p>
              <a:pPr algn="ctr"/>
              <a:endParaRPr lang="en-GB" sz="2400" b="1" dirty="0">
                <a:solidFill>
                  <a:srgbClr val="192A7C"/>
                </a:solidFill>
              </a:endParaRPr>
            </a:p>
          </p:txBody>
        </p:sp>
        <p:grpSp>
          <p:nvGrpSpPr>
            <p:cNvPr id="7" name="Group 6"/>
            <p:cNvGrpSpPr>
              <a:grpSpLocks noChangeAspect="1"/>
            </p:cNvGrpSpPr>
            <p:nvPr/>
          </p:nvGrpSpPr>
          <p:grpSpPr>
            <a:xfrm>
              <a:off x="364760" y="5420236"/>
              <a:ext cx="761719" cy="941145"/>
              <a:chOff x="336430" y="1004955"/>
              <a:chExt cx="1910826" cy="2360929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336430" y="1213449"/>
                <a:ext cx="1872000" cy="1872000"/>
              </a:xfrm>
              <a:prstGeom prst="ellipse">
                <a:avLst/>
              </a:prstGeom>
              <a:solidFill>
                <a:srgbClr val="FFCC66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32" name="Picture 2" descr="Interesting Facts About Butterflies - Butterfly Outline Side View ...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7F7F7"/>
                  </a:clrFrom>
                  <a:clrTo>
                    <a:srgbClr val="F7F7F7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679" y="1985314"/>
                <a:ext cx="449067" cy="4480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Picture 10" descr="Tree Oak Logo Design Icon Vector Template for Free Download on Pngtree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779" y="1004955"/>
                <a:ext cx="1334817" cy="13348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12" descr="Shark Silhouette: Amazon.com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2975" y="1678536"/>
                <a:ext cx="1091343" cy="10913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" name="Picture 14" descr="Single Bird Silhouette | Amazing Wallpapers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1172329" flipH="1">
                <a:off x="1485792" y="1522261"/>
                <a:ext cx="555816" cy="4446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18" descr="Dna Svg Dna Svg Files Silhouette Cut File Dna Dxf Vinyl Dna | Etsy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814" y="1953152"/>
                <a:ext cx="1881442" cy="14127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" name="Group 9"/>
            <p:cNvGrpSpPr>
              <a:grpSpLocks noChangeAspect="1"/>
            </p:cNvGrpSpPr>
            <p:nvPr/>
          </p:nvGrpSpPr>
          <p:grpSpPr>
            <a:xfrm>
              <a:off x="1168831" y="5501950"/>
              <a:ext cx="768935" cy="859431"/>
              <a:chOff x="9900248" y="1213449"/>
              <a:chExt cx="1925791" cy="2152435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9900248" y="1213449"/>
                <a:ext cx="1872000" cy="1872000"/>
              </a:xfrm>
              <a:prstGeom prst="ellipse">
                <a:avLst/>
              </a:prstGeom>
              <a:solidFill>
                <a:srgbClr val="99CCFF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2" name="Picture 18" descr="Dna Svg Dna Svg Files Silhouette Cut File Dna Dxf Vinyl Dna | Etsy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10880" y="1953152"/>
                <a:ext cx="1881442" cy="14127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34" descr="Silhouette syringe with blood icon Royalty Free Vector Image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992"/>
              <a:stretch/>
            </p:blipFill>
            <p:spPr bwMode="auto">
              <a:xfrm rot="13904189">
                <a:off x="10470250" y="1249617"/>
                <a:ext cx="742015" cy="7134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36" descr="Nerve Cell Silhouette - Free Stock Photo by mohamed hassan on ..."/>
              <p:cNvPicPr>
                <a:picLocks noChangeAspect="1" noChangeArrowheads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7372888">
                <a:off x="10783014" y="1503254"/>
                <a:ext cx="793660" cy="12923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17" descr="Ecg Logo Images, Stock Photos &amp; Vectors | Shutterstock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8343" b="11296"/>
              <a:stretch/>
            </p:blipFill>
            <p:spPr bwMode="auto">
              <a:xfrm>
                <a:off x="9994533" y="1833590"/>
                <a:ext cx="663135" cy="5052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7"/>
            <p:cNvGrpSpPr>
              <a:grpSpLocks noChangeAspect="1"/>
            </p:cNvGrpSpPr>
            <p:nvPr/>
          </p:nvGrpSpPr>
          <p:grpSpPr>
            <a:xfrm>
              <a:off x="1980118" y="5492773"/>
              <a:ext cx="763728" cy="868608"/>
              <a:chOff x="3016369" y="1210524"/>
              <a:chExt cx="1895109" cy="215536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3016369" y="1213449"/>
                <a:ext cx="1872000" cy="1872000"/>
              </a:xfrm>
              <a:prstGeom prst="ellipse">
                <a:avLst/>
              </a:prstGeom>
              <a:solidFill>
                <a:srgbClr val="CCFFCC"/>
              </a:solidFill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26" name="Picture 18" descr="Dna Svg Dna Svg Files Silhouette Cut File Dna Dxf Vinyl Dna | Etsy"/>
              <p:cNvPicPr>
                <a:picLocks noChangeAspect="1" noChangeArrowheads="1"/>
              </p:cNvPicPr>
              <p:nvPr/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30036" y="1953152"/>
                <a:ext cx="1881442" cy="14127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20" descr="Atom logo icon Royalty Free Vector Image - VectorStock"/>
              <p:cNvPicPr>
                <a:picLocks noChangeAspect="1" noChangeArrowheads="1"/>
              </p:cNvPicPr>
              <p:nvPr/>
            </p:nvPicPr>
            <p:blipFill rotWithShape="1"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166" t="14382" r="16234" b="21728"/>
              <a:stretch/>
            </p:blipFill>
            <p:spPr bwMode="auto">
              <a:xfrm>
                <a:off x="3187848" y="1778778"/>
                <a:ext cx="655897" cy="6795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22" descr="Erlenmeyer conical flask Royalty Free Vector Image"/>
              <p:cNvPicPr>
                <a:picLocks noChangeAspect="1" noChangeArrowheads="1"/>
              </p:cNvPicPr>
              <p:nvPr/>
            </p:nvPicPr>
            <p:blipFill rotWithShape="1"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895" r="17013" b="8726"/>
              <a:stretch/>
            </p:blipFill>
            <p:spPr bwMode="auto">
              <a:xfrm>
                <a:off x="3752288" y="1210524"/>
                <a:ext cx="436937" cy="6516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38" descr="File:Caffeine structure.svg - Wikipedia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9034" y="1756021"/>
                <a:ext cx="717426" cy="6964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2786198" y="5493952"/>
              <a:ext cx="758962" cy="867429"/>
              <a:chOff x="6458308" y="1213449"/>
              <a:chExt cx="1883286" cy="2152435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6458308" y="1213449"/>
                <a:ext cx="1872000" cy="1872000"/>
              </a:xfrm>
              <a:prstGeom prst="ellipse">
                <a:avLst/>
              </a:prstGeom>
              <a:solidFill>
                <a:srgbClr val="9999FF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21" name="Picture 24" descr="Bacteria Icon Silhouette On White Background Stock Illustration ..."/>
              <p:cNvPicPr>
                <a:picLocks noChangeAspect="1" noChangeArrowheads="1"/>
              </p:cNvPicPr>
              <p:nvPr/>
            </p:nvPicPr>
            <p:blipFill>
              <a:blip r:embed="rId1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23949" y="1329370"/>
                <a:ext cx="1104014" cy="11040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18" descr="Dna Svg Dna Svg Files Silhouette Cut File Dna Dxf Vinyl Dna | Etsy"/>
              <p:cNvPicPr>
                <a:picLocks noChangeAspect="1" noChangeArrowheads="1"/>
              </p:cNvPicPr>
              <p:nvPr/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0152" y="1953152"/>
                <a:ext cx="1881442" cy="14127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8" descr="Dishes clipart petri dish, Dishes petri dish Transparent FREE for ..."/>
              <p:cNvPicPr>
                <a:picLocks noChangeAspect="1" noChangeArrowheads="1"/>
              </p:cNvPicPr>
              <p:nvPr/>
            </p:nvPicPr>
            <p:blipFill>
              <a:blip r:embed="rId17" cstate="print">
                <a:clrChange>
                  <a:clrFrom>
                    <a:srgbClr val="EFEFEF"/>
                  </a:clrFrom>
                  <a:clrTo>
                    <a:srgbClr val="EFEFEF">
                      <a:alpha val="0"/>
                    </a:srgbClr>
                  </a:clrTo>
                </a:clrChange>
                <a:biLevel thresh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42395" y="1780281"/>
                <a:ext cx="631658" cy="6189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59" name="TextBox 58"/>
          <p:cNvSpPr txBox="1"/>
          <p:nvPr/>
        </p:nvSpPr>
        <p:spPr>
          <a:xfrm>
            <a:off x="5079042" y="1602176"/>
            <a:ext cx="2041864" cy="919401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</a:rPr>
              <a:t>YEAR 2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446060" y="2818561"/>
            <a:ext cx="3307829" cy="863144"/>
          </a:xfrm>
          <a:prstGeom prst="roundRect">
            <a:avLst>
              <a:gd name="adj" fmla="val 738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192A7C"/>
                </a:solidFill>
              </a:rPr>
              <a:t>Biological Sciences </a:t>
            </a:r>
          </a:p>
          <a:p>
            <a:pPr algn="ctr"/>
            <a:r>
              <a:rPr lang="en-GB" sz="2400" b="1" dirty="0" smtClean="0">
                <a:solidFill>
                  <a:srgbClr val="192A7C"/>
                </a:solidFill>
              </a:rPr>
              <a:t>intermediate </a:t>
            </a:r>
            <a:r>
              <a:rPr lang="en-GB" sz="2400" b="1" dirty="0">
                <a:solidFill>
                  <a:srgbClr val="192A7C"/>
                </a:solidFill>
              </a:rPr>
              <a:t>modules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443434" y="3831720"/>
            <a:ext cx="3313081" cy="2520000"/>
          </a:xfrm>
          <a:prstGeom prst="roundRect">
            <a:avLst>
              <a:gd name="adj" fmla="val 4233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192A7C"/>
                </a:solidFill>
              </a:rPr>
              <a:t>Theory modules</a:t>
            </a:r>
            <a:endParaRPr lang="en-GB" sz="2400" b="1" dirty="0">
              <a:solidFill>
                <a:srgbClr val="192A7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err="1" smtClean="0">
                <a:solidFill>
                  <a:srgbClr val="192A7C"/>
                </a:solidFill>
              </a:rPr>
              <a:t>Practicals</a:t>
            </a:r>
            <a:endParaRPr lang="en-GB" sz="2400" b="1" dirty="0" smtClean="0">
              <a:solidFill>
                <a:srgbClr val="192A7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192A7C"/>
                </a:solidFill>
              </a:rPr>
              <a:t>Tutorials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192A7C"/>
                </a:solidFill>
              </a:rPr>
              <a:t>F</a:t>
            </a:r>
            <a:r>
              <a:rPr lang="en-GB" sz="2400" b="1" dirty="0" smtClean="0">
                <a:solidFill>
                  <a:srgbClr val="192A7C"/>
                </a:solidFill>
              </a:rPr>
              <a:t>ield courses/labs</a:t>
            </a:r>
            <a:endParaRPr lang="en-GB" sz="2400" b="1" dirty="0">
              <a:solidFill>
                <a:srgbClr val="192A7C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9101651" y="1612848"/>
            <a:ext cx="2041864" cy="919401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</a:rPr>
              <a:t>YEAR 3</a:t>
            </a:r>
            <a:endParaRPr lang="en-GB" sz="4800" dirty="0">
              <a:solidFill>
                <a:schemeClr val="bg1"/>
              </a:solidFill>
            </a:endParaRPr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621DF31C-66D1-4251-8D8C-1EB894F9AF5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86256" y="5368240"/>
            <a:ext cx="1314931" cy="885600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8512062" y="2813351"/>
            <a:ext cx="3307829" cy="863144"/>
          </a:xfrm>
          <a:prstGeom prst="roundRect">
            <a:avLst>
              <a:gd name="adj" fmla="val 738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192A7C"/>
                </a:solidFill>
              </a:rPr>
              <a:t>Biological Sciences </a:t>
            </a:r>
          </a:p>
          <a:p>
            <a:pPr algn="ctr"/>
            <a:r>
              <a:rPr lang="en-GB" sz="2400" b="1" dirty="0" smtClean="0">
                <a:solidFill>
                  <a:srgbClr val="192A7C"/>
                </a:solidFill>
              </a:rPr>
              <a:t>advanced </a:t>
            </a:r>
            <a:r>
              <a:rPr lang="en-GB" sz="2400" b="1" dirty="0">
                <a:solidFill>
                  <a:srgbClr val="192A7C"/>
                </a:solidFill>
              </a:rPr>
              <a:t>modules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8512062" y="3832243"/>
            <a:ext cx="3313081" cy="2520000"/>
          </a:xfrm>
          <a:prstGeom prst="roundRect">
            <a:avLst>
              <a:gd name="adj" fmla="val 4233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192A7C"/>
                </a:solidFill>
              </a:rPr>
              <a:t>Theory modules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192A7C"/>
                </a:solidFill>
              </a:rPr>
              <a:t>Research project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192A7C"/>
                </a:solidFill>
              </a:rPr>
              <a:t>Advanced </a:t>
            </a:r>
            <a:r>
              <a:rPr lang="en-GB" sz="2400" b="1" dirty="0">
                <a:solidFill>
                  <a:srgbClr val="192A7C"/>
                </a:solidFill>
              </a:rPr>
              <a:t>skills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192A7C"/>
                </a:solidFill>
              </a:rPr>
              <a:t>Field courses/labs</a:t>
            </a: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3CA4C15F-7B75-4D6D-8289-8076AC3BCF54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t="21340"/>
          <a:stretch/>
        </p:blipFill>
        <p:spPr>
          <a:xfrm>
            <a:off x="8877873" y="5375486"/>
            <a:ext cx="1339025" cy="882281"/>
          </a:xfrm>
          <a:prstGeom prst="rect">
            <a:avLst/>
          </a:prstGeom>
        </p:spPr>
      </p:pic>
      <p:pic>
        <p:nvPicPr>
          <p:cNvPr id="55" name="Picture 4" descr="Image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0" r="10211"/>
          <a:stretch/>
        </p:blipFill>
        <p:spPr bwMode="auto">
          <a:xfrm>
            <a:off x="10302658" y="5375767"/>
            <a:ext cx="1239179" cy="88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36" t="15290" b="616"/>
          <a:stretch/>
        </p:blipFill>
        <p:spPr>
          <a:xfrm>
            <a:off x="6179122" y="5368240"/>
            <a:ext cx="1237448" cy="885600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159911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816" y="1430084"/>
            <a:ext cx="7018749" cy="47699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CDEEFE-5B04-4EBF-AD40-38F48C3C749D}"/>
              </a:ext>
            </a:extLst>
          </p:cNvPr>
          <p:cNvSpPr txBox="1"/>
          <p:nvPr/>
        </p:nvSpPr>
        <p:spPr>
          <a:xfrm>
            <a:off x="4003829" y="418288"/>
            <a:ext cx="806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2017/18 Choosing modules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31" y="1430084"/>
            <a:ext cx="3859045" cy="476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0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eft Bracket 11"/>
          <p:cNvSpPr/>
          <p:nvPr/>
        </p:nvSpPr>
        <p:spPr>
          <a:xfrm>
            <a:off x="6129925" y="975360"/>
            <a:ext cx="161147" cy="5315711"/>
          </a:xfrm>
          <a:prstGeom prst="leftBracket">
            <a:avLst>
              <a:gd name="adj" fmla="val 85539"/>
            </a:avLst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192A7C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6117733" y="1714094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6117733" y="5525078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6117733" y="2478535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6117733" y="4002243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6117733" y="4743425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6117733" y="3235757"/>
            <a:ext cx="3096000" cy="873"/>
          </a:xfrm>
          <a:prstGeom prst="line">
            <a:avLst/>
          </a:prstGeom>
          <a:ln w="38100">
            <a:solidFill>
              <a:srgbClr val="99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328611" y="721262"/>
            <a:ext cx="5280688" cy="493200"/>
          </a:xfrm>
          <a:prstGeom prst="homePlate">
            <a:avLst>
              <a:gd name="adj" fmla="val 71724"/>
            </a:avLst>
          </a:prstGeom>
          <a:solidFill>
            <a:srgbClr val="05A774"/>
          </a:solidFill>
        </p:spPr>
        <p:txBody>
          <a:bodyPr wrap="square" rtlCol="0" anchor="ctr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PRE-REQUISITES</a:t>
            </a:r>
            <a:endParaRPr lang="en-GB" sz="2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8611" y="1480291"/>
            <a:ext cx="5280688" cy="493200"/>
          </a:xfrm>
          <a:prstGeom prst="homePlate">
            <a:avLst>
              <a:gd name="adj" fmla="val 71724"/>
            </a:avLst>
          </a:prstGeom>
          <a:solidFill>
            <a:srgbClr val="05A774"/>
          </a:solidFill>
        </p:spPr>
        <p:txBody>
          <a:bodyPr wrap="square" rtlCol="0" anchor="ctr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STAFF TIME</a:t>
            </a:r>
            <a:endParaRPr lang="en-GB" sz="26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28611" y="2239320"/>
            <a:ext cx="5280688" cy="493200"/>
          </a:xfrm>
          <a:prstGeom prst="homePlate">
            <a:avLst>
              <a:gd name="adj" fmla="val 71724"/>
            </a:avLst>
          </a:prstGeom>
          <a:solidFill>
            <a:srgbClr val="05A774"/>
          </a:solidFill>
        </p:spPr>
        <p:txBody>
          <a:bodyPr wrap="square" rtlCol="0" anchor="ctr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COHESIVE PROGRAMME</a:t>
            </a:r>
            <a:endParaRPr lang="en-GB" sz="26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8611" y="2998349"/>
            <a:ext cx="5280688" cy="493200"/>
          </a:xfrm>
          <a:prstGeom prst="homePlate">
            <a:avLst>
              <a:gd name="adj" fmla="val 71724"/>
            </a:avLst>
          </a:prstGeom>
          <a:solidFill>
            <a:srgbClr val="05A774"/>
          </a:solidFill>
        </p:spPr>
        <p:txBody>
          <a:bodyPr wrap="square" rtlCol="0" anchor="ctr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CREDIT BALANCE</a:t>
            </a:r>
            <a:endParaRPr lang="en-GB" sz="2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8611" y="3757378"/>
            <a:ext cx="5280688" cy="493200"/>
          </a:xfrm>
          <a:prstGeom prst="homePlate">
            <a:avLst>
              <a:gd name="adj" fmla="val 71724"/>
            </a:avLst>
          </a:prstGeom>
          <a:solidFill>
            <a:srgbClr val="05A774"/>
          </a:solidFill>
        </p:spPr>
        <p:txBody>
          <a:bodyPr wrap="square" rtlCol="0" anchor="ctr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APPLICANTS</a:t>
            </a:r>
            <a:endParaRPr lang="en-GB" sz="26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8611" y="4516407"/>
            <a:ext cx="5280688" cy="493200"/>
          </a:xfrm>
          <a:prstGeom prst="homePlate">
            <a:avLst>
              <a:gd name="adj" fmla="val 71724"/>
            </a:avLst>
          </a:prstGeom>
          <a:solidFill>
            <a:srgbClr val="05A774"/>
          </a:solidFill>
        </p:spPr>
        <p:txBody>
          <a:bodyPr wrap="square" rtlCol="0" anchor="ctr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TOO MUCH CHOICE</a:t>
            </a:r>
            <a:endParaRPr lang="en-GB" sz="2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8611" y="5275436"/>
            <a:ext cx="5280688" cy="493200"/>
          </a:xfrm>
          <a:prstGeom prst="homePlate">
            <a:avLst>
              <a:gd name="adj" fmla="val 71724"/>
            </a:avLst>
          </a:prstGeom>
          <a:solidFill>
            <a:srgbClr val="05A774"/>
          </a:solidFill>
        </p:spPr>
        <p:txBody>
          <a:bodyPr wrap="square" rtlCol="0" anchor="ctr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PARTNER UNIVERSITIES</a:t>
            </a:r>
            <a:endParaRPr lang="en-GB" sz="26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28611" y="6034465"/>
            <a:ext cx="5280688" cy="493200"/>
          </a:xfrm>
          <a:prstGeom prst="homePlate">
            <a:avLst>
              <a:gd name="adj" fmla="val 71724"/>
            </a:avLst>
          </a:prstGeom>
          <a:solidFill>
            <a:srgbClr val="05A774"/>
          </a:solidFill>
        </p:spPr>
        <p:txBody>
          <a:bodyPr wrap="square" rtlCol="0" anchor="ctr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TIMETABLING</a:t>
            </a:r>
            <a:endParaRPr lang="en-GB" sz="2600" b="1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85216" y="1856423"/>
            <a:ext cx="502214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 smtClean="0">
                <a:solidFill>
                  <a:schemeClr val="bg1"/>
                </a:solidFill>
              </a:rPr>
              <a:t>DIFFICULTIES ARISING FROM EXTENSIVE FLEXIBILITY OF MODULE CHOICE</a:t>
            </a:r>
          </a:p>
          <a:p>
            <a:pPr marL="363538" indent="-363538" algn="ctr">
              <a:buFont typeface="Arial" panose="020B0604020202020204" pitchFamily="34" charset="0"/>
              <a:buChar char="•"/>
            </a:pPr>
            <a:endParaRPr lang="en-GB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3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CDEEFE-5B04-4EBF-AD40-38F48C3C749D}"/>
              </a:ext>
            </a:extLst>
          </p:cNvPr>
          <p:cNvSpPr txBox="1"/>
          <p:nvPr/>
        </p:nvSpPr>
        <p:spPr>
          <a:xfrm>
            <a:off x="4003829" y="418288"/>
            <a:ext cx="806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LIVChoices</a:t>
            </a: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Development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272032" y="1430494"/>
            <a:ext cx="9647936" cy="1379321"/>
            <a:chOff x="1272032" y="1430494"/>
            <a:chExt cx="9647936" cy="1379321"/>
          </a:xfrm>
        </p:grpSpPr>
        <p:grpSp>
          <p:nvGrpSpPr>
            <p:cNvPr id="4" name="Group 3"/>
            <p:cNvGrpSpPr/>
            <p:nvPr/>
          </p:nvGrpSpPr>
          <p:grpSpPr>
            <a:xfrm>
              <a:off x="1272032" y="1430494"/>
              <a:ext cx="965526" cy="1379321"/>
              <a:chOff x="0" y="4018"/>
              <a:chExt cx="965526" cy="1379321"/>
            </a:xfrm>
          </p:grpSpPr>
          <p:sp>
            <p:nvSpPr>
              <p:cNvPr id="8" name="Chevron 7"/>
              <p:cNvSpPr/>
              <p:nvPr/>
            </p:nvSpPr>
            <p:spPr>
              <a:xfrm rot="5400000">
                <a:off x="-206898" y="210916"/>
                <a:ext cx="1379321" cy="965525"/>
              </a:xfrm>
              <a:prstGeom prst="chevron">
                <a:avLst/>
              </a:prstGeom>
              <a:solidFill>
                <a:schemeClr val="accent2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Chevron 4"/>
              <p:cNvSpPr txBox="1"/>
              <p:nvPr/>
            </p:nvSpPr>
            <p:spPr>
              <a:xfrm>
                <a:off x="1" y="486781"/>
                <a:ext cx="965525" cy="4137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200" b="1" kern="1200" dirty="0" smtClean="0"/>
                  <a:t>SURVEY</a:t>
                </a:r>
                <a:endParaRPr lang="en-US" sz="2200" b="1" kern="1200" dirty="0"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2237558" y="1430494"/>
              <a:ext cx="8682410" cy="896559"/>
              <a:chOff x="965526" y="4018"/>
              <a:chExt cx="8682410" cy="896559"/>
            </a:xfrm>
          </p:grpSpPr>
          <p:sp>
            <p:nvSpPr>
              <p:cNvPr id="6" name="Round Same Side Corner Rectangle 5"/>
              <p:cNvSpPr/>
              <p:nvPr/>
            </p:nvSpPr>
            <p:spPr>
              <a:xfrm rot="5400000">
                <a:off x="4858451" y="-3888907"/>
                <a:ext cx="896559" cy="8682410"/>
              </a:xfrm>
              <a:prstGeom prst="round2Same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7" name="Round Same Side Corner Rectangle 6"/>
              <p:cNvSpPr txBox="1"/>
              <p:nvPr/>
            </p:nvSpPr>
            <p:spPr>
              <a:xfrm>
                <a:off x="965526" y="47784"/>
                <a:ext cx="8638644" cy="8090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0" tIns="15875" rIns="15875" bIns="15875" numCol="1" spcCol="1270" anchor="ctr" anchorCtr="0">
                <a:noAutofit/>
              </a:bodyPr>
              <a:lstStyle/>
              <a:p>
                <a:pPr marL="228600" lvl="1" indent="-22860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Analytics of common module choices</a:t>
                </a:r>
                <a:endParaRPr lang="en-US" sz="2500" b="1" kern="1200" dirty="0">
                  <a:solidFill>
                    <a:srgbClr val="1A2B7C"/>
                  </a:solidFill>
                </a:endParaRPr>
              </a:p>
              <a:p>
                <a:pPr marL="228600" lvl="1" indent="-22860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Staff and student feedback</a:t>
                </a:r>
                <a:endParaRPr lang="en-US" sz="2500" b="1" kern="1200" dirty="0">
                  <a:solidFill>
                    <a:srgbClr val="1A2B7C"/>
                  </a:solidFill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1272032" y="2667619"/>
            <a:ext cx="9647936" cy="1379321"/>
            <a:chOff x="1272032" y="2667619"/>
            <a:chExt cx="9647936" cy="1379321"/>
          </a:xfrm>
        </p:grpSpPr>
        <p:grpSp>
          <p:nvGrpSpPr>
            <p:cNvPr id="10" name="Group 9"/>
            <p:cNvGrpSpPr/>
            <p:nvPr/>
          </p:nvGrpSpPr>
          <p:grpSpPr>
            <a:xfrm>
              <a:off x="1272032" y="2667619"/>
              <a:ext cx="965526" cy="1379321"/>
              <a:chOff x="0" y="1238172"/>
              <a:chExt cx="965526" cy="1379321"/>
            </a:xfrm>
          </p:grpSpPr>
          <p:sp>
            <p:nvSpPr>
              <p:cNvPr id="14" name="Chevron 13"/>
              <p:cNvSpPr/>
              <p:nvPr/>
            </p:nvSpPr>
            <p:spPr>
              <a:xfrm rot="5400000">
                <a:off x="-206898" y="1445070"/>
                <a:ext cx="1379321" cy="965525"/>
              </a:xfrm>
              <a:prstGeom prst="chevro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Chevron 4"/>
              <p:cNvSpPr txBox="1"/>
              <p:nvPr/>
            </p:nvSpPr>
            <p:spPr>
              <a:xfrm>
                <a:off x="1" y="1720935"/>
                <a:ext cx="965525" cy="4137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200" b="1" kern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BUILD</a:t>
                </a:r>
                <a:endParaRPr lang="en-US" sz="2200" b="1" kern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2237558" y="2667619"/>
              <a:ext cx="8682410" cy="896559"/>
              <a:chOff x="965526" y="1238172"/>
              <a:chExt cx="8682410" cy="896559"/>
            </a:xfrm>
          </p:grpSpPr>
          <p:sp>
            <p:nvSpPr>
              <p:cNvPr id="12" name="Round Same Side Corner Rectangle 11"/>
              <p:cNvSpPr/>
              <p:nvPr/>
            </p:nvSpPr>
            <p:spPr>
              <a:xfrm rot="5400000">
                <a:off x="4858451" y="-2654753"/>
                <a:ext cx="896559" cy="8682410"/>
              </a:xfrm>
              <a:prstGeom prst="round2Same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3" name="Round Same Side Corner Rectangle 6"/>
              <p:cNvSpPr txBox="1"/>
              <p:nvPr/>
            </p:nvSpPr>
            <p:spPr>
              <a:xfrm>
                <a:off x="965526" y="1281938"/>
                <a:ext cx="8638644" cy="8090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0" tIns="15875" rIns="15875" bIns="15875" numCol="1" spcCol="1270" anchor="ctr" anchorCtr="0">
                <a:noAutofit/>
              </a:bodyPr>
              <a:lstStyle/>
              <a:p>
                <a:pPr marL="228600" lvl="1" indent="-22860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Identify external host – ADD, Open Days</a:t>
                </a:r>
                <a:endParaRPr lang="en-US" sz="2500" b="1" kern="1200" dirty="0">
                  <a:solidFill>
                    <a:srgbClr val="1A2B7C"/>
                  </a:solidFill>
                </a:endParaRPr>
              </a:p>
              <a:p>
                <a:pPr marL="228600" lvl="1" indent="-22860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Identify ‘rules’</a:t>
                </a:r>
                <a:endParaRPr lang="en-US" sz="2500" b="1" kern="1200" dirty="0">
                  <a:solidFill>
                    <a:srgbClr val="1A2B7C"/>
                  </a:solidFill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1272032" y="3895785"/>
            <a:ext cx="9647936" cy="1379322"/>
            <a:chOff x="1272032" y="3895785"/>
            <a:chExt cx="9647936" cy="1379322"/>
          </a:xfrm>
        </p:grpSpPr>
        <p:grpSp>
          <p:nvGrpSpPr>
            <p:cNvPr id="16" name="Group 15"/>
            <p:cNvGrpSpPr/>
            <p:nvPr/>
          </p:nvGrpSpPr>
          <p:grpSpPr>
            <a:xfrm>
              <a:off x="1272032" y="3895786"/>
              <a:ext cx="965526" cy="1379321"/>
              <a:chOff x="0" y="2472327"/>
              <a:chExt cx="965526" cy="1379321"/>
            </a:xfrm>
          </p:grpSpPr>
          <p:sp>
            <p:nvSpPr>
              <p:cNvPr id="20" name="Chevron 19"/>
              <p:cNvSpPr/>
              <p:nvPr/>
            </p:nvSpPr>
            <p:spPr>
              <a:xfrm rot="5400000">
                <a:off x="-206898" y="2679225"/>
                <a:ext cx="1379321" cy="965525"/>
              </a:xfrm>
              <a:prstGeom prst="chevron">
                <a:avLst/>
              </a:prstGeom>
              <a:solidFill>
                <a:srgbClr val="05A774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Chevron 4"/>
              <p:cNvSpPr txBox="1"/>
              <p:nvPr/>
            </p:nvSpPr>
            <p:spPr>
              <a:xfrm>
                <a:off x="1" y="2955090"/>
                <a:ext cx="965525" cy="4137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200" b="1" kern="1200" dirty="0" smtClean="0"/>
                  <a:t>TEST</a:t>
                </a:r>
                <a:endParaRPr lang="en-US" sz="2200" b="1" kern="1200" dirty="0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2237558" y="3895785"/>
              <a:ext cx="8682410" cy="896559"/>
              <a:chOff x="965526" y="2472326"/>
              <a:chExt cx="8682410" cy="896559"/>
            </a:xfrm>
          </p:grpSpPr>
          <p:sp>
            <p:nvSpPr>
              <p:cNvPr id="18" name="Round Same Side Corner Rectangle 17"/>
              <p:cNvSpPr/>
              <p:nvPr/>
            </p:nvSpPr>
            <p:spPr>
              <a:xfrm rot="5400000">
                <a:off x="4858451" y="-1420599"/>
                <a:ext cx="896559" cy="8682410"/>
              </a:xfrm>
              <a:prstGeom prst="round2Same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9" name="Round Same Side Corner Rectangle 6"/>
              <p:cNvSpPr txBox="1"/>
              <p:nvPr/>
            </p:nvSpPr>
            <p:spPr>
              <a:xfrm>
                <a:off x="965526" y="2516092"/>
                <a:ext cx="8638644" cy="8090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0" tIns="15875" rIns="15875" bIns="15875" numCol="1" spcCol="1270" anchor="ctr" anchorCtr="0">
                <a:noAutofit/>
              </a:bodyPr>
              <a:lstStyle/>
              <a:p>
                <a:pPr marL="228600" lvl="1" indent="-22860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Roll out to Year 2 students on 22</a:t>
                </a:r>
                <a:r>
                  <a:rPr lang="en-US" sz="2500" b="1" kern="1200" baseline="30000" dirty="0" smtClean="0">
                    <a:solidFill>
                      <a:srgbClr val="1A2B7C"/>
                    </a:solidFill>
                  </a:rPr>
                  <a:t>nd</a:t>
                </a: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 April 2018</a:t>
                </a:r>
                <a:endParaRPr lang="en-US" sz="2500" b="1" kern="1200" dirty="0">
                  <a:solidFill>
                    <a:srgbClr val="1A2B7C"/>
                  </a:solidFill>
                </a:endParaRPr>
              </a:p>
              <a:p>
                <a:pPr marL="228600" lvl="1" indent="-22860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Survey students May 2018</a:t>
                </a:r>
                <a:endParaRPr lang="en-US" sz="2500" b="1" kern="1200" dirty="0">
                  <a:solidFill>
                    <a:srgbClr val="1A2B7C"/>
                  </a:solidFill>
                </a:endParaRP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1272032" y="5132917"/>
            <a:ext cx="9647936" cy="1379321"/>
            <a:chOff x="1272032" y="5132917"/>
            <a:chExt cx="9647936" cy="1379321"/>
          </a:xfrm>
        </p:grpSpPr>
        <p:grpSp>
          <p:nvGrpSpPr>
            <p:cNvPr id="22" name="Group 21"/>
            <p:cNvGrpSpPr/>
            <p:nvPr/>
          </p:nvGrpSpPr>
          <p:grpSpPr>
            <a:xfrm>
              <a:off x="1272032" y="5132917"/>
              <a:ext cx="965526" cy="1379321"/>
              <a:chOff x="0" y="3706481"/>
              <a:chExt cx="965526" cy="1379321"/>
            </a:xfrm>
          </p:grpSpPr>
          <p:sp>
            <p:nvSpPr>
              <p:cNvPr id="26" name="Chevron 25"/>
              <p:cNvSpPr/>
              <p:nvPr/>
            </p:nvSpPr>
            <p:spPr>
              <a:xfrm rot="5400000">
                <a:off x="-206898" y="3913379"/>
                <a:ext cx="1379321" cy="965525"/>
              </a:xfrm>
              <a:prstGeom prst="chevron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Chevron 4"/>
              <p:cNvSpPr txBox="1"/>
              <p:nvPr/>
            </p:nvSpPr>
            <p:spPr>
              <a:xfrm>
                <a:off x="1" y="4189244"/>
                <a:ext cx="965525" cy="4137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200" b="1" kern="1200" dirty="0" smtClean="0"/>
                  <a:t>UPDATE</a:t>
                </a:r>
                <a:endParaRPr lang="en-US" sz="2200" b="1" kern="1200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2237558" y="5132917"/>
              <a:ext cx="8682410" cy="896559"/>
              <a:chOff x="965526" y="3706481"/>
              <a:chExt cx="8682410" cy="896559"/>
            </a:xfrm>
          </p:grpSpPr>
          <p:sp>
            <p:nvSpPr>
              <p:cNvPr id="24" name="Round Same Side Corner Rectangle 23"/>
              <p:cNvSpPr/>
              <p:nvPr/>
            </p:nvSpPr>
            <p:spPr>
              <a:xfrm rot="5400000">
                <a:off x="4858451" y="-186444"/>
                <a:ext cx="896559" cy="8682410"/>
              </a:xfrm>
              <a:prstGeom prst="round2Same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5" name="Round Same Side Corner Rectangle 6"/>
              <p:cNvSpPr txBox="1"/>
              <p:nvPr/>
            </p:nvSpPr>
            <p:spPr>
              <a:xfrm>
                <a:off x="965526" y="3750247"/>
                <a:ext cx="8638644" cy="8090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0" tIns="15875" rIns="15875" bIns="15875" numCol="1" spcCol="1270" anchor="ctr" anchorCtr="0">
                <a:noAutofit/>
              </a:bodyPr>
              <a:lstStyle/>
              <a:p>
                <a:pPr marL="228600" lvl="1" indent="-22860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Respond to feedback and update</a:t>
                </a:r>
                <a:endParaRPr lang="en-US" sz="2500" b="1" kern="1200" dirty="0">
                  <a:solidFill>
                    <a:srgbClr val="1A2B7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3909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CDEEFE-5B04-4EBF-AD40-38F48C3C749D}"/>
              </a:ext>
            </a:extLst>
          </p:cNvPr>
          <p:cNvSpPr txBox="1"/>
          <p:nvPr/>
        </p:nvSpPr>
        <p:spPr>
          <a:xfrm>
            <a:off x="3474910" y="418288"/>
            <a:ext cx="806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LIVChoices</a:t>
            </a: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Development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4116692" y="1614577"/>
            <a:ext cx="7195745" cy="4135132"/>
            <a:chOff x="2396191" y="2412273"/>
            <a:chExt cx="7195745" cy="4135132"/>
          </a:xfrm>
        </p:grpSpPr>
        <p:sp>
          <p:nvSpPr>
            <p:cNvPr id="7" name="Rectangle 6"/>
            <p:cNvSpPr/>
            <p:nvPr/>
          </p:nvSpPr>
          <p:spPr>
            <a:xfrm rot="16200000">
              <a:off x="5547465" y="-333106"/>
              <a:ext cx="953057" cy="64438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bg1"/>
                  </a:solidFill>
                  <a:latin typeface="Calibri-Bold"/>
                </a:rPr>
                <a:t>LIFE223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-Bold"/>
                </a:rPr>
                <a:t>ENVS215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-Bold"/>
                </a:rPr>
                <a:t>ENVS251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-Bold"/>
                </a:rPr>
                <a:t>ENVS261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-Bold"/>
                </a:rPr>
                <a:t>LIFE211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-Bold"/>
                </a:rPr>
                <a:t>LIFE212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-Bold"/>
                </a:rPr>
                <a:t>LIFE213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-Bold"/>
                </a:rPr>
                <a:t>LIFE214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-Bold"/>
                </a:rPr>
                <a:t>LIFE215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9999FF"/>
                  </a:solidFill>
                  <a:latin typeface="Calibri-Bold"/>
                </a:rPr>
                <a:t>LIFE216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bg1"/>
                  </a:solidFill>
                  <a:latin typeface="Calibri-Bold"/>
                </a:rPr>
                <a:t>LIFE217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-Bold"/>
                </a:rPr>
                <a:t>LIFE222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-Bold"/>
                </a:rPr>
                <a:t>LIFE230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alibri-Bold"/>
                </a:rPr>
                <a:t>LIFE233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bg1"/>
                  </a:solidFill>
                  <a:latin typeface="Calibri-Bold"/>
                </a:rPr>
                <a:t>LIFE238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bg1"/>
                  </a:solidFill>
                  <a:latin typeface="Calibri-Bold"/>
                </a:rPr>
                <a:t>LIFE239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bg1"/>
                  </a:solidFill>
                  <a:latin typeface="Calibri-Bold"/>
                </a:rPr>
                <a:t>LIFE240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CCFFCC"/>
                  </a:solidFill>
                  <a:latin typeface="Calibri-Bold"/>
                </a:rPr>
                <a:t>LIFE201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bg1"/>
                  </a:solidFill>
                  <a:latin typeface="Calibri-Bold"/>
                </a:rPr>
                <a:t>LIFE202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CCFFCC"/>
                  </a:solidFill>
                  <a:latin typeface="Calibri-Bold"/>
                </a:rPr>
                <a:t>LIFE203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CCFFCC"/>
                  </a:solidFill>
                  <a:latin typeface="Calibri-Bold"/>
                </a:rPr>
                <a:t>LIFE208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9999FF"/>
                  </a:solidFill>
                  <a:latin typeface="Calibri-Bold"/>
                </a:rPr>
                <a:t>LIFE209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9999FF"/>
                  </a:solidFill>
                  <a:latin typeface="Calibri-Bold"/>
                </a:rPr>
                <a:t>LIFE210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CCFFCC"/>
                  </a:solidFill>
                  <a:latin typeface="Calibri-Bold"/>
                </a:rPr>
                <a:t>LIFE224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bg1"/>
                  </a:solidFill>
                  <a:latin typeface="Calibri-Bold"/>
                </a:rPr>
                <a:t>LIFE225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CCFFCC"/>
                  </a:solidFill>
                  <a:latin typeface="Calibri-Bold"/>
                </a:rPr>
                <a:t>LIFE226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bg1"/>
                  </a:solidFill>
                  <a:latin typeface="Calibri-Bold"/>
                </a:rPr>
                <a:t>LIFE227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9999FF"/>
                  </a:solidFill>
                  <a:latin typeface="Calibri-Bold"/>
                </a:rPr>
                <a:t>LIFE228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CCFFCC"/>
                  </a:solidFill>
                  <a:latin typeface="Calibri-Bold"/>
                </a:rPr>
                <a:t>LIFE237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bg1"/>
                  </a:solidFill>
                  <a:latin typeface="Calibri-Bold"/>
                </a:rPr>
                <a:t>LIFE242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99CCFF"/>
                  </a:solidFill>
                  <a:latin typeface="Calibri-Bold"/>
                </a:rPr>
                <a:t>LIFE204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99CCFF"/>
                  </a:solidFill>
                  <a:latin typeface="Calibri-Bold"/>
                </a:rPr>
                <a:t>LIFE205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CCFFCC"/>
                  </a:solidFill>
                  <a:latin typeface="Calibri-Bold"/>
                </a:rPr>
                <a:t>LIFE206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CCFFCC"/>
                  </a:solidFill>
                  <a:latin typeface="Calibri-Bold"/>
                </a:rPr>
                <a:t>LIFE207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99CCFF"/>
                  </a:solidFill>
                  <a:latin typeface="Calibri-Bold"/>
                </a:rPr>
                <a:t>LIFE218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99CCFF"/>
                  </a:solidFill>
                  <a:latin typeface="Calibri-Bold"/>
                </a:rPr>
                <a:t>LIFE221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99CCFF"/>
                  </a:solidFill>
                  <a:latin typeface="Calibri-Bold"/>
                </a:rPr>
                <a:t>LIFE229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CCFFCC"/>
                  </a:solidFill>
                  <a:latin typeface="Calibri-Bold"/>
                </a:rPr>
                <a:t>LIFE231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99CCFF"/>
                  </a:solidFill>
                  <a:latin typeface="Calibri-Bold"/>
                </a:rPr>
                <a:t>LIFE232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CCFFCC"/>
                  </a:solidFill>
                  <a:latin typeface="Calibri-Bold"/>
                </a:rPr>
                <a:t>LIFE234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rgbClr val="9999FF"/>
                  </a:solidFill>
                  <a:latin typeface="Calibri-Bold"/>
                </a:rPr>
                <a:t>LIFE236</a:t>
              </a:r>
            </a:p>
            <a:p>
              <a:pPr>
                <a:spcAft>
                  <a:spcPts val="220"/>
                </a:spcAft>
              </a:pPr>
              <a:r>
                <a:rPr lang="en-GB" sz="820" b="1" dirty="0">
                  <a:solidFill>
                    <a:schemeClr val="bg1"/>
                  </a:solidFill>
                  <a:latin typeface="Calibri-Bold"/>
                </a:rPr>
                <a:t>LIFE244</a:t>
              </a:r>
              <a:endParaRPr lang="en-GB" sz="820" dirty="0">
                <a:solidFill>
                  <a:schemeClr val="bg1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6191" y="3341827"/>
              <a:ext cx="7195745" cy="1379524"/>
            </a:xfrm>
            <a:prstGeom prst="rect">
              <a:avLst/>
            </a:prstGeom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r="466"/>
            <a:stretch/>
          </p:blipFill>
          <p:spPr>
            <a:xfrm>
              <a:off x="2396191" y="4826047"/>
              <a:ext cx="7195745" cy="1721358"/>
            </a:xfrm>
            <a:prstGeom prst="rect">
              <a:avLst/>
            </a:prstGeom>
            <a:ln w="34925">
              <a:solidFill>
                <a:srgbClr val="9999FF"/>
              </a:solidFill>
            </a:ln>
          </p:spPr>
        </p:pic>
      </p:grpSp>
      <p:grpSp>
        <p:nvGrpSpPr>
          <p:cNvPr id="10" name="Group 9"/>
          <p:cNvGrpSpPr/>
          <p:nvPr/>
        </p:nvGrpSpPr>
        <p:grpSpPr>
          <a:xfrm>
            <a:off x="10756691" y="130559"/>
            <a:ext cx="965526" cy="1379321"/>
            <a:chOff x="0" y="4018"/>
            <a:chExt cx="965526" cy="1379321"/>
          </a:xfrm>
        </p:grpSpPr>
        <p:sp>
          <p:nvSpPr>
            <p:cNvPr id="14" name="Chevron 13"/>
            <p:cNvSpPr/>
            <p:nvPr/>
          </p:nvSpPr>
          <p:spPr>
            <a:xfrm rot="5400000">
              <a:off x="-206898" y="210916"/>
              <a:ext cx="1379321" cy="965525"/>
            </a:xfrm>
            <a:prstGeom prst="chevron">
              <a:avLst/>
            </a:prstGeom>
            <a:solidFill>
              <a:schemeClr val="accent2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Chevron 4"/>
            <p:cNvSpPr txBox="1"/>
            <p:nvPr/>
          </p:nvSpPr>
          <p:spPr>
            <a:xfrm>
              <a:off x="1" y="486781"/>
              <a:ext cx="965525" cy="4137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/>
                <a:t>SURVEY</a:t>
              </a:r>
              <a:endParaRPr lang="en-US" sz="2200" b="1" kern="1200" dirty="0"/>
            </a:p>
          </p:txBody>
        </p:sp>
      </p:grp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819185" y="2489267"/>
            <a:ext cx="1197505" cy="1602187"/>
            <a:chOff x="211399" y="1004955"/>
            <a:chExt cx="2190271" cy="2930447"/>
          </a:xfrm>
        </p:grpSpPr>
        <p:sp>
          <p:nvSpPr>
            <p:cNvPr id="17" name="Oval 16"/>
            <p:cNvSpPr/>
            <p:nvPr/>
          </p:nvSpPr>
          <p:spPr>
            <a:xfrm>
              <a:off x="336430" y="1213449"/>
              <a:ext cx="1872000" cy="1872000"/>
            </a:xfrm>
            <a:prstGeom prst="ellipse">
              <a:avLst/>
            </a:prstGeom>
            <a:solidFill>
              <a:srgbClr val="FFCC6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Picture 2" descr="Interesting Facts About Butterflies - Butterfly Outline Side View ...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79" y="1985314"/>
              <a:ext cx="449067" cy="44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0" descr="Tree Oak Logo Design Icon Vector Template for Free Download on Pngtre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79" y="1004955"/>
              <a:ext cx="1334817" cy="13348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2" descr="Shark Silhouette: Amazon.com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975" y="1678536"/>
              <a:ext cx="1091343" cy="1091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4" descr="Single Bird Silhouette | Amazing Wallpapers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72329" flipH="1">
              <a:off x="1485792" y="1522261"/>
              <a:ext cx="555816" cy="444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814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11399" y="3147297"/>
              <a:ext cx="2190271" cy="78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WHOLE ORGANISM</a:t>
              </a:r>
              <a:endPara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2147329" y="2603136"/>
            <a:ext cx="1197505" cy="1320518"/>
            <a:chOff x="2875620" y="1210524"/>
            <a:chExt cx="2190271" cy="2415265"/>
          </a:xfrm>
        </p:grpSpPr>
        <p:sp>
          <p:nvSpPr>
            <p:cNvPr id="25" name="Oval 24"/>
            <p:cNvSpPr/>
            <p:nvPr/>
          </p:nvSpPr>
          <p:spPr>
            <a:xfrm>
              <a:off x="3016369" y="1213449"/>
              <a:ext cx="1872000" cy="187200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6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0036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0" descr="Atom logo icon Royalty Free Vector Image - VectorStock"/>
            <p:cNvPicPr>
              <a:picLocks noChangeAspect="1" noChangeArrowheads="1"/>
            </p:cNvPicPr>
            <p:nvPr/>
          </p:nvPicPr>
          <p:blipFill rotWithShape="1"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6" t="14382" r="16234" b="21728"/>
            <a:stretch/>
          </p:blipFill>
          <p:spPr bwMode="auto">
            <a:xfrm>
              <a:off x="3187848" y="1778778"/>
              <a:ext cx="655897" cy="679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2" descr="Erlenmeyer conical flask Royalty Free Vector Image"/>
            <p:cNvPicPr>
              <a:picLocks noChangeAspect="1" noChangeArrowheads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95" r="17013" b="8726"/>
            <a:stretch/>
          </p:blipFill>
          <p:spPr bwMode="auto">
            <a:xfrm>
              <a:off x="3752288" y="1210524"/>
              <a:ext cx="436937" cy="651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38" descr="File:Caffeine structure.svg - Wikipedia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9034" y="1756021"/>
              <a:ext cx="717426" cy="696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875620" y="3147297"/>
              <a:ext cx="2190271" cy="478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BIOMOLECULAR</a:t>
              </a:r>
              <a:endPara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1" name="Group 30"/>
          <p:cNvGrpSpPr>
            <a:grpSpLocks noChangeAspect="1"/>
          </p:cNvGrpSpPr>
          <p:nvPr/>
        </p:nvGrpSpPr>
        <p:grpSpPr>
          <a:xfrm>
            <a:off x="2114659" y="4312516"/>
            <a:ext cx="1260158" cy="1318919"/>
            <a:chOff x="6258746" y="1213449"/>
            <a:chExt cx="2304863" cy="2412340"/>
          </a:xfrm>
        </p:grpSpPr>
        <p:sp>
          <p:nvSpPr>
            <p:cNvPr id="32" name="Oval 31"/>
            <p:cNvSpPr/>
            <p:nvPr/>
          </p:nvSpPr>
          <p:spPr>
            <a:xfrm>
              <a:off x="6458308" y="1213449"/>
              <a:ext cx="1872000" cy="1872000"/>
            </a:xfrm>
            <a:prstGeom prst="ellipse">
              <a:avLst/>
            </a:prstGeom>
            <a:solidFill>
              <a:srgbClr val="9999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3" name="Picture 24" descr="Bacteria Icon Silhouette On White Background Stock Illustration ...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3949" y="1329370"/>
              <a:ext cx="1104014" cy="1104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0152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8" descr="Dishes clipart petri dish, Dishes petri dish Transparent FREE for ...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EFEFEF"/>
                </a:clrFrom>
                <a:clrTo>
                  <a:srgbClr val="EFEFE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2395" y="1780281"/>
              <a:ext cx="631658" cy="6189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6258746" y="3147297"/>
              <a:ext cx="2304863" cy="478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INFECTION</a:t>
              </a:r>
              <a:endPara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7" name="Group 36"/>
          <p:cNvGrpSpPr>
            <a:grpSpLocks noChangeAspect="1"/>
          </p:cNvGrpSpPr>
          <p:nvPr/>
        </p:nvGrpSpPr>
        <p:grpSpPr>
          <a:xfrm>
            <a:off x="800538" y="4315485"/>
            <a:ext cx="1197505" cy="1318919"/>
            <a:chOff x="9756465" y="1213449"/>
            <a:chExt cx="2190271" cy="2412340"/>
          </a:xfrm>
        </p:grpSpPr>
        <p:sp>
          <p:nvSpPr>
            <p:cNvPr id="38" name="Oval 37"/>
            <p:cNvSpPr/>
            <p:nvPr/>
          </p:nvSpPr>
          <p:spPr>
            <a:xfrm>
              <a:off x="9900248" y="1213449"/>
              <a:ext cx="1872000" cy="1872000"/>
            </a:xfrm>
            <a:prstGeom prst="ellipse">
              <a:avLst/>
            </a:prstGeom>
            <a:solidFill>
              <a:srgbClr val="99CC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9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10880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4" descr="Silhouette syringe with blood icon Royalty Free Vector Image"/>
            <p:cNvPicPr>
              <a:picLocks noChangeAspect="1" noChangeArrowheads="1"/>
            </p:cNvPicPr>
            <p:nvPr/>
          </p:nvPicPr>
          <p:blipFill rotWithShape="1"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992"/>
            <a:stretch/>
          </p:blipFill>
          <p:spPr bwMode="auto">
            <a:xfrm rot="13904189">
              <a:off x="10470250" y="1249617"/>
              <a:ext cx="742015" cy="7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36" descr="Nerve Cell Silhouette - Free Stock Photo by mohamed hassan on ...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372888">
              <a:off x="10783014" y="1503254"/>
              <a:ext cx="793660" cy="1292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41" descr="Ecg Logo Images, Stock Photos &amp; Vectors | Shutterstock"/>
            <p:cNvPicPr>
              <a:picLocks noChangeAspect="1" noChangeArrowheads="1"/>
            </p:cNvPicPr>
            <p:nvPr/>
          </p:nvPicPr>
          <p:blipFill rotWithShape="1"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343" b="11296"/>
            <a:stretch/>
          </p:blipFill>
          <p:spPr bwMode="auto">
            <a:xfrm>
              <a:off x="9994533" y="1833590"/>
              <a:ext cx="663135" cy="5052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9756465" y="3147297"/>
              <a:ext cx="2190271" cy="478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BIOMEDICAL</a:t>
              </a:r>
              <a:endPara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1206" y="6478307"/>
            <a:ext cx="5704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Analysis completed by Dr Alan Boyd – SoLS Data Manager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6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B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674067"/>
              </p:ext>
            </p:extLst>
          </p:nvPr>
        </p:nvGraphicFramePr>
        <p:xfrm>
          <a:off x="2950775" y="2411066"/>
          <a:ext cx="9081324" cy="1925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718921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JAN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FEB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MAR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APR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MAY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JUN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JUL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AUG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SEPT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OCT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NOV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DEC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 smtClean="0">
                          <a:solidFill>
                            <a:schemeClr val="bg1"/>
                          </a:solidFill>
                        </a:rPr>
                        <a:t>ANALYTICS</a:t>
                      </a:r>
                      <a:endParaRPr lang="en-GB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CC99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bg1"/>
                          </a:solidFill>
                        </a:rPr>
                        <a:t>SURVEY</a:t>
                      </a:r>
                    </a:p>
                    <a:p>
                      <a:pPr algn="ctr"/>
                      <a:r>
                        <a:rPr lang="en-GB" sz="1400" b="1" dirty="0" smtClean="0">
                          <a:solidFill>
                            <a:schemeClr val="bg1"/>
                          </a:solidFill>
                        </a:rPr>
                        <a:t>STUDENTS</a:t>
                      </a:r>
                      <a:endParaRPr lang="en-GB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APP</a:t>
                      </a:r>
                    </a:p>
                    <a:p>
                      <a:pPr algn="ctr"/>
                      <a:r>
                        <a:rPr lang="en-GB" sz="14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DEVELOPMENT</a:t>
                      </a:r>
                      <a:endParaRPr lang="en-GB" sz="14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CC99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bg1"/>
                          </a:solidFill>
                        </a:rPr>
                        <a:t>‘AMAZON’</a:t>
                      </a:r>
                    </a:p>
                    <a:p>
                      <a:pPr algn="ctr"/>
                      <a:r>
                        <a:rPr lang="en-GB" sz="1400" b="1" dirty="0" smtClean="0">
                          <a:solidFill>
                            <a:schemeClr val="bg1"/>
                          </a:solidFill>
                        </a:rPr>
                        <a:t>FEATURE</a:t>
                      </a:r>
                      <a:endParaRPr lang="en-GB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CC99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bg1"/>
                          </a:solidFill>
                        </a:rPr>
                        <a:t>PRE-REQUISITE</a:t>
                      </a:r>
                    </a:p>
                    <a:p>
                      <a:pPr algn="ctr"/>
                      <a:r>
                        <a:rPr lang="en-GB" sz="1400" b="1" dirty="0" smtClean="0">
                          <a:solidFill>
                            <a:schemeClr val="bg1"/>
                          </a:solidFill>
                        </a:rPr>
                        <a:t>OVERIDE</a:t>
                      </a:r>
                      <a:endParaRPr lang="en-GB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bg1"/>
                          </a:solidFill>
                        </a:rPr>
                        <a:t>LINK TO MODULE SPECIFICATIONS</a:t>
                      </a:r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u="sng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CE8BBC3-582E-4CF2-AA63-0D23EC55AF46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71753" y="2219950"/>
            <a:ext cx="360000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80ADC13-9CA9-4510-AB48-C8029A712E21}"/>
              </a:ext>
            </a:extLst>
          </p:cNvPr>
          <p:cNvSpPr txBox="1"/>
          <p:nvPr/>
        </p:nvSpPr>
        <p:spPr>
          <a:xfrm>
            <a:off x="4427626" y="1458837"/>
            <a:ext cx="1520067" cy="715089"/>
          </a:xfrm>
          <a:prstGeom prst="roundRect">
            <a:avLst/>
          </a:prstGeom>
          <a:solidFill>
            <a:srgbClr val="05A77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LIVCHOICES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RELEASED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CDEEFE-5B04-4EBF-AD40-38F48C3C749D}"/>
              </a:ext>
            </a:extLst>
          </p:cNvPr>
          <p:cNvSpPr txBox="1"/>
          <p:nvPr/>
        </p:nvSpPr>
        <p:spPr>
          <a:xfrm>
            <a:off x="4003829" y="418288"/>
            <a:ext cx="806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LIVChoices</a:t>
            </a: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Development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298725"/>
              </p:ext>
            </p:extLst>
          </p:nvPr>
        </p:nvGraphicFramePr>
        <p:xfrm>
          <a:off x="2950775" y="4569560"/>
          <a:ext cx="9081324" cy="1925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56777">
                  <a:extLst>
                    <a:ext uri="{9D8B030D-6E8A-4147-A177-3AD203B41FA5}">
                      <a16:colId xmlns:a16="http://schemas.microsoft.com/office/drawing/2014/main" val="2718921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u="none" dirty="0"/>
                        <a:t>JAN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u="none" dirty="0"/>
                        <a:t>FEB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u="none" dirty="0"/>
                        <a:t>MAR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u="none" dirty="0"/>
                        <a:t>APR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u="none" dirty="0"/>
                        <a:t>MAY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u="none" dirty="0"/>
                        <a:t>JUN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u="none" dirty="0"/>
                        <a:t>JUL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u="none" dirty="0"/>
                        <a:t>AUG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u="none" dirty="0"/>
                        <a:t>SEPT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u="none" dirty="0"/>
                        <a:t>OCT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u="none" dirty="0"/>
                        <a:t>NOV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u="none" dirty="0"/>
                        <a:t>DEC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u="none" dirty="0" smtClean="0">
                          <a:solidFill>
                            <a:schemeClr val="bg1"/>
                          </a:solidFill>
                        </a:rPr>
                        <a:t>XJTLU</a:t>
                      </a:r>
                    </a:p>
                    <a:p>
                      <a:pPr algn="ctr"/>
                      <a:r>
                        <a:rPr lang="en-GB" sz="1400" b="1" u="none" dirty="0" smtClean="0">
                          <a:solidFill>
                            <a:schemeClr val="bg1"/>
                          </a:solidFill>
                        </a:rPr>
                        <a:t>ADDED</a:t>
                      </a:r>
                      <a:endParaRPr lang="en-GB" sz="1400" b="1" u="non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400" b="1" u="none" dirty="0" smtClean="0">
                          <a:solidFill>
                            <a:schemeClr val="bg1"/>
                          </a:solidFill>
                        </a:rPr>
                        <a:t>ROLL</a:t>
                      </a:r>
                      <a:r>
                        <a:rPr lang="en-GB" sz="1400" b="1" u="none" baseline="0" dirty="0" smtClean="0">
                          <a:solidFill>
                            <a:schemeClr val="bg1"/>
                          </a:solidFill>
                        </a:rPr>
                        <a:t> OUT TO </a:t>
                      </a:r>
                    </a:p>
                    <a:p>
                      <a:pPr algn="ctr"/>
                      <a:r>
                        <a:rPr lang="en-GB" sz="1400" b="1" u="none" baseline="0" dirty="0" smtClean="0">
                          <a:solidFill>
                            <a:schemeClr val="bg1"/>
                          </a:solidFill>
                        </a:rPr>
                        <a:t>ALL C100</a:t>
                      </a:r>
                      <a:endParaRPr lang="en-GB" sz="1400" b="1" u="non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A77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A2B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A2B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u="none" dirty="0" smtClean="0">
                          <a:solidFill>
                            <a:schemeClr val="bg1"/>
                          </a:solidFill>
                        </a:rPr>
                        <a:t>30 PRACTICAL</a:t>
                      </a:r>
                      <a:r>
                        <a:rPr lang="en-GB" sz="1400" b="1" u="none" baseline="0" dirty="0" smtClean="0">
                          <a:solidFill>
                            <a:schemeClr val="bg1"/>
                          </a:solidFill>
                        </a:rPr>
                        <a:t> CREDITS</a:t>
                      </a:r>
                      <a:endParaRPr lang="en-GB" sz="1400" b="1" u="non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 smtClean="0">
                          <a:solidFill>
                            <a:schemeClr val="bg1"/>
                          </a:solidFill>
                        </a:rPr>
                        <a:t>ANALYTICS</a:t>
                      </a:r>
                      <a:endParaRPr lang="en-GB" sz="1400" b="1" u="non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u="none" dirty="0" smtClean="0">
                          <a:solidFill>
                            <a:schemeClr val="bg1"/>
                          </a:solidFill>
                        </a:rPr>
                        <a:t>UPDATE FOR IPHONES</a:t>
                      </a:r>
                      <a:endParaRPr lang="en-GB" sz="1400" b="1" u="non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u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APP2</a:t>
                      </a:r>
                    </a:p>
                    <a:p>
                      <a:pPr algn="ctr"/>
                      <a:r>
                        <a:rPr lang="en-GB" sz="1400" b="1" u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DEVELOPMENT</a:t>
                      </a:r>
                      <a:endParaRPr lang="en-GB" sz="1400" b="1" u="non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A2B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u="non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80ADC13-9CA9-4510-AB48-C8029A712E21}"/>
              </a:ext>
            </a:extLst>
          </p:cNvPr>
          <p:cNvSpPr txBox="1"/>
          <p:nvPr/>
        </p:nvSpPr>
        <p:spPr>
          <a:xfrm>
            <a:off x="1786007" y="2387831"/>
            <a:ext cx="1116000" cy="408623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2018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0ADC13-9CA9-4510-AB48-C8029A712E21}"/>
              </a:ext>
            </a:extLst>
          </p:cNvPr>
          <p:cNvSpPr txBox="1"/>
          <p:nvPr/>
        </p:nvSpPr>
        <p:spPr>
          <a:xfrm>
            <a:off x="1786007" y="4545496"/>
            <a:ext cx="1116000" cy="408623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2019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0287510" y="3602829"/>
            <a:ext cx="1519200" cy="957952"/>
            <a:chOff x="10287510" y="3602829"/>
            <a:chExt cx="1519200" cy="957952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CE8BBC3-582E-4CF2-AA63-0D23EC55AF4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0354079" y="4380781"/>
              <a:ext cx="3600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80ADC13-9CA9-4510-AB48-C8029A712E21}"/>
                </a:ext>
              </a:extLst>
            </p:cNvPr>
            <p:cNvSpPr txBox="1"/>
            <p:nvPr/>
          </p:nvSpPr>
          <p:spPr>
            <a:xfrm>
              <a:off x="10287510" y="3602829"/>
              <a:ext cx="1519200" cy="715089"/>
            </a:xfrm>
            <a:prstGeom prst="roundRect">
              <a:avLst/>
            </a:prstGeom>
            <a:solidFill>
              <a:srgbClr val="05A77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</a:rPr>
                <a:t>LIVCHOICES2</a:t>
              </a:r>
            </a:p>
            <a:p>
              <a:pPr algn="ctr"/>
              <a:r>
                <a:rPr lang="en-GB" b="1" dirty="0" smtClean="0">
                  <a:solidFill>
                    <a:schemeClr val="bg1"/>
                  </a:solidFill>
                </a:rPr>
                <a:t>RELEASED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13334" y="1392034"/>
            <a:ext cx="965526" cy="1379321"/>
            <a:chOff x="0" y="4018"/>
            <a:chExt cx="965526" cy="1379321"/>
          </a:xfrm>
        </p:grpSpPr>
        <p:sp>
          <p:nvSpPr>
            <p:cNvPr id="20" name="Chevron 19"/>
            <p:cNvSpPr/>
            <p:nvPr/>
          </p:nvSpPr>
          <p:spPr>
            <a:xfrm rot="5400000">
              <a:off x="-206898" y="210916"/>
              <a:ext cx="1379321" cy="965525"/>
            </a:xfrm>
            <a:prstGeom prst="chevron">
              <a:avLst/>
            </a:prstGeom>
            <a:solidFill>
              <a:schemeClr val="accent2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Chevron 4"/>
            <p:cNvSpPr txBox="1"/>
            <p:nvPr/>
          </p:nvSpPr>
          <p:spPr>
            <a:xfrm>
              <a:off x="1" y="486781"/>
              <a:ext cx="965525" cy="4137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/>
                <a:t>SURVEY</a:t>
              </a:r>
              <a:endParaRPr lang="en-US" sz="2200" b="1" kern="12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13333" y="2550344"/>
            <a:ext cx="965526" cy="1379321"/>
            <a:chOff x="0" y="1238172"/>
            <a:chExt cx="965526" cy="1379321"/>
          </a:xfrm>
        </p:grpSpPr>
        <p:sp>
          <p:nvSpPr>
            <p:cNvPr id="23" name="Chevron 22"/>
            <p:cNvSpPr/>
            <p:nvPr/>
          </p:nvSpPr>
          <p:spPr>
            <a:xfrm rot="5400000">
              <a:off x="-206898" y="1445070"/>
              <a:ext cx="1379321" cy="965525"/>
            </a:xfrm>
            <a:prstGeom prst="chevro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Chevron 4"/>
            <p:cNvSpPr txBox="1"/>
            <p:nvPr/>
          </p:nvSpPr>
          <p:spPr>
            <a:xfrm>
              <a:off x="1" y="1720935"/>
              <a:ext cx="965525" cy="4137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>
                  <a:solidFill>
                    <a:schemeClr val="bg1">
                      <a:lumMod val="50000"/>
                    </a:schemeClr>
                  </a:solidFill>
                </a:rPr>
                <a:t>BUILD</a:t>
              </a:r>
              <a:endParaRPr lang="en-US" sz="2200" b="1" kern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13332" y="3708654"/>
            <a:ext cx="965526" cy="1379321"/>
            <a:chOff x="0" y="2472327"/>
            <a:chExt cx="965526" cy="1379321"/>
          </a:xfrm>
          <a:solidFill>
            <a:srgbClr val="05A774"/>
          </a:solidFill>
        </p:grpSpPr>
        <p:sp>
          <p:nvSpPr>
            <p:cNvPr id="26" name="Chevron 25"/>
            <p:cNvSpPr/>
            <p:nvPr/>
          </p:nvSpPr>
          <p:spPr>
            <a:xfrm rot="5400000">
              <a:off x="-206898" y="2679225"/>
              <a:ext cx="1379321" cy="965525"/>
            </a:xfrm>
            <a:prstGeom prst="chevron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Chevron 4"/>
            <p:cNvSpPr txBox="1"/>
            <p:nvPr/>
          </p:nvSpPr>
          <p:spPr>
            <a:xfrm>
              <a:off x="1" y="2955090"/>
              <a:ext cx="965525" cy="4137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/>
                <a:t>TEST</a:t>
              </a:r>
              <a:endParaRPr lang="en-US" sz="2200" b="1" kern="12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13331" y="4866964"/>
            <a:ext cx="965526" cy="1379321"/>
            <a:chOff x="0" y="3706481"/>
            <a:chExt cx="965526" cy="1379321"/>
          </a:xfrm>
        </p:grpSpPr>
        <p:sp>
          <p:nvSpPr>
            <p:cNvPr id="29" name="Chevron 28"/>
            <p:cNvSpPr/>
            <p:nvPr/>
          </p:nvSpPr>
          <p:spPr>
            <a:xfrm rot="5400000">
              <a:off x="-206898" y="3913379"/>
              <a:ext cx="1379321" cy="965525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Chevron 4"/>
            <p:cNvSpPr txBox="1"/>
            <p:nvPr/>
          </p:nvSpPr>
          <p:spPr>
            <a:xfrm>
              <a:off x="1" y="4189244"/>
              <a:ext cx="965525" cy="4137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/>
                <a:t>UPDATE</a:t>
              </a:r>
              <a:endParaRPr lang="en-US" sz="22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210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8906" y="1513248"/>
            <a:ext cx="10074188" cy="4692372"/>
          </a:xfrm>
          <a:prstGeom prst="roundRect">
            <a:avLst>
              <a:gd name="adj" fmla="val 2724"/>
            </a:avLst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</a:t>
            </a:r>
            <a:r>
              <a:rPr lang="en-GB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tudents </a:t>
            </a:r>
            <a:r>
              <a:rPr lang="en-GB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see </a:t>
            </a:r>
            <a:r>
              <a:rPr lang="en-GB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modules </a:t>
            </a:r>
            <a:r>
              <a:rPr lang="en-GB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upfront </a:t>
            </a:r>
            <a:r>
              <a:rPr lang="en-GB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to </a:t>
            </a:r>
            <a:r>
              <a:rPr lang="en-GB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design their </a:t>
            </a:r>
            <a:r>
              <a:rPr lang="en-GB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programme</a:t>
            </a:r>
            <a:endParaRPr lang="en-GB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457200" indent="-457200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Helps calculate total module credits for each </a:t>
            </a:r>
            <a:r>
              <a:rPr lang="en-GB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semester</a:t>
            </a:r>
            <a:endParaRPr lang="en-GB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457200" indent="-457200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Helps students quickly identify module pre-requisites </a:t>
            </a:r>
          </a:p>
          <a:p>
            <a:pPr marL="457200" indent="-457200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Recommends complementary modules </a:t>
            </a:r>
          </a:p>
          <a:p>
            <a:pPr marL="457200" indent="-457200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Generates a </a:t>
            </a:r>
            <a:r>
              <a:rPr lang="en-GB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transcript </a:t>
            </a:r>
            <a:r>
              <a:rPr lang="en-GB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of module choices to be approved by </a:t>
            </a:r>
            <a:r>
              <a:rPr lang="en-GB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PD</a:t>
            </a:r>
            <a:endParaRPr lang="en-GB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457200" indent="-457200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Identifies potential timetable clashes between </a:t>
            </a:r>
            <a:r>
              <a:rPr lang="en-GB" sz="28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practicals</a:t>
            </a:r>
            <a:endParaRPr lang="en-GB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457200" indent="-457200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Students can “fiddle” with choices </a:t>
            </a:r>
            <a:r>
              <a:rPr lang="en-GB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before registering</a:t>
            </a:r>
            <a:endParaRPr lang="en-GB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CDEEFE-5B04-4EBF-AD40-38F48C3C749D}"/>
              </a:ext>
            </a:extLst>
          </p:cNvPr>
          <p:cNvSpPr txBox="1"/>
          <p:nvPr/>
        </p:nvSpPr>
        <p:spPr>
          <a:xfrm>
            <a:off x="4003829" y="418288"/>
            <a:ext cx="806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Features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hevron 5"/>
          <p:cNvSpPr/>
          <p:nvPr/>
        </p:nvSpPr>
        <p:spPr>
          <a:xfrm rot="5400000">
            <a:off x="10577212" y="340825"/>
            <a:ext cx="1379321" cy="965525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Chevron 4"/>
          <p:cNvSpPr txBox="1"/>
          <p:nvPr/>
        </p:nvSpPr>
        <p:spPr>
          <a:xfrm>
            <a:off x="10784111" y="616690"/>
            <a:ext cx="965525" cy="4137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970" tIns="13970" rIns="13970" bIns="1397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b="1" kern="1200" dirty="0" smtClean="0">
                <a:solidFill>
                  <a:schemeClr val="bg1">
                    <a:lumMod val="50000"/>
                  </a:schemeClr>
                </a:solidFill>
              </a:rPr>
              <a:t>BUILD</a:t>
            </a:r>
            <a:endParaRPr lang="en-US" sz="2200" b="1" kern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5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FCDEEFE-5B04-4EBF-AD40-38F48C3C749D}"/>
              </a:ext>
            </a:extLst>
          </p:cNvPr>
          <p:cNvSpPr txBox="1"/>
          <p:nvPr/>
        </p:nvSpPr>
        <p:spPr>
          <a:xfrm>
            <a:off x="4003829" y="418288"/>
            <a:ext cx="806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LIVChoices</a:t>
            </a: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Impact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00745" y="1842856"/>
            <a:ext cx="5184000" cy="3888000"/>
            <a:chOff x="226272" y="1618488"/>
            <a:chExt cx="5184000" cy="3920400"/>
          </a:xfrm>
        </p:grpSpPr>
        <p:graphicFrame>
          <p:nvGraphicFramePr>
            <p:cNvPr id="6" name="Char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02051286"/>
                </p:ext>
              </p:extLst>
            </p:nvPr>
          </p:nvGraphicFramePr>
          <p:xfrm>
            <a:off x="226272" y="1618488"/>
            <a:ext cx="5184000" cy="3920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1174787" y="1769164"/>
              <a:ext cx="377168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 smtClean="0">
                  <a:solidFill>
                    <a:schemeClr val="bg1"/>
                  </a:solidFill>
                </a:rPr>
                <a:t>RECRUITMENT</a:t>
              </a:r>
              <a:endParaRPr lang="en-GB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395583" y="1850258"/>
            <a:ext cx="5184000" cy="3888000"/>
            <a:chOff x="6238821" y="1625890"/>
            <a:chExt cx="5184000" cy="3920400"/>
          </a:xfrm>
        </p:grpSpPr>
        <p:graphicFrame>
          <p:nvGraphicFramePr>
            <p:cNvPr id="4" name="Char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42812714"/>
                </p:ext>
              </p:extLst>
            </p:nvPr>
          </p:nvGraphicFramePr>
          <p:xfrm>
            <a:off x="6238821" y="1625890"/>
            <a:ext cx="5184000" cy="3920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7091541" y="1769103"/>
              <a:ext cx="39509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 smtClean="0">
                  <a:solidFill>
                    <a:schemeClr val="bg1"/>
                  </a:solidFill>
                </a:rPr>
                <a:t>RETENTION</a:t>
              </a:r>
              <a:endParaRPr lang="en-GB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45791" y="6010168"/>
            <a:ext cx="11700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Dr Rob Treharne – Innovation of the Year 2019 at </a:t>
            </a:r>
            <a:r>
              <a:rPr lang="en-GB" sz="32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UoL</a:t>
            </a:r>
            <a:r>
              <a:rPr lang="en-GB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Staff Awards </a:t>
            </a:r>
            <a:endParaRPr lang="en-GB" sz="32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0771889" y="140456"/>
            <a:ext cx="965526" cy="1379321"/>
            <a:chOff x="0" y="3706481"/>
            <a:chExt cx="965526" cy="1379321"/>
          </a:xfrm>
        </p:grpSpPr>
        <p:sp>
          <p:nvSpPr>
            <p:cNvPr id="18" name="Chevron 17"/>
            <p:cNvSpPr/>
            <p:nvPr/>
          </p:nvSpPr>
          <p:spPr>
            <a:xfrm rot="5400000">
              <a:off x="-206898" y="3913379"/>
              <a:ext cx="1379321" cy="965525"/>
            </a:xfrm>
            <a:prstGeom prst="chevron">
              <a:avLst/>
            </a:prstGeom>
            <a:solidFill>
              <a:srgbClr val="05A774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Chevron 4"/>
            <p:cNvSpPr txBox="1"/>
            <p:nvPr/>
          </p:nvSpPr>
          <p:spPr>
            <a:xfrm>
              <a:off x="1" y="4189244"/>
              <a:ext cx="965525" cy="4137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/>
                <a:t>TEST</a:t>
              </a:r>
              <a:endParaRPr lang="en-US" sz="22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0752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CDEEFE-5B04-4EBF-AD40-38F48C3C749D}"/>
              </a:ext>
            </a:extLst>
          </p:cNvPr>
          <p:cNvSpPr txBox="1"/>
          <p:nvPr/>
        </p:nvSpPr>
        <p:spPr>
          <a:xfrm>
            <a:off x="4003829" y="418288"/>
            <a:ext cx="806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LIVChoices</a:t>
            </a: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Development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72032" y="2658654"/>
            <a:ext cx="9647936" cy="1379321"/>
            <a:chOff x="1272032" y="2658654"/>
            <a:chExt cx="9647936" cy="1379321"/>
          </a:xfrm>
        </p:grpSpPr>
        <p:grpSp>
          <p:nvGrpSpPr>
            <p:cNvPr id="5" name="Group 4"/>
            <p:cNvGrpSpPr/>
            <p:nvPr/>
          </p:nvGrpSpPr>
          <p:grpSpPr>
            <a:xfrm>
              <a:off x="1272032" y="2658654"/>
              <a:ext cx="965526" cy="1379321"/>
              <a:chOff x="0" y="1238172"/>
              <a:chExt cx="965526" cy="1379321"/>
            </a:xfrm>
          </p:grpSpPr>
          <p:sp>
            <p:nvSpPr>
              <p:cNvPr id="10" name="Chevron 9"/>
              <p:cNvSpPr/>
              <p:nvPr/>
            </p:nvSpPr>
            <p:spPr>
              <a:xfrm rot="5400000">
                <a:off x="-206898" y="1445070"/>
                <a:ext cx="1379321" cy="965525"/>
              </a:xfrm>
              <a:prstGeom prst="chevro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Chevron 4"/>
              <p:cNvSpPr txBox="1"/>
              <p:nvPr/>
            </p:nvSpPr>
            <p:spPr>
              <a:xfrm>
                <a:off x="1" y="1720935"/>
                <a:ext cx="965525" cy="4137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200" b="1" kern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BUILD</a:t>
                </a:r>
                <a:endParaRPr lang="en-US" sz="2200" b="1" kern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2237558" y="2658654"/>
              <a:ext cx="8682410" cy="896559"/>
              <a:chOff x="965526" y="1238172"/>
              <a:chExt cx="8682410" cy="896559"/>
            </a:xfrm>
          </p:grpSpPr>
          <p:sp>
            <p:nvSpPr>
              <p:cNvPr id="8" name="Round Same Side Corner Rectangle 7"/>
              <p:cNvSpPr/>
              <p:nvPr/>
            </p:nvSpPr>
            <p:spPr>
              <a:xfrm rot="5400000">
                <a:off x="4858451" y="-2654753"/>
                <a:ext cx="896559" cy="8682410"/>
              </a:xfrm>
              <a:prstGeom prst="round2Same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" name="Round Same Side Corner Rectangle 6"/>
              <p:cNvSpPr txBox="1"/>
              <p:nvPr/>
            </p:nvSpPr>
            <p:spPr>
              <a:xfrm>
                <a:off x="965526" y="1281938"/>
                <a:ext cx="8638644" cy="8090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0" tIns="15875" rIns="15875" bIns="15875" numCol="1" spcCol="1270" anchor="ctr" anchorCtr="0">
                <a:noAutofit/>
              </a:bodyPr>
              <a:lstStyle/>
              <a:p>
                <a:pPr marL="228600" lvl="1" indent="-22860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Integrate Study Abroad module mapping</a:t>
                </a:r>
                <a:endParaRPr lang="en-US" sz="2500" b="1" kern="1200" dirty="0">
                  <a:solidFill>
                    <a:srgbClr val="1A2B7C"/>
                  </a:solidFill>
                </a:endParaRPr>
              </a:p>
              <a:p>
                <a:pPr marL="228600" lvl="1" indent="-22860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Integrate </a:t>
                </a:r>
                <a:r>
                  <a:rPr lang="en-US" sz="2500" b="1" kern="1200" dirty="0" err="1" smtClean="0">
                    <a:solidFill>
                      <a:srgbClr val="1A2B7C"/>
                    </a:solidFill>
                  </a:rPr>
                  <a:t>programme</a:t>
                </a: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 pathways</a:t>
                </a:r>
                <a:endParaRPr lang="en-US" sz="2500" b="1" kern="1200" dirty="0">
                  <a:solidFill>
                    <a:srgbClr val="1A2B7C"/>
                  </a:solidFill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1272032" y="3895788"/>
            <a:ext cx="9647936" cy="1379322"/>
            <a:chOff x="1272032" y="3895788"/>
            <a:chExt cx="9647936" cy="1379322"/>
          </a:xfrm>
        </p:grpSpPr>
        <p:grpSp>
          <p:nvGrpSpPr>
            <p:cNvPr id="12" name="Group 11"/>
            <p:cNvGrpSpPr/>
            <p:nvPr/>
          </p:nvGrpSpPr>
          <p:grpSpPr>
            <a:xfrm>
              <a:off x="1272032" y="3895789"/>
              <a:ext cx="965526" cy="1379321"/>
              <a:chOff x="0" y="2472327"/>
              <a:chExt cx="965526" cy="1379321"/>
            </a:xfrm>
          </p:grpSpPr>
          <p:sp>
            <p:nvSpPr>
              <p:cNvPr id="16" name="Chevron 15"/>
              <p:cNvSpPr/>
              <p:nvPr/>
            </p:nvSpPr>
            <p:spPr>
              <a:xfrm rot="5400000">
                <a:off x="-206898" y="2679225"/>
                <a:ext cx="1379321" cy="965525"/>
              </a:xfrm>
              <a:prstGeom prst="chevron">
                <a:avLst/>
              </a:prstGeom>
              <a:solidFill>
                <a:srgbClr val="05A774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Chevron 4"/>
              <p:cNvSpPr txBox="1"/>
              <p:nvPr/>
            </p:nvSpPr>
            <p:spPr>
              <a:xfrm>
                <a:off x="1" y="2955090"/>
                <a:ext cx="965525" cy="4137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200" b="1" kern="1200" dirty="0" smtClean="0"/>
                  <a:t>TEST</a:t>
                </a:r>
                <a:endParaRPr lang="en-US" sz="2200" b="1" kern="1200" dirty="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2237558" y="3895788"/>
              <a:ext cx="8682410" cy="896559"/>
              <a:chOff x="965526" y="2472326"/>
              <a:chExt cx="8682410" cy="896559"/>
            </a:xfrm>
          </p:grpSpPr>
          <p:sp>
            <p:nvSpPr>
              <p:cNvPr id="14" name="Round Same Side Corner Rectangle 13"/>
              <p:cNvSpPr/>
              <p:nvPr/>
            </p:nvSpPr>
            <p:spPr>
              <a:xfrm rot="5400000">
                <a:off x="4858451" y="-1420599"/>
                <a:ext cx="896559" cy="8682410"/>
              </a:xfrm>
              <a:prstGeom prst="round2Same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5" name="Round Same Side Corner Rectangle 6"/>
              <p:cNvSpPr txBox="1"/>
              <p:nvPr/>
            </p:nvSpPr>
            <p:spPr>
              <a:xfrm>
                <a:off x="965526" y="2516092"/>
                <a:ext cx="8638644" cy="8090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0" tIns="15875" rIns="15875" bIns="15875" numCol="1" spcCol="1270" anchor="ctr" anchorCtr="0">
                <a:noAutofit/>
              </a:bodyPr>
              <a:lstStyle/>
              <a:p>
                <a:pPr marL="228600" lvl="1" indent="-22860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Launch LIVChoices3</a:t>
                </a:r>
                <a:endParaRPr lang="en-US" sz="2500" b="1" kern="1200" dirty="0">
                  <a:solidFill>
                    <a:srgbClr val="1A2B7C"/>
                  </a:solidFill>
                </a:endParaRP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1272032" y="5123955"/>
            <a:ext cx="9647936" cy="1379321"/>
            <a:chOff x="1272032" y="5123955"/>
            <a:chExt cx="9647936" cy="1379321"/>
          </a:xfrm>
        </p:grpSpPr>
        <p:grpSp>
          <p:nvGrpSpPr>
            <p:cNvPr id="18" name="Group 17"/>
            <p:cNvGrpSpPr/>
            <p:nvPr/>
          </p:nvGrpSpPr>
          <p:grpSpPr>
            <a:xfrm>
              <a:off x="1272032" y="5123955"/>
              <a:ext cx="965526" cy="1379321"/>
              <a:chOff x="0" y="3706481"/>
              <a:chExt cx="965526" cy="1379321"/>
            </a:xfrm>
          </p:grpSpPr>
          <p:sp>
            <p:nvSpPr>
              <p:cNvPr id="22" name="Chevron 21"/>
              <p:cNvSpPr/>
              <p:nvPr/>
            </p:nvSpPr>
            <p:spPr>
              <a:xfrm rot="5400000">
                <a:off x="-206898" y="3913379"/>
                <a:ext cx="1379321" cy="965525"/>
              </a:xfrm>
              <a:prstGeom prst="chevron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Chevron 4"/>
              <p:cNvSpPr txBox="1"/>
              <p:nvPr/>
            </p:nvSpPr>
            <p:spPr>
              <a:xfrm>
                <a:off x="1" y="4189244"/>
                <a:ext cx="965525" cy="4137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200" b="1" kern="1200" dirty="0" smtClean="0"/>
                  <a:t>UPDATE</a:t>
                </a:r>
                <a:endParaRPr lang="en-US" sz="2200" b="1" kern="1200" dirty="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2237558" y="5123955"/>
              <a:ext cx="8682410" cy="896559"/>
              <a:chOff x="965526" y="3706481"/>
              <a:chExt cx="8682410" cy="896559"/>
            </a:xfrm>
          </p:grpSpPr>
          <p:sp>
            <p:nvSpPr>
              <p:cNvPr id="20" name="Round Same Side Corner Rectangle 19"/>
              <p:cNvSpPr/>
              <p:nvPr/>
            </p:nvSpPr>
            <p:spPr>
              <a:xfrm rot="5400000">
                <a:off x="4858451" y="-186444"/>
                <a:ext cx="896559" cy="8682410"/>
              </a:xfrm>
              <a:prstGeom prst="round2Same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1" name="Round Same Side Corner Rectangle 6"/>
              <p:cNvSpPr txBox="1"/>
              <p:nvPr/>
            </p:nvSpPr>
            <p:spPr>
              <a:xfrm>
                <a:off x="965526" y="3750247"/>
                <a:ext cx="8638644" cy="8090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0" tIns="15875" rIns="15875" bIns="15875" numCol="1" spcCol="1270" anchor="ctr" anchorCtr="0">
                <a:noAutofit/>
              </a:bodyPr>
              <a:lstStyle/>
              <a:p>
                <a:pPr marL="228600" lvl="1" indent="-22860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Respond to survey feedback and retire </a:t>
                </a:r>
                <a:r>
                  <a:rPr lang="en-US" sz="2500" b="1" kern="1200" dirty="0" err="1" smtClean="0">
                    <a:solidFill>
                      <a:srgbClr val="1A2B7C"/>
                    </a:solidFill>
                  </a:rPr>
                  <a:t>LIVChoices</a:t>
                </a: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 Legacy</a:t>
                </a:r>
                <a:endParaRPr lang="en-US" sz="2500" b="1" kern="1200" dirty="0">
                  <a:solidFill>
                    <a:srgbClr val="1A2B7C"/>
                  </a:solidFill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1272032" y="1439459"/>
            <a:ext cx="9647936" cy="1379321"/>
            <a:chOff x="1272032" y="1439459"/>
            <a:chExt cx="9647936" cy="1379321"/>
          </a:xfrm>
        </p:grpSpPr>
        <p:grpSp>
          <p:nvGrpSpPr>
            <p:cNvPr id="24" name="Group 23"/>
            <p:cNvGrpSpPr/>
            <p:nvPr/>
          </p:nvGrpSpPr>
          <p:grpSpPr>
            <a:xfrm>
              <a:off x="1272032" y="1439459"/>
              <a:ext cx="965526" cy="1379321"/>
              <a:chOff x="0" y="4018"/>
              <a:chExt cx="965526" cy="1379321"/>
            </a:xfrm>
          </p:grpSpPr>
          <p:sp>
            <p:nvSpPr>
              <p:cNvPr id="28" name="Chevron 27"/>
              <p:cNvSpPr/>
              <p:nvPr/>
            </p:nvSpPr>
            <p:spPr>
              <a:xfrm rot="5400000">
                <a:off x="-206898" y="210916"/>
                <a:ext cx="1379321" cy="965525"/>
              </a:xfrm>
              <a:prstGeom prst="chevron">
                <a:avLst/>
              </a:prstGeom>
              <a:solidFill>
                <a:schemeClr val="accent2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Chevron 4"/>
              <p:cNvSpPr txBox="1"/>
              <p:nvPr/>
            </p:nvSpPr>
            <p:spPr>
              <a:xfrm>
                <a:off x="1" y="486781"/>
                <a:ext cx="965525" cy="4137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200" b="1" kern="1200" dirty="0" smtClean="0"/>
                  <a:t>SURVEY</a:t>
                </a:r>
                <a:endParaRPr lang="en-US" sz="2200" b="1" kern="1200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237558" y="1439459"/>
              <a:ext cx="8682410" cy="896559"/>
              <a:chOff x="965526" y="4018"/>
              <a:chExt cx="8682410" cy="896559"/>
            </a:xfrm>
          </p:grpSpPr>
          <p:sp>
            <p:nvSpPr>
              <p:cNvPr id="26" name="Round Same Side Corner Rectangle 25"/>
              <p:cNvSpPr/>
              <p:nvPr/>
            </p:nvSpPr>
            <p:spPr>
              <a:xfrm rot="5400000">
                <a:off x="4858451" y="-3888907"/>
                <a:ext cx="896559" cy="8682410"/>
              </a:xfrm>
              <a:prstGeom prst="round2Same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7" name="Round Same Side Corner Rectangle 6"/>
              <p:cNvSpPr txBox="1"/>
              <p:nvPr/>
            </p:nvSpPr>
            <p:spPr>
              <a:xfrm>
                <a:off x="965526" y="47784"/>
                <a:ext cx="8638644" cy="8090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0" tIns="15875" rIns="15875" bIns="15875" numCol="1" spcCol="1270" anchor="ctr" anchorCtr="0">
                <a:noAutofit/>
              </a:bodyPr>
              <a:lstStyle/>
              <a:p>
                <a:pPr marL="228600" lvl="1" indent="-22860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Survey Year 1 – 3 students before building LIVChoices3</a:t>
                </a:r>
                <a:endParaRPr lang="en-US" sz="2500" b="1" kern="1200" dirty="0">
                  <a:solidFill>
                    <a:srgbClr val="1A2B7C"/>
                  </a:solidFill>
                </a:endParaRPr>
              </a:p>
              <a:p>
                <a:pPr marL="228600" lvl="1" indent="-22860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500" b="1" kern="1200" dirty="0" smtClean="0">
                    <a:solidFill>
                      <a:srgbClr val="1A2B7C"/>
                    </a:solidFill>
                  </a:rPr>
                  <a:t>Survey Year 1 – 3 students after launching LIVChoices3</a:t>
                </a:r>
                <a:endParaRPr lang="en-US" sz="2500" b="1" kern="1200" dirty="0">
                  <a:solidFill>
                    <a:srgbClr val="1A2B7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594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611563" y="1519777"/>
            <a:ext cx="5728360" cy="5053669"/>
            <a:chOff x="5876414" y="1572146"/>
            <a:chExt cx="5728360" cy="5053669"/>
          </a:xfrm>
        </p:grpSpPr>
        <p:sp>
          <p:nvSpPr>
            <p:cNvPr id="3" name="Rounded Rectangle 14">
              <a:extLst>
                <a:ext uri="{FF2B5EF4-FFF2-40B4-BE49-F238E27FC236}">
                  <a16:creationId xmlns:a16="http://schemas.microsoft.com/office/drawing/2014/main" id="{CB1AEC1E-0F5A-4E13-8258-223A87BF935F}"/>
                </a:ext>
              </a:extLst>
            </p:cNvPr>
            <p:cNvSpPr/>
            <p:nvPr/>
          </p:nvSpPr>
          <p:spPr>
            <a:xfrm>
              <a:off x="5876414" y="1572146"/>
              <a:ext cx="5728360" cy="4848046"/>
            </a:xfrm>
            <a:prstGeom prst="roundRect">
              <a:avLst>
                <a:gd name="adj" fmla="val 4456"/>
              </a:avLst>
            </a:prstGeom>
            <a:solidFill>
              <a:srgbClr val="CCFFCC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FC77330-828B-4688-BF9E-244D548DA5C0}"/>
                </a:ext>
              </a:extLst>
            </p:cNvPr>
            <p:cNvSpPr txBox="1"/>
            <p:nvPr/>
          </p:nvSpPr>
          <p:spPr>
            <a:xfrm>
              <a:off x="5908000" y="4594490"/>
              <a:ext cx="5665188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180975" marR="0" lvl="0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Summer 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project: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Medical m</a:t>
              </a:r>
              <a:r>
                <a:rPr kumimoji="0" lang="en-GB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icrobiology</a:t>
              </a:r>
              <a:r>
                <a:rPr kumimoji="0" lang="en-GB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180975" marR="0" lvl="0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Hons 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project: </a:t>
              </a:r>
              <a:r>
                <a: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Drosophila melanogaster to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study genetic mutations in cancer</a:t>
              </a:r>
            </a:p>
            <a:p>
              <a:pPr marL="180975" marR="0" lvl="0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PhD: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</a:t>
              </a:r>
              <a:r>
                <a:rPr kumimoji="0" lang="en-GB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actors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influencing urinary tract infections caused by </a:t>
              </a:r>
              <a:r>
                <a: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Pseudomonas </a:t>
              </a:r>
              <a:r>
                <a: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aeruginosa</a:t>
              </a:r>
              <a:endPara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4BB97B5-3378-49EE-A62A-34B6522EA3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3732" t="19072" r="23497" b="35328"/>
            <a:stretch/>
          </p:blipFill>
          <p:spPr>
            <a:xfrm>
              <a:off x="6131086" y="1785573"/>
              <a:ext cx="2542727" cy="292966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31F136-0E64-42A4-9228-AEAB83811562}"/>
                </a:ext>
              </a:extLst>
            </p:cNvPr>
            <p:cNvSpPr txBox="1"/>
            <p:nvPr/>
          </p:nvSpPr>
          <p:spPr>
            <a:xfrm>
              <a:off x="8908325" y="1826605"/>
              <a:ext cx="248672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John Newman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(C100 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C400)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Transferred to Genetics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6819" y="2151251"/>
            <a:ext cx="3576002" cy="3685338"/>
            <a:chOff x="2875620" y="1210524"/>
            <a:chExt cx="2190271" cy="2257241"/>
          </a:xfrm>
        </p:grpSpPr>
        <p:sp>
          <p:nvSpPr>
            <p:cNvPr id="8" name="Oval 7"/>
            <p:cNvSpPr/>
            <p:nvPr/>
          </p:nvSpPr>
          <p:spPr>
            <a:xfrm>
              <a:off x="3016369" y="1213449"/>
              <a:ext cx="1867609" cy="1867611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0036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0" descr="Atom logo icon Royalty Free Vector Image - VectorStock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6" t="14382" r="16234" b="21728"/>
            <a:stretch/>
          </p:blipFill>
          <p:spPr bwMode="auto">
            <a:xfrm>
              <a:off x="3187848" y="1778778"/>
              <a:ext cx="655897" cy="679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2" descr="Erlenmeyer conical flask Royalty Free Vector Image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95" r="17013" b="8726"/>
            <a:stretch/>
          </p:blipFill>
          <p:spPr bwMode="auto">
            <a:xfrm>
              <a:off x="3752288" y="1210524"/>
              <a:ext cx="436937" cy="651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38" descr="File:Caffeine structure.svg - Wikipedia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9034" y="1756021"/>
              <a:ext cx="717426" cy="696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875620" y="3147297"/>
              <a:ext cx="2190271" cy="320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BIOMOLECULAR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2" y="1866177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CCFFCC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LIFE128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2" y="2419791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CCFFCC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LIFE110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2" y="2973405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CCFFCC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LIFE102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2" y="3527019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CCFFCC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LIFE122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2" y="4080633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CCFFCC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LIFE201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2" y="4634247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CCFFCC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LIFE210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2" y="5187861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CCFFCC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LIFE213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2" y="5741475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CCFFCC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LIFE208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FCDEEFE-5B04-4EBF-AD40-38F48C3C749D}"/>
              </a:ext>
            </a:extLst>
          </p:cNvPr>
          <p:cNvSpPr txBox="1"/>
          <p:nvPr/>
        </p:nvSpPr>
        <p:spPr>
          <a:xfrm>
            <a:off x="3223897" y="418288"/>
            <a:ext cx="806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Integrate Pathways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771889" y="140456"/>
            <a:ext cx="965526" cy="1379321"/>
            <a:chOff x="0" y="3706481"/>
            <a:chExt cx="965526" cy="1379321"/>
          </a:xfrm>
        </p:grpSpPr>
        <p:sp>
          <p:nvSpPr>
            <p:cNvPr id="24" name="Chevron 23"/>
            <p:cNvSpPr/>
            <p:nvPr/>
          </p:nvSpPr>
          <p:spPr>
            <a:xfrm rot="5400000">
              <a:off x="-206898" y="3913379"/>
              <a:ext cx="1379321" cy="965525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Chevron 4"/>
            <p:cNvSpPr txBox="1"/>
            <p:nvPr/>
          </p:nvSpPr>
          <p:spPr>
            <a:xfrm>
              <a:off x="1" y="4189244"/>
              <a:ext cx="965525" cy="4137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/>
                <a:t>UPDATE</a:t>
              </a:r>
              <a:endParaRPr lang="en-US" sz="22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53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611575" y="1524276"/>
            <a:ext cx="5728360" cy="5053669"/>
            <a:chOff x="179640" y="1851102"/>
            <a:chExt cx="5728360" cy="5053669"/>
          </a:xfrm>
        </p:grpSpPr>
        <p:sp>
          <p:nvSpPr>
            <p:cNvPr id="3" name="Rounded Rectangle 14">
              <a:extLst>
                <a:ext uri="{FF2B5EF4-FFF2-40B4-BE49-F238E27FC236}">
                  <a16:creationId xmlns:a16="http://schemas.microsoft.com/office/drawing/2014/main" id="{CA9545D9-AFDB-4E4A-B30F-9081840D0CF5}"/>
                </a:ext>
              </a:extLst>
            </p:cNvPr>
            <p:cNvSpPr/>
            <p:nvPr/>
          </p:nvSpPr>
          <p:spPr>
            <a:xfrm>
              <a:off x="179640" y="1851102"/>
              <a:ext cx="5728360" cy="4848046"/>
            </a:xfrm>
            <a:prstGeom prst="roundRect">
              <a:avLst>
                <a:gd name="adj" fmla="val 4456"/>
              </a:avLst>
            </a:prstGeom>
            <a:solidFill>
              <a:srgbClr val="FFCC6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AB27BCA-1E95-4FB6-8BA9-6676A5FED1D0}"/>
                </a:ext>
              </a:extLst>
            </p:cNvPr>
            <p:cNvSpPr txBox="1"/>
            <p:nvPr/>
          </p:nvSpPr>
          <p:spPr>
            <a:xfrm>
              <a:off x="211226" y="4873446"/>
              <a:ext cx="5665188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180975" marR="0" lvl="0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Study 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abroad: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Hong Kong</a:t>
              </a:r>
            </a:p>
            <a:p>
              <a:pPr marL="180975" marR="0" lvl="0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Uganda Field Course</a:t>
              </a:r>
            </a:p>
            <a:p>
              <a:pPr marL="180975" marR="0" lvl="0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LIFE399: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British Ecological Society</a:t>
              </a:r>
            </a:p>
            <a:p>
              <a:pPr marL="180975" marR="0" lvl="0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Hons project: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Blue Planet Aquarium</a:t>
              </a:r>
            </a:p>
            <a:p>
              <a:pPr marL="180975" marR="0" lvl="0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MRes: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Biodiversity, Evolution &amp; Conservation, UCL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30F03B-BE25-44E9-B76E-E46B0C647446}"/>
                </a:ext>
              </a:extLst>
            </p:cNvPr>
            <p:cNvSpPr txBox="1"/>
            <p:nvPr/>
          </p:nvSpPr>
          <p:spPr>
            <a:xfrm>
              <a:off x="3211551" y="2105561"/>
              <a:ext cx="248672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Rosie Clewett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(C100)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Graduated as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BiolSci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586B538-59C0-4FB7-9E49-70E9F282D1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09" r="7233" b="23517"/>
            <a:stretch/>
          </p:blipFill>
          <p:spPr>
            <a:xfrm>
              <a:off x="512369" y="2058094"/>
              <a:ext cx="2542727" cy="292817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-111790" y="1831318"/>
            <a:ext cx="3735717" cy="4011195"/>
            <a:chOff x="110912" y="1004955"/>
            <a:chExt cx="2294505" cy="2463708"/>
          </a:xfrm>
        </p:grpSpPr>
        <p:sp>
          <p:nvSpPr>
            <p:cNvPr id="8" name="Oval 7"/>
            <p:cNvSpPr/>
            <p:nvPr/>
          </p:nvSpPr>
          <p:spPr>
            <a:xfrm>
              <a:off x="336430" y="1213449"/>
              <a:ext cx="1872000" cy="1872000"/>
            </a:xfrm>
            <a:prstGeom prst="ellipse">
              <a:avLst/>
            </a:prstGeom>
            <a:solidFill>
              <a:srgbClr val="FFCC6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" name="Picture 2" descr="Interesting Facts About Butterflies - Butterfly Outline Side View ...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79" y="1985314"/>
              <a:ext cx="449067" cy="44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0" descr="Tree Oak Logo Design Icon Vector Template for Free Download on Pngtre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79" y="1004955"/>
              <a:ext cx="1334817" cy="13348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2" descr="Shark Silhouette: Amazon.com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975" y="1678536"/>
              <a:ext cx="1091343" cy="1091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4" descr="Single Bird Silhouette | Amazing Wallpapers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72329" flipH="1">
              <a:off x="1485792" y="1522261"/>
              <a:ext cx="555816" cy="444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8" descr="Dna Svg Dna Svg Files Silhouette Cut File Dna Dxf Vinyl Dna | Etsy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814" y="1953152"/>
              <a:ext cx="1881442" cy="1412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110912" y="3147297"/>
              <a:ext cx="2294505" cy="321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WHOLE ORGANISM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1" y="1831318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LIFE112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1" y="2389911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LIFE118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1" y="2948504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LIFE120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1" y="3507097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LIFE124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1" y="4065690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LIFE212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1" y="4624283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LIFE216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1" y="5182876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LIFE222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CA9545D9-AFDB-4E4A-B30F-9081840D0CF5}"/>
              </a:ext>
            </a:extLst>
          </p:cNvPr>
          <p:cNvSpPr/>
          <p:nvPr/>
        </p:nvSpPr>
        <p:spPr>
          <a:xfrm>
            <a:off x="9926721" y="5741472"/>
            <a:ext cx="1810693" cy="435938"/>
          </a:xfrm>
          <a:prstGeom prst="roundRect">
            <a:avLst>
              <a:gd name="adj" fmla="val 4456"/>
            </a:avLst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LIFE240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0771889" y="140456"/>
            <a:ext cx="965526" cy="1379321"/>
            <a:chOff x="0" y="3706481"/>
            <a:chExt cx="965526" cy="1379321"/>
          </a:xfrm>
        </p:grpSpPr>
        <p:sp>
          <p:nvSpPr>
            <p:cNvPr id="26" name="Chevron 25"/>
            <p:cNvSpPr/>
            <p:nvPr/>
          </p:nvSpPr>
          <p:spPr>
            <a:xfrm rot="5400000">
              <a:off x="-206898" y="3913379"/>
              <a:ext cx="1379321" cy="965525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Chevron 4"/>
            <p:cNvSpPr txBox="1"/>
            <p:nvPr/>
          </p:nvSpPr>
          <p:spPr>
            <a:xfrm>
              <a:off x="1" y="4189244"/>
              <a:ext cx="965525" cy="4137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/>
                <a:t>UPDATE</a:t>
              </a:r>
              <a:endParaRPr lang="en-US" sz="2200" b="1" kern="1200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FCDEEFE-5B04-4EBF-AD40-38F48C3C749D}"/>
              </a:ext>
            </a:extLst>
          </p:cNvPr>
          <p:cNvSpPr txBox="1"/>
          <p:nvPr/>
        </p:nvSpPr>
        <p:spPr>
          <a:xfrm>
            <a:off x="3223897" y="418288"/>
            <a:ext cx="806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Integrate Pathways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41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A7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03800" y="1524000"/>
            <a:ext cx="6301594" cy="4931408"/>
            <a:chOff x="-2818075" y="1828800"/>
            <a:chExt cx="6301594" cy="493140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818075" y="1828800"/>
              <a:ext cx="6301594" cy="4931408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818075" y="2632437"/>
              <a:ext cx="1762125" cy="2533650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941" y="2327637"/>
            <a:ext cx="3288866" cy="3912733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3431395" y="3291839"/>
            <a:ext cx="572434" cy="435429"/>
          </a:xfrm>
          <a:prstGeom prst="ellipse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ounded Rectangle 14"/>
          <p:cNvSpPr/>
          <p:nvPr/>
        </p:nvSpPr>
        <p:spPr>
          <a:xfrm>
            <a:off x="7171764" y="3989704"/>
            <a:ext cx="2531113" cy="512013"/>
          </a:xfrm>
          <a:prstGeom prst="roundRect">
            <a:avLst/>
          </a:prstGeom>
          <a:noFill/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401636" y="3989704"/>
            <a:ext cx="26735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 smtClean="0">
                <a:solidFill>
                  <a:schemeClr val="bg1">
                    <a:lumMod val="50000"/>
                  </a:schemeClr>
                </a:solidFill>
              </a:rPr>
              <a:t>Study Abroad Equivalents</a:t>
            </a:r>
            <a:endParaRPr lang="en-GB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84923" y="4195343"/>
            <a:ext cx="741253" cy="216000"/>
          </a:xfrm>
          <a:prstGeom prst="roundRect">
            <a:avLst/>
          </a:prstGeom>
          <a:solidFill>
            <a:srgbClr val="05A77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 smtClean="0">
                <a:solidFill>
                  <a:schemeClr val="bg1"/>
                </a:solidFill>
              </a:rPr>
              <a:t>AUSTRALIA</a:t>
            </a:r>
            <a:endParaRPr lang="en-GB" sz="8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80010" y="4195343"/>
            <a:ext cx="741600" cy="216000"/>
          </a:xfrm>
          <a:prstGeom prst="roundRect">
            <a:avLst/>
          </a:prstGeom>
          <a:solidFill>
            <a:srgbClr val="05A77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 smtClean="0">
                <a:solidFill>
                  <a:schemeClr val="bg1"/>
                </a:solidFill>
              </a:rPr>
              <a:t>N. AMERICA</a:t>
            </a:r>
            <a:endParaRPr lang="en-GB" sz="8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866479" y="4195343"/>
            <a:ext cx="741253" cy="216000"/>
          </a:xfrm>
          <a:prstGeom prst="roundRect">
            <a:avLst/>
          </a:prstGeom>
          <a:solidFill>
            <a:srgbClr val="05A77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 smtClean="0">
                <a:solidFill>
                  <a:schemeClr val="bg1"/>
                </a:solidFill>
              </a:rPr>
              <a:t>ASIA</a:t>
            </a:r>
            <a:endParaRPr lang="en-GB" sz="800" b="1" dirty="0">
              <a:solidFill>
                <a:schemeClr val="bg1"/>
              </a:solidFill>
            </a:endParaRPr>
          </a:p>
        </p:txBody>
      </p:sp>
      <p:sp>
        <p:nvSpPr>
          <p:cNvPr id="2" name="Bent Arrow 1"/>
          <p:cNvSpPr/>
          <p:nvPr/>
        </p:nvSpPr>
        <p:spPr>
          <a:xfrm flipV="1">
            <a:off x="3818965" y="3693465"/>
            <a:ext cx="2536563" cy="717877"/>
          </a:xfrm>
          <a:prstGeom prst="bentArrow">
            <a:avLst>
              <a:gd name="adj1" fmla="val 8766"/>
              <a:gd name="adj2" fmla="val 15634"/>
              <a:gd name="adj3" fmla="val 43731"/>
              <a:gd name="adj4" fmla="val 4375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771889" y="140456"/>
            <a:ext cx="965526" cy="1379321"/>
            <a:chOff x="0" y="3706481"/>
            <a:chExt cx="965526" cy="1379321"/>
          </a:xfrm>
        </p:grpSpPr>
        <p:sp>
          <p:nvSpPr>
            <p:cNvPr id="17" name="Chevron 16"/>
            <p:cNvSpPr/>
            <p:nvPr/>
          </p:nvSpPr>
          <p:spPr>
            <a:xfrm rot="5400000">
              <a:off x="-206898" y="3913379"/>
              <a:ext cx="1379321" cy="965525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Chevron 4"/>
            <p:cNvSpPr txBox="1"/>
            <p:nvPr/>
          </p:nvSpPr>
          <p:spPr>
            <a:xfrm>
              <a:off x="1" y="4189244"/>
              <a:ext cx="965525" cy="4137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b="1" kern="1200" dirty="0" smtClean="0"/>
                <a:t>UPDATE</a:t>
              </a:r>
              <a:endParaRPr lang="en-US" sz="2200" b="1" kern="1200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FCDEEFE-5B04-4EBF-AD40-38F48C3C749D}"/>
              </a:ext>
            </a:extLst>
          </p:cNvPr>
          <p:cNvSpPr txBox="1"/>
          <p:nvPr/>
        </p:nvSpPr>
        <p:spPr>
          <a:xfrm>
            <a:off x="3223897" y="418288"/>
            <a:ext cx="806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Study Abroad Mapping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799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5A7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30707" y="2969379"/>
            <a:ext cx="89305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http://www.livchoices.com</a:t>
            </a:r>
          </a:p>
        </p:txBody>
      </p:sp>
      <p:pic>
        <p:nvPicPr>
          <p:cNvPr id="4" name="Picture 24">
            <a:extLst>
              <a:ext uri="{FF2B5EF4-FFF2-40B4-BE49-F238E27FC236}">
                <a16:creationId xmlns:a16="http://schemas.microsoft.com/office/drawing/2014/main" id="{22FB5958-F05F-4356-9C6C-81B9F95EA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694" y="5846643"/>
            <a:ext cx="2522537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22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4DA569C-7A81-0D43-8490-07A5198C573D}" vid="{29F43398-5CEA-8F45-8F73-53C0FB2437DE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4DA569C-7A81-0D43-8490-07A5198C573D}" vid="{29F43398-5CEA-8F45-8F73-53C0FB2437D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4121</TotalTime>
  <Words>710</Words>
  <Application>Microsoft Office PowerPoint</Application>
  <PresentationFormat>Widescreen</PresentationFormat>
  <Paragraphs>270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Arial Black</vt:lpstr>
      <vt:lpstr>Calibri</vt:lpstr>
      <vt:lpstr>Calibri-Bold</vt:lpstr>
      <vt:lpstr>Symbol</vt:lpstr>
      <vt:lpstr>Times New Roman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Liverpool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Floyd, Rachel</dc:creator>
  <cp:lastModifiedBy>Floyd, Rachel</cp:lastModifiedBy>
  <cp:revision>800</cp:revision>
  <dcterms:created xsi:type="dcterms:W3CDTF">2018-03-27T08:15:38Z</dcterms:created>
  <dcterms:modified xsi:type="dcterms:W3CDTF">2021-06-11T10:34:21Z</dcterms:modified>
</cp:coreProperties>
</file>