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94" r:id="rId5"/>
    <p:sldMasterId id="2147483721" r:id="rId6"/>
  </p:sldMasterIdLst>
  <p:notesMasterIdLst>
    <p:notesMasterId r:id="rId25"/>
  </p:notesMasterIdLst>
  <p:handoutMasterIdLst>
    <p:handoutMasterId r:id="rId26"/>
  </p:handoutMasterIdLst>
  <p:sldIdLst>
    <p:sldId id="312" r:id="rId7"/>
    <p:sldId id="332" r:id="rId8"/>
    <p:sldId id="328" r:id="rId9"/>
    <p:sldId id="314" r:id="rId10"/>
    <p:sldId id="329" r:id="rId11"/>
    <p:sldId id="334" r:id="rId12"/>
    <p:sldId id="330" r:id="rId13"/>
    <p:sldId id="317" r:id="rId14"/>
    <p:sldId id="331" r:id="rId15"/>
    <p:sldId id="339" r:id="rId16"/>
    <p:sldId id="340" r:id="rId17"/>
    <p:sldId id="342" r:id="rId18"/>
    <p:sldId id="257" r:id="rId19"/>
    <p:sldId id="345" r:id="rId20"/>
    <p:sldId id="341" r:id="rId21"/>
    <p:sldId id="338" r:id="rId22"/>
    <p:sldId id="344" r:id="rId23"/>
    <p:sldId id="34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id="{59DC7A46-0650-F346-85BA-CBD8695D50F3}">
          <p14:sldIdLst/>
        </p14:section>
        <p14:section name="Title slides" id="{40E0B22D-E7B1-427C-A099-0F753BE7F146}">
          <p14:sldIdLst>
            <p14:sldId id="312"/>
            <p14:sldId id="332"/>
          </p14:sldIdLst>
        </p14:section>
        <p14:section name="Divider slides" id="{78E251D3-DC5E-4B4A-A6B4-4A4589DFF5DC}">
          <p14:sldIdLst>
            <p14:sldId id="328"/>
            <p14:sldId id="314"/>
            <p14:sldId id="329"/>
            <p14:sldId id="334"/>
            <p14:sldId id="330"/>
            <p14:sldId id="317"/>
            <p14:sldId id="331"/>
            <p14:sldId id="339"/>
            <p14:sldId id="340"/>
            <p14:sldId id="342"/>
            <p14:sldId id="257"/>
            <p14:sldId id="345"/>
            <p14:sldId id="341"/>
            <p14:sldId id="338"/>
            <p14:sldId id="344"/>
            <p14:sldId id="343"/>
          </p14:sldIdLst>
        </p14:section>
        <p14:section name="Content slides" id="{E4CE66D5-51B2-4221-BDE9-EB6FBEC7E7C7}">
          <p14:sldIdLst/>
        </p14:section>
        <p14:section name="End slide" id="{25243ED0-1CFE-497A-9F6C-FBC3ECF0C538}">
          <p14:sldIdLst/>
        </p14:section>
        <p14:section name="Useful Objects" id="{5370DAAF-79BA-DE48-9C93-E68413160B1F}">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zabeth Newall" initials="EN" lastIdx="1" clrIdx="0">
    <p:extLst>
      <p:ext uri="{19B8F6BF-5375-455C-9EA6-DF929625EA0E}">
        <p15:presenceInfo xmlns:p15="http://schemas.microsoft.com/office/powerpoint/2012/main" userId="Elizabeth Newa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2045" autoAdjust="0"/>
  </p:normalViewPr>
  <p:slideViewPr>
    <p:cSldViewPr snapToGrid="0">
      <p:cViewPr>
        <p:scale>
          <a:sx n="120" d="100"/>
          <a:sy n="120" d="100"/>
        </p:scale>
        <p:origin x="294" y="-84"/>
      </p:cViewPr>
      <p:guideLst>
        <p:guide orient="horz" pos="2205"/>
        <p:guide pos="3840"/>
        <p:guide pos="31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uniofnottm-my.sharepoint.com/personal/paycnu_nottingham_ac_uk/Documents/Disso%20table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oleObject" Target="https://uniofnottm-my.sharepoint.com/personal/paycnu_nottingham_ac_uk/Documents/Disso%20tables.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 selected</c:v>
                </c:pt>
              </c:strCache>
            </c:strRef>
          </c:tx>
          <c:spPr>
            <a:solidFill>
              <a:srgbClr val="9CB4E0"/>
            </a:solidFill>
            <a:ln w="9525" cap="flat" cmpd="sng" algn="ctr">
              <a:solidFill>
                <a:schemeClr val="tx1">
                  <a:lumMod val="50000"/>
                  <a:lumOff val="50000"/>
                </a:schemeClr>
              </a:solidFill>
              <a:round/>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Sheet1!$A$2:$A$6</c:f>
              <c:strCache>
                <c:ptCount val="5"/>
                <c:pt idx="0">
                  <c:v>Online course materials</c:v>
                </c:pt>
                <c:pt idx="1">
                  <c:v>Online skills training resources</c:v>
                </c:pt>
                <c:pt idx="2">
                  <c:v>e-books &amp; e-journals</c:v>
                </c:pt>
                <c:pt idx="3">
                  <c:v>Recorded lectures</c:v>
                </c:pt>
                <c:pt idx="4">
                  <c:v>Reliable wifi</c:v>
                </c:pt>
              </c:strCache>
            </c:strRef>
          </c:cat>
          <c:val>
            <c:numRef>
              <c:f>Sheet1!$B$2:$B$6</c:f>
              <c:numCache>
                <c:formatCode>0.0</c:formatCode>
                <c:ptCount val="5"/>
                <c:pt idx="0">
                  <c:v>91</c:v>
                </c:pt>
                <c:pt idx="1">
                  <c:v>31.1</c:v>
                </c:pt>
                <c:pt idx="2">
                  <c:v>76.5</c:v>
                </c:pt>
                <c:pt idx="3">
                  <c:v>68.8</c:v>
                </c:pt>
                <c:pt idx="4">
                  <c:v>85.7</c:v>
                </c:pt>
              </c:numCache>
            </c:numRef>
          </c:val>
          <c:extLst>
            <c:ext xmlns:c16="http://schemas.microsoft.com/office/drawing/2014/chart" uri="{C3380CC4-5D6E-409C-BE32-E72D297353CC}">
              <c16:uniqueId val="{00000000-CCFC-4B4A-B763-002523102368}"/>
            </c:ext>
          </c:extLst>
        </c:ser>
        <c:dLbls>
          <c:dLblPos val="outEnd"/>
          <c:showLegendKey val="0"/>
          <c:showVal val="1"/>
          <c:showCatName val="0"/>
          <c:showSerName val="0"/>
          <c:showPercent val="0"/>
          <c:showBubbleSize val="0"/>
        </c:dLbls>
        <c:gapWidth val="299"/>
        <c:overlap val="-44"/>
        <c:axId val="2108402623"/>
        <c:axId val="2108399711"/>
      </c:barChart>
      <c:catAx>
        <c:axId val="2108402623"/>
        <c:scaling>
          <c:orientation val="minMax"/>
        </c:scaling>
        <c:delete val="0"/>
        <c:axPos val="b"/>
        <c:title>
          <c:tx>
            <c:rich>
              <a:bodyPr rot="0" spcFirstLastPara="1" vertOverflow="ellipsis" vert="horz" wrap="square" anchor="ctr" anchorCtr="1"/>
              <a:lstStyle/>
              <a:p>
                <a:pPr>
                  <a:defRPr sz="1000" b="0" i="0" u="none" strike="noStrike" kern="1200" cap="all" baseline="0">
                    <a:solidFill>
                      <a:sysClr val="windowText" lastClr="000000"/>
                    </a:solidFill>
                    <a:latin typeface="+mn-lt"/>
                    <a:ea typeface="+mn-ea"/>
                    <a:cs typeface="+mn-cs"/>
                  </a:defRPr>
                </a:pPr>
                <a:r>
                  <a:rPr lang="en-GB"/>
                  <a:t>Learning Resources</a:t>
                </a:r>
              </a:p>
            </c:rich>
          </c:tx>
          <c:layout>
            <c:manualLayout>
              <c:xMode val="edge"/>
              <c:yMode val="edge"/>
              <c:x val="0.41256111022428149"/>
              <c:y val="0.90670170054998978"/>
            </c:manualLayout>
          </c:layout>
          <c:overlay val="0"/>
          <c:spPr>
            <a:noFill/>
            <a:ln>
              <a:noFill/>
            </a:ln>
            <a:effectLst/>
          </c:spPr>
          <c:txPr>
            <a:bodyPr rot="0" spcFirstLastPara="1" vertOverflow="ellipsis" vert="horz" wrap="square" anchor="ctr" anchorCtr="1"/>
            <a:lstStyle/>
            <a:p>
              <a:pPr>
                <a:defRPr sz="1000" b="0" i="0" u="none" strike="noStrike" kern="1200" cap="all"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2108399711"/>
        <c:crosses val="autoZero"/>
        <c:auto val="1"/>
        <c:lblAlgn val="ctr"/>
        <c:lblOffset val="100"/>
        <c:noMultiLvlLbl val="0"/>
      </c:catAx>
      <c:valAx>
        <c:axId val="21083997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cap="all" baseline="0">
                    <a:solidFill>
                      <a:sysClr val="windowText" lastClr="000000"/>
                    </a:solidFill>
                    <a:latin typeface="+mn-lt"/>
                    <a:ea typeface="+mn-ea"/>
                    <a:cs typeface="+mn-cs"/>
                  </a:defRPr>
                </a:pPr>
                <a:r>
                  <a:rPr lang="en-GB"/>
                  <a:t>% of students</a:t>
                </a:r>
              </a:p>
            </c:rich>
          </c:tx>
          <c:overlay val="0"/>
          <c:spPr>
            <a:noFill/>
            <a:ln>
              <a:noFill/>
            </a:ln>
            <a:effectLst/>
          </c:spPr>
          <c:txPr>
            <a:bodyPr rot="-5400000" spcFirstLastPara="1" vertOverflow="ellipsis" vert="horz" wrap="square" anchor="ctr" anchorCtr="1"/>
            <a:lstStyle/>
            <a:p>
              <a:pPr>
                <a:defRPr sz="1000" b="0" i="0" u="none" strike="noStrike" kern="1200" cap="all"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2108402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012190577404819"/>
          <c:y val="0.17175007403020431"/>
          <c:w val="0.46180584788864582"/>
          <c:h val="0.58208445738774806"/>
        </c:manualLayout>
      </c:layout>
      <c:barChart>
        <c:barDir val="bar"/>
        <c:grouping val="stacked"/>
        <c:varyColors val="0"/>
        <c:ser>
          <c:idx val="0"/>
          <c:order val="0"/>
          <c:tx>
            <c:strRef>
              <c:f>Sheet1!$A$2</c:f>
              <c:strCache>
                <c:ptCount val="1"/>
                <c:pt idx="0">
                  <c:v>Agree</c:v>
                </c:pt>
              </c:strCache>
            </c:strRef>
          </c:tx>
          <c:spPr>
            <a:solidFill>
              <a:schemeClr val="accent1">
                <a:alpha val="70000"/>
              </a:schemeClr>
            </a:solidFill>
            <a:ln>
              <a:solidFill>
                <a:schemeClr val="tx1">
                  <a:lumMod val="50000"/>
                  <a:lumOff val="50000"/>
                </a:schemeClr>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Sheet1!$B$1:$F$1</c:f>
              <c:strCache>
                <c:ptCount val="5"/>
                <c:pt idx="0">
                  <c:v>Health &amp; Wellbeing as a Technology User</c:v>
                </c:pt>
                <c:pt idx="1">
                  <c:v>Staying safe online</c:v>
                </c:pt>
                <c:pt idx="2">
                  <c:v>Keeping personal data safe</c:v>
                </c:pt>
                <c:pt idx="3">
                  <c:v>Org told you how your data is collected &amp; used</c:v>
                </c:pt>
                <c:pt idx="4">
                  <c:v>Online copyright &amp; plagiarism</c:v>
                </c:pt>
              </c:strCache>
            </c:strRef>
          </c:cat>
          <c:val>
            <c:numRef>
              <c:f>Sheet1!$B$2:$F$2</c:f>
              <c:numCache>
                <c:formatCode>0.0</c:formatCode>
                <c:ptCount val="5"/>
                <c:pt idx="0">
                  <c:v>30</c:v>
                </c:pt>
                <c:pt idx="1">
                  <c:v>35.5</c:v>
                </c:pt>
                <c:pt idx="2">
                  <c:v>37.5</c:v>
                </c:pt>
                <c:pt idx="3">
                  <c:v>29.7</c:v>
                </c:pt>
                <c:pt idx="4">
                  <c:v>78.400000000000006</c:v>
                </c:pt>
              </c:numCache>
            </c:numRef>
          </c:val>
          <c:extLst>
            <c:ext xmlns:c16="http://schemas.microsoft.com/office/drawing/2014/chart" uri="{C3380CC4-5D6E-409C-BE32-E72D297353CC}">
              <c16:uniqueId val="{00000000-0D6F-584C-9DE6-1EFDEDE33E10}"/>
            </c:ext>
          </c:extLst>
        </c:ser>
        <c:ser>
          <c:idx val="1"/>
          <c:order val="1"/>
          <c:tx>
            <c:strRef>
              <c:f>Sheet1!$A$3</c:f>
              <c:strCache>
                <c:ptCount val="1"/>
                <c:pt idx="0">
                  <c:v>Neutral</c:v>
                </c:pt>
              </c:strCache>
            </c:strRef>
          </c:tx>
          <c:spPr>
            <a:solidFill>
              <a:srgbClr val="B5D4DD">
                <a:alpha val="69804"/>
              </a:srgbClr>
            </a:solidFill>
            <a:ln>
              <a:solidFill>
                <a:schemeClr val="tx1">
                  <a:lumMod val="50000"/>
                  <a:lumOff val="50000"/>
                </a:schemeClr>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Sheet1!$B$1:$F$1</c:f>
              <c:strCache>
                <c:ptCount val="5"/>
                <c:pt idx="0">
                  <c:v>Health &amp; Wellbeing as a Technology User</c:v>
                </c:pt>
                <c:pt idx="1">
                  <c:v>Staying safe online</c:v>
                </c:pt>
                <c:pt idx="2">
                  <c:v>Keeping personal data safe</c:v>
                </c:pt>
                <c:pt idx="3">
                  <c:v>Org told you how your data is collected &amp; used</c:v>
                </c:pt>
                <c:pt idx="4">
                  <c:v>Online copyright &amp; plagiarism</c:v>
                </c:pt>
              </c:strCache>
            </c:strRef>
          </c:cat>
          <c:val>
            <c:numRef>
              <c:f>Sheet1!$B$3:$F$3</c:f>
              <c:numCache>
                <c:formatCode>0.0</c:formatCode>
                <c:ptCount val="5"/>
                <c:pt idx="0">
                  <c:v>41</c:v>
                </c:pt>
                <c:pt idx="1">
                  <c:v>40.9</c:v>
                </c:pt>
                <c:pt idx="2">
                  <c:v>39.4</c:v>
                </c:pt>
                <c:pt idx="3">
                  <c:v>38.200000000000003</c:v>
                </c:pt>
                <c:pt idx="4">
                  <c:v>18</c:v>
                </c:pt>
              </c:numCache>
            </c:numRef>
          </c:val>
          <c:extLst>
            <c:ext xmlns:c16="http://schemas.microsoft.com/office/drawing/2014/chart" uri="{C3380CC4-5D6E-409C-BE32-E72D297353CC}">
              <c16:uniqueId val="{00000001-0D6F-584C-9DE6-1EFDEDE33E10}"/>
            </c:ext>
          </c:extLst>
        </c:ser>
        <c:ser>
          <c:idx val="2"/>
          <c:order val="2"/>
          <c:tx>
            <c:strRef>
              <c:f>Sheet1!$A$4</c:f>
              <c:strCache>
                <c:ptCount val="1"/>
                <c:pt idx="0">
                  <c:v>Disagree</c:v>
                </c:pt>
              </c:strCache>
            </c:strRef>
          </c:tx>
          <c:spPr>
            <a:solidFill>
              <a:schemeClr val="accent6">
                <a:lumMod val="40000"/>
                <a:lumOff val="60000"/>
                <a:alpha val="70000"/>
              </a:schemeClr>
            </a:solidFill>
            <a:ln>
              <a:solidFill>
                <a:schemeClr val="tx1">
                  <a:lumMod val="50000"/>
                  <a:lumOff val="50000"/>
                </a:schemeClr>
              </a:solidFill>
            </a:ln>
            <a:effectLst/>
          </c:spPr>
          <c:invertIfNegative val="0"/>
          <c:dLbls>
            <c:dLbl>
              <c:idx val="4"/>
              <c:layout>
                <c:manualLayout>
                  <c:x val="4.2604912116046842E-3"/>
                  <c:y val="0"/>
                </c:manualLayout>
              </c:layout>
              <c:tx>
                <c:rich>
                  <a:bodyPr/>
                  <a:lstStyle/>
                  <a:p>
                    <a:r>
                      <a:rPr lang="en-US"/>
                      <a:t>3.6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D6F-584C-9DE6-1EFDEDE33E10}"/>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Sheet1!$B$1:$F$1</c:f>
              <c:strCache>
                <c:ptCount val="5"/>
                <c:pt idx="0">
                  <c:v>Health &amp; Wellbeing as a Technology User</c:v>
                </c:pt>
                <c:pt idx="1">
                  <c:v>Staying safe online</c:v>
                </c:pt>
                <c:pt idx="2">
                  <c:v>Keeping personal data safe</c:v>
                </c:pt>
                <c:pt idx="3">
                  <c:v>Org told you how your data is collected &amp; used</c:v>
                </c:pt>
                <c:pt idx="4">
                  <c:v>Online copyright &amp; plagiarism</c:v>
                </c:pt>
              </c:strCache>
            </c:strRef>
          </c:cat>
          <c:val>
            <c:numRef>
              <c:f>Sheet1!$B$4:$F$4</c:f>
              <c:numCache>
                <c:formatCode>0.0</c:formatCode>
                <c:ptCount val="5"/>
                <c:pt idx="0">
                  <c:v>29</c:v>
                </c:pt>
                <c:pt idx="1">
                  <c:v>23.6</c:v>
                </c:pt>
                <c:pt idx="2">
                  <c:v>23.1</c:v>
                </c:pt>
                <c:pt idx="3">
                  <c:v>32.1</c:v>
                </c:pt>
                <c:pt idx="4">
                  <c:v>3.6</c:v>
                </c:pt>
              </c:numCache>
            </c:numRef>
          </c:val>
          <c:extLst>
            <c:ext xmlns:c16="http://schemas.microsoft.com/office/drawing/2014/chart" uri="{C3380CC4-5D6E-409C-BE32-E72D297353CC}">
              <c16:uniqueId val="{00000003-0D6F-584C-9DE6-1EFDEDE33E10}"/>
            </c:ext>
          </c:extLst>
        </c:ser>
        <c:dLbls>
          <c:dLblPos val="ctr"/>
          <c:showLegendKey val="0"/>
          <c:showVal val="1"/>
          <c:showCatName val="0"/>
          <c:showSerName val="0"/>
          <c:showPercent val="0"/>
          <c:showBubbleSize val="0"/>
        </c:dLbls>
        <c:gapWidth val="50"/>
        <c:overlap val="100"/>
        <c:axId val="380771792"/>
        <c:axId val="380774704"/>
      </c:barChart>
      <c:catAx>
        <c:axId val="380771792"/>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80774704"/>
        <c:crosses val="autoZero"/>
        <c:auto val="1"/>
        <c:lblAlgn val="ctr"/>
        <c:lblOffset val="100"/>
        <c:noMultiLvlLbl val="0"/>
      </c:catAx>
      <c:valAx>
        <c:axId val="380774704"/>
        <c:scaling>
          <c:orientation val="minMax"/>
          <c:max val="100"/>
        </c:scaling>
        <c:delete val="0"/>
        <c:axPos val="b"/>
        <c:majorGridlines>
          <c:spPr>
            <a:ln w="9525" cap="flat" cmpd="sng" algn="ctr">
              <a:gradFill>
                <a:gsLst>
                  <a:gs pos="0">
                    <a:schemeClr val="tx1">
                      <a:lumMod val="5000"/>
                      <a:lumOff val="95000"/>
                    </a:schemeClr>
                  </a:gs>
                  <a:gs pos="100000">
                    <a:schemeClr val="tx1">
                      <a:lumMod val="15000"/>
                      <a:lumOff val="85000"/>
                    </a:schemeClr>
                  </a:gs>
                </a:gsLst>
                <a:lin ang="5400000" scaled="0"/>
              </a:gradFill>
              <a:round/>
            </a:ln>
            <a:effectLst/>
          </c:spPr>
        </c:majorGridlines>
        <c:title>
          <c:tx>
            <c:rich>
              <a:bodyPr rot="0" spcFirstLastPara="1" vertOverflow="ellipsis" vert="horz" wrap="square" anchor="ctr" anchorCtr="1"/>
              <a:lstStyle/>
              <a:p>
                <a:pPr>
                  <a:defRPr sz="1000" b="0" i="0" u="none" strike="noStrike" kern="1200" cap="all" baseline="0">
                    <a:solidFill>
                      <a:schemeClr val="tx1">
                        <a:lumMod val="65000"/>
                        <a:lumOff val="35000"/>
                      </a:schemeClr>
                    </a:solidFill>
                    <a:latin typeface="+mn-lt"/>
                    <a:ea typeface="+mn-ea"/>
                    <a:cs typeface="+mn-cs"/>
                  </a:defRPr>
                </a:pPr>
                <a:r>
                  <a:rPr lang="en-GB"/>
                  <a:t>% of students</a:t>
                </a:r>
              </a:p>
            </c:rich>
          </c:tx>
          <c:overlay val="0"/>
          <c:spPr>
            <a:noFill/>
            <a:ln>
              <a:noFill/>
            </a:ln>
            <a:effectLst/>
          </c:spPr>
          <c:txPr>
            <a:bodyPr rot="0" spcFirstLastPara="1" vertOverflow="ellipsis" vert="horz" wrap="square" anchor="ctr" anchorCtr="1"/>
            <a:lstStyle/>
            <a:p>
              <a:pPr>
                <a:defRPr sz="1000" b="0" i="0" u="none" strike="noStrike" kern="1200" cap="all"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80771792"/>
        <c:crosses val="autoZero"/>
        <c:crossBetween val="between"/>
      </c:valAx>
      <c:spPr>
        <a:noFill/>
        <a:ln>
          <a:noFill/>
        </a:ln>
        <a:effectLst/>
      </c:spPr>
    </c:plotArea>
    <c:legend>
      <c:legendPos val="b"/>
      <c:layout>
        <c:manualLayout>
          <c:xMode val="edge"/>
          <c:yMode val="edge"/>
          <c:x val="0.28569462454812716"/>
          <c:y val="7.243529174237831E-2"/>
          <c:w val="0.52173714666400051"/>
          <c:h val="9.695557661727217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en-GB" sz="1200">
                <a:solidFill>
                  <a:schemeClr val="tx1"/>
                </a:solidFill>
              </a:rPr>
              <a:t>a) Age</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Sheet1!$B$73:$B$74</c:f>
              <c:strCache>
                <c:ptCount val="2"/>
                <c:pt idx="0">
                  <c:v>age</c:v>
                </c:pt>
                <c:pt idx="1">
                  <c:v>16-18</c:v>
                </c:pt>
              </c:strCache>
            </c:strRef>
          </c:tx>
          <c:spPr>
            <a:solidFill>
              <a:srgbClr val="BFE6ED"/>
            </a:solidFill>
            <a:ln>
              <a:solidFill>
                <a:sysClr val="windowText" lastClr="000000">
                  <a:lumMod val="50000"/>
                  <a:lumOff val="50000"/>
                </a:sysClr>
              </a:solidFill>
            </a:ln>
            <a:effectLst/>
          </c:spPr>
          <c:invertIfNegative val="0"/>
          <c:cat>
            <c:strRef>
              <c:f>Sheet1!$A$75:$A$79</c:f>
              <c:strCache>
                <c:ptCount val="5"/>
                <c:pt idx="0">
                  <c:v>Data analysis</c:v>
                </c:pt>
                <c:pt idx="1">
                  <c:v>Basic IT</c:v>
                </c:pt>
                <c:pt idx="2">
                  <c:v>Specialist software</c:v>
                </c:pt>
                <c:pt idx="3">
                  <c:v>R+I skills</c:v>
                </c:pt>
                <c:pt idx="4">
                  <c:v>Creating digital materials</c:v>
                </c:pt>
              </c:strCache>
            </c:strRef>
          </c:cat>
          <c:val>
            <c:numRef>
              <c:f>Sheet1!$B$75:$B$79</c:f>
              <c:numCache>
                <c:formatCode>0.0</c:formatCode>
                <c:ptCount val="5"/>
                <c:pt idx="0">
                  <c:v>38.726790450928384</c:v>
                </c:pt>
                <c:pt idx="1">
                  <c:v>62.864721485411145</c:v>
                </c:pt>
                <c:pt idx="2">
                  <c:v>41.909814323607428</c:v>
                </c:pt>
                <c:pt idx="3">
                  <c:v>60.477453580901852</c:v>
                </c:pt>
                <c:pt idx="4">
                  <c:v>17.771883289124666</c:v>
                </c:pt>
              </c:numCache>
            </c:numRef>
          </c:val>
          <c:extLst>
            <c:ext xmlns:c16="http://schemas.microsoft.com/office/drawing/2014/chart" uri="{C3380CC4-5D6E-409C-BE32-E72D297353CC}">
              <c16:uniqueId val="{00000000-0161-7F49-AEC1-8C7B9090B71A}"/>
            </c:ext>
          </c:extLst>
        </c:ser>
        <c:ser>
          <c:idx val="1"/>
          <c:order val="1"/>
          <c:tx>
            <c:strRef>
              <c:f>Sheet1!$C$73:$C$74</c:f>
              <c:strCache>
                <c:ptCount val="2"/>
                <c:pt idx="0">
                  <c:v>age</c:v>
                </c:pt>
                <c:pt idx="1">
                  <c:v>19-21</c:v>
                </c:pt>
              </c:strCache>
            </c:strRef>
          </c:tx>
          <c:spPr>
            <a:solidFill>
              <a:srgbClr val="B1D3B8"/>
            </a:solidFill>
            <a:ln>
              <a:solidFill>
                <a:sysClr val="windowText" lastClr="000000">
                  <a:lumMod val="50000"/>
                  <a:lumOff val="50000"/>
                </a:sysClr>
              </a:solidFill>
            </a:ln>
            <a:effectLst/>
          </c:spPr>
          <c:invertIfNegative val="0"/>
          <c:cat>
            <c:strRef>
              <c:f>Sheet1!$A$75:$A$79</c:f>
              <c:strCache>
                <c:ptCount val="5"/>
                <c:pt idx="0">
                  <c:v>Data analysis</c:v>
                </c:pt>
                <c:pt idx="1">
                  <c:v>Basic IT</c:v>
                </c:pt>
                <c:pt idx="2">
                  <c:v>Specialist software</c:v>
                </c:pt>
                <c:pt idx="3">
                  <c:v>R+I skills</c:v>
                </c:pt>
                <c:pt idx="4">
                  <c:v>Creating digital materials</c:v>
                </c:pt>
              </c:strCache>
            </c:strRef>
          </c:cat>
          <c:val>
            <c:numRef>
              <c:f>Sheet1!$C$75:$C$79</c:f>
              <c:numCache>
                <c:formatCode>0.0</c:formatCode>
                <c:ptCount val="5"/>
                <c:pt idx="0">
                  <c:v>43.150684931506852</c:v>
                </c:pt>
                <c:pt idx="1">
                  <c:v>60.821917808219183</c:v>
                </c:pt>
                <c:pt idx="2">
                  <c:v>37.054794520547944</c:v>
                </c:pt>
                <c:pt idx="3">
                  <c:v>59.657534246575338</c:v>
                </c:pt>
                <c:pt idx="4">
                  <c:v>16.095890410958905</c:v>
                </c:pt>
              </c:numCache>
            </c:numRef>
          </c:val>
          <c:extLst>
            <c:ext xmlns:c16="http://schemas.microsoft.com/office/drawing/2014/chart" uri="{C3380CC4-5D6E-409C-BE32-E72D297353CC}">
              <c16:uniqueId val="{00000001-0161-7F49-AEC1-8C7B9090B71A}"/>
            </c:ext>
          </c:extLst>
        </c:ser>
        <c:ser>
          <c:idx val="2"/>
          <c:order val="2"/>
          <c:tx>
            <c:strRef>
              <c:f>Sheet1!$D$73:$D$74</c:f>
              <c:strCache>
                <c:ptCount val="2"/>
                <c:pt idx="0">
                  <c:v>age</c:v>
                </c:pt>
                <c:pt idx="1">
                  <c:v>22-24</c:v>
                </c:pt>
              </c:strCache>
            </c:strRef>
          </c:tx>
          <c:spPr>
            <a:solidFill>
              <a:srgbClr val="B696E6"/>
            </a:solidFill>
            <a:ln>
              <a:solidFill>
                <a:sysClr val="windowText" lastClr="000000">
                  <a:lumMod val="50000"/>
                  <a:lumOff val="50000"/>
                </a:sysClr>
              </a:solidFill>
            </a:ln>
            <a:effectLst/>
          </c:spPr>
          <c:invertIfNegative val="0"/>
          <c:cat>
            <c:strRef>
              <c:f>Sheet1!$A$75:$A$79</c:f>
              <c:strCache>
                <c:ptCount val="5"/>
                <c:pt idx="0">
                  <c:v>Data analysis</c:v>
                </c:pt>
                <c:pt idx="1">
                  <c:v>Basic IT</c:v>
                </c:pt>
                <c:pt idx="2">
                  <c:v>Specialist software</c:v>
                </c:pt>
                <c:pt idx="3">
                  <c:v>R+I skills</c:v>
                </c:pt>
                <c:pt idx="4">
                  <c:v>Creating digital materials</c:v>
                </c:pt>
              </c:strCache>
            </c:strRef>
          </c:cat>
          <c:val>
            <c:numRef>
              <c:f>Sheet1!$D$75:$D$79</c:f>
              <c:numCache>
                <c:formatCode>0.0</c:formatCode>
                <c:ptCount val="5"/>
                <c:pt idx="0">
                  <c:v>49.367088607594937</c:v>
                </c:pt>
                <c:pt idx="1">
                  <c:v>57.215189873417728</c:v>
                </c:pt>
                <c:pt idx="2">
                  <c:v>35.443037974683541</c:v>
                </c:pt>
                <c:pt idx="3">
                  <c:v>68.35443037974683</c:v>
                </c:pt>
                <c:pt idx="4">
                  <c:v>14.683544303797468</c:v>
                </c:pt>
              </c:numCache>
            </c:numRef>
          </c:val>
          <c:extLst>
            <c:ext xmlns:c16="http://schemas.microsoft.com/office/drawing/2014/chart" uri="{C3380CC4-5D6E-409C-BE32-E72D297353CC}">
              <c16:uniqueId val="{00000002-0161-7F49-AEC1-8C7B9090B71A}"/>
            </c:ext>
          </c:extLst>
        </c:ser>
        <c:ser>
          <c:idx val="3"/>
          <c:order val="3"/>
          <c:tx>
            <c:strRef>
              <c:f>Sheet1!$E$73:$E$74</c:f>
              <c:strCache>
                <c:ptCount val="2"/>
                <c:pt idx="0">
                  <c:v>age</c:v>
                </c:pt>
                <c:pt idx="1">
                  <c:v>25-29</c:v>
                </c:pt>
              </c:strCache>
            </c:strRef>
          </c:tx>
          <c:spPr>
            <a:solidFill>
              <a:srgbClr val="FCC4EB"/>
            </a:solidFill>
            <a:ln>
              <a:solidFill>
                <a:sysClr val="windowText" lastClr="000000">
                  <a:lumMod val="50000"/>
                  <a:lumOff val="50000"/>
                </a:sysClr>
              </a:solidFill>
            </a:ln>
            <a:effectLst/>
          </c:spPr>
          <c:invertIfNegative val="0"/>
          <c:cat>
            <c:strRef>
              <c:f>Sheet1!$A$75:$A$79</c:f>
              <c:strCache>
                <c:ptCount val="5"/>
                <c:pt idx="0">
                  <c:v>Data analysis</c:v>
                </c:pt>
                <c:pt idx="1">
                  <c:v>Basic IT</c:v>
                </c:pt>
                <c:pt idx="2">
                  <c:v>Specialist software</c:v>
                </c:pt>
                <c:pt idx="3">
                  <c:v>R+I skills</c:v>
                </c:pt>
                <c:pt idx="4">
                  <c:v>Creating digital materials</c:v>
                </c:pt>
              </c:strCache>
            </c:strRef>
          </c:cat>
          <c:val>
            <c:numRef>
              <c:f>Sheet1!$E$75:$E$79</c:f>
              <c:numCache>
                <c:formatCode>0.0</c:formatCode>
                <c:ptCount val="5"/>
                <c:pt idx="0">
                  <c:v>43.093922651933703</c:v>
                </c:pt>
                <c:pt idx="1">
                  <c:v>56.906077348066297</c:v>
                </c:pt>
                <c:pt idx="2">
                  <c:v>32.596685082872931</c:v>
                </c:pt>
                <c:pt idx="3">
                  <c:v>67.95580110497238</c:v>
                </c:pt>
                <c:pt idx="4">
                  <c:v>16.022099447513813</c:v>
                </c:pt>
              </c:numCache>
            </c:numRef>
          </c:val>
          <c:extLst>
            <c:ext xmlns:c16="http://schemas.microsoft.com/office/drawing/2014/chart" uri="{C3380CC4-5D6E-409C-BE32-E72D297353CC}">
              <c16:uniqueId val="{00000003-0161-7F49-AEC1-8C7B9090B71A}"/>
            </c:ext>
          </c:extLst>
        </c:ser>
        <c:ser>
          <c:idx val="4"/>
          <c:order val="4"/>
          <c:tx>
            <c:strRef>
              <c:f>Sheet1!$F$73:$F$74</c:f>
              <c:strCache>
                <c:ptCount val="2"/>
                <c:pt idx="0">
                  <c:v>age</c:v>
                </c:pt>
                <c:pt idx="1">
                  <c:v>30+</c:v>
                </c:pt>
              </c:strCache>
            </c:strRef>
          </c:tx>
          <c:spPr>
            <a:solidFill>
              <a:srgbClr val="4472C4">
                <a:lumMod val="60000"/>
                <a:lumOff val="40000"/>
              </a:srgbClr>
            </a:solidFill>
            <a:ln>
              <a:solidFill>
                <a:sysClr val="windowText" lastClr="000000">
                  <a:lumMod val="50000"/>
                  <a:lumOff val="50000"/>
                </a:sysClr>
              </a:solidFill>
            </a:ln>
            <a:effectLst/>
          </c:spPr>
          <c:invertIfNegative val="0"/>
          <c:cat>
            <c:strRef>
              <c:f>Sheet1!$A$75:$A$79</c:f>
              <c:strCache>
                <c:ptCount val="5"/>
                <c:pt idx="0">
                  <c:v>Data analysis</c:v>
                </c:pt>
                <c:pt idx="1">
                  <c:v>Basic IT</c:v>
                </c:pt>
                <c:pt idx="2">
                  <c:v>Specialist software</c:v>
                </c:pt>
                <c:pt idx="3">
                  <c:v>R+I skills</c:v>
                </c:pt>
                <c:pt idx="4">
                  <c:v>Creating digital materials</c:v>
                </c:pt>
              </c:strCache>
            </c:strRef>
          </c:cat>
          <c:val>
            <c:numRef>
              <c:f>Sheet1!$F$75:$F$79</c:f>
              <c:numCache>
                <c:formatCode>0.0</c:formatCode>
                <c:ptCount val="5"/>
                <c:pt idx="0">
                  <c:v>43.442622950819668</c:v>
                </c:pt>
                <c:pt idx="1">
                  <c:v>54.918032786885249</c:v>
                </c:pt>
                <c:pt idx="2">
                  <c:v>31.147540983606557</c:v>
                </c:pt>
                <c:pt idx="3">
                  <c:v>74.590163934426229</c:v>
                </c:pt>
                <c:pt idx="4">
                  <c:v>16.393442622950818</c:v>
                </c:pt>
              </c:numCache>
            </c:numRef>
          </c:val>
          <c:extLst>
            <c:ext xmlns:c16="http://schemas.microsoft.com/office/drawing/2014/chart" uri="{C3380CC4-5D6E-409C-BE32-E72D297353CC}">
              <c16:uniqueId val="{00000004-0161-7F49-AEC1-8C7B9090B71A}"/>
            </c:ext>
          </c:extLst>
        </c:ser>
        <c:dLbls>
          <c:showLegendKey val="0"/>
          <c:showVal val="0"/>
          <c:showCatName val="0"/>
          <c:showSerName val="0"/>
          <c:showPercent val="0"/>
          <c:showBubbleSize val="0"/>
        </c:dLbls>
        <c:gapWidth val="219"/>
        <c:overlap val="-27"/>
        <c:axId val="138417376"/>
        <c:axId val="138422784"/>
      </c:barChart>
      <c:catAx>
        <c:axId val="13841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badi" panose="020B0604020104020204" pitchFamily="34" charset="0"/>
                <a:ea typeface="+mn-ea"/>
                <a:cs typeface="+mn-cs"/>
              </a:defRPr>
            </a:pPr>
            <a:endParaRPr lang="en-US"/>
          </a:p>
        </c:txPr>
        <c:crossAx val="138422784"/>
        <c:crosses val="autoZero"/>
        <c:auto val="1"/>
        <c:lblAlgn val="ctr"/>
        <c:lblOffset val="100"/>
        <c:noMultiLvlLbl val="0"/>
      </c:catAx>
      <c:valAx>
        <c:axId val="138422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 Student</a:t>
                </a:r>
                <a:r>
                  <a:rPr lang="en-GB" baseline="0"/>
                  <a:t> Responses</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41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badi Extra Light" panose="020B0204020104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200"/>
              <a:t>b) Gender</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Sheet1!$G$73:$G$74</c:f>
              <c:strCache>
                <c:ptCount val="2"/>
                <c:pt idx="0">
                  <c:v>Gender</c:v>
                </c:pt>
                <c:pt idx="1">
                  <c:v>M</c:v>
                </c:pt>
              </c:strCache>
            </c:strRef>
          </c:tx>
          <c:spPr>
            <a:ln w="28575" cap="rnd">
              <a:solidFill>
                <a:srgbClr val="8472DC"/>
              </a:solidFill>
              <a:round/>
            </a:ln>
            <a:effectLst/>
          </c:spPr>
          <c:marker>
            <c:symbol val="circle"/>
            <c:size val="5"/>
            <c:spPr>
              <a:solidFill>
                <a:srgbClr val="8472DC"/>
              </a:solidFill>
              <a:ln w="9525">
                <a:solidFill>
                  <a:srgbClr val="8472DC"/>
                </a:solidFill>
              </a:ln>
              <a:effectLst/>
            </c:spPr>
          </c:marker>
          <c:cat>
            <c:strRef>
              <c:f>Sheet1!$A$75:$A$79</c:f>
              <c:strCache>
                <c:ptCount val="5"/>
                <c:pt idx="0">
                  <c:v>Data analysis</c:v>
                </c:pt>
                <c:pt idx="1">
                  <c:v>Basic IT</c:v>
                </c:pt>
                <c:pt idx="2">
                  <c:v>Specialist software</c:v>
                </c:pt>
                <c:pt idx="3">
                  <c:v>R+I skills</c:v>
                </c:pt>
                <c:pt idx="4">
                  <c:v>Creating digital materials</c:v>
                </c:pt>
              </c:strCache>
            </c:strRef>
          </c:cat>
          <c:val>
            <c:numRef>
              <c:f>Sheet1!$G$75:$G$79</c:f>
              <c:numCache>
                <c:formatCode>0.0</c:formatCode>
                <c:ptCount val="5"/>
                <c:pt idx="0">
                  <c:v>48.348017621145374</c:v>
                </c:pt>
                <c:pt idx="1">
                  <c:v>59.251101321585907</c:v>
                </c:pt>
                <c:pt idx="2">
                  <c:v>51.872246696035241</c:v>
                </c:pt>
                <c:pt idx="3">
                  <c:v>58.920704845814974</c:v>
                </c:pt>
                <c:pt idx="4">
                  <c:v>17.51101321585903</c:v>
                </c:pt>
              </c:numCache>
            </c:numRef>
          </c:val>
          <c:smooth val="0"/>
          <c:extLst>
            <c:ext xmlns:c16="http://schemas.microsoft.com/office/drawing/2014/chart" uri="{C3380CC4-5D6E-409C-BE32-E72D297353CC}">
              <c16:uniqueId val="{00000000-4032-F24F-90DC-0386A9B30E58}"/>
            </c:ext>
          </c:extLst>
        </c:ser>
        <c:ser>
          <c:idx val="1"/>
          <c:order val="1"/>
          <c:tx>
            <c:strRef>
              <c:f>Sheet1!$H$73:$H$74</c:f>
              <c:strCache>
                <c:ptCount val="2"/>
                <c:pt idx="0">
                  <c:v>Gender</c:v>
                </c:pt>
                <c:pt idx="1">
                  <c:v>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Sheet1!$A$75:$A$79</c:f>
              <c:strCache>
                <c:ptCount val="5"/>
                <c:pt idx="0">
                  <c:v>Data analysis</c:v>
                </c:pt>
                <c:pt idx="1">
                  <c:v>Basic IT</c:v>
                </c:pt>
                <c:pt idx="2">
                  <c:v>Specialist software</c:v>
                </c:pt>
                <c:pt idx="3">
                  <c:v>R+I skills</c:v>
                </c:pt>
                <c:pt idx="4">
                  <c:v>Creating digital materials</c:v>
                </c:pt>
              </c:strCache>
            </c:strRef>
          </c:cat>
          <c:val>
            <c:numRef>
              <c:f>Sheet1!$H$75:$H$79</c:f>
              <c:numCache>
                <c:formatCode>0.0</c:formatCode>
                <c:ptCount val="5"/>
                <c:pt idx="0">
                  <c:v>40.650406504065039</c:v>
                </c:pt>
                <c:pt idx="1">
                  <c:v>60.475297060662911</c:v>
                </c:pt>
                <c:pt idx="2">
                  <c:v>28.142589118198874</c:v>
                </c:pt>
                <c:pt idx="3">
                  <c:v>64.415259537210758</c:v>
                </c:pt>
                <c:pt idx="4">
                  <c:v>15.259537210756724</c:v>
                </c:pt>
              </c:numCache>
            </c:numRef>
          </c:val>
          <c:smooth val="0"/>
          <c:extLst>
            <c:ext xmlns:c16="http://schemas.microsoft.com/office/drawing/2014/chart" uri="{C3380CC4-5D6E-409C-BE32-E72D297353CC}">
              <c16:uniqueId val="{00000001-4032-F24F-90DC-0386A9B30E58}"/>
            </c:ext>
          </c:extLst>
        </c:ser>
        <c:ser>
          <c:idx val="2"/>
          <c:order val="2"/>
          <c:tx>
            <c:strRef>
              <c:f>Sheet1!$I$73:$I$74</c:f>
              <c:strCache>
                <c:ptCount val="2"/>
                <c:pt idx="0">
                  <c:v>Gender</c:v>
                </c:pt>
                <c:pt idx="1">
                  <c:v>Other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Sheet1!$A$75:$A$79</c:f>
              <c:strCache>
                <c:ptCount val="5"/>
                <c:pt idx="0">
                  <c:v>Data analysis</c:v>
                </c:pt>
                <c:pt idx="1">
                  <c:v>Basic IT</c:v>
                </c:pt>
                <c:pt idx="2">
                  <c:v>Specialist software</c:v>
                </c:pt>
                <c:pt idx="3">
                  <c:v>R+I skills</c:v>
                </c:pt>
                <c:pt idx="4">
                  <c:v>Creating digital materials</c:v>
                </c:pt>
              </c:strCache>
            </c:strRef>
          </c:cat>
          <c:val>
            <c:numRef>
              <c:f>Sheet1!$I$75:$I$79</c:f>
              <c:numCache>
                <c:formatCode>0.0</c:formatCode>
                <c:ptCount val="5"/>
                <c:pt idx="0">
                  <c:v>47.826086956521742</c:v>
                </c:pt>
                <c:pt idx="1">
                  <c:v>69.565217391304344</c:v>
                </c:pt>
                <c:pt idx="2">
                  <c:v>47.826086956521742</c:v>
                </c:pt>
                <c:pt idx="3">
                  <c:v>73.91304347826086</c:v>
                </c:pt>
                <c:pt idx="4">
                  <c:v>21.739130434782609</c:v>
                </c:pt>
              </c:numCache>
            </c:numRef>
          </c:val>
          <c:smooth val="0"/>
          <c:extLst>
            <c:ext xmlns:c16="http://schemas.microsoft.com/office/drawing/2014/chart" uri="{C3380CC4-5D6E-409C-BE32-E72D297353CC}">
              <c16:uniqueId val="{00000002-4032-F24F-90DC-0386A9B30E58}"/>
            </c:ext>
          </c:extLst>
        </c:ser>
        <c:dLbls>
          <c:showLegendKey val="0"/>
          <c:showVal val="0"/>
          <c:showCatName val="0"/>
          <c:showSerName val="0"/>
          <c:showPercent val="0"/>
          <c:showBubbleSize val="0"/>
        </c:dLbls>
        <c:marker val="1"/>
        <c:smooth val="0"/>
        <c:axId val="138421120"/>
        <c:axId val="138419456"/>
      </c:lineChart>
      <c:catAx>
        <c:axId val="13842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badi" panose="020B0604020104020204" pitchFamily="34" charset="0"/>
                <a:ea typeface="+mn-ea"/>
                <a:cs typeface="+mn-cs"/>
              </a:defRPr>
            </a:pPr>
            <a:endParaRPr lang="en-US"/>
          </a:p>
        </c:txPr>
        <c:crossAx val="138419456"/>
        <c:crosses val="autoZero"/>
        <c:auto val="1"/>
        <c:lblAlgn val="ctr"/>
        <c:lblOffset val="100"/>
        <c:noMultiLvlLbl val="0"/>
      </c:catAx>
      <c:valAx>
        <c:axId val="138419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 Student Responses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42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badi Extra Light" panose="020B0204020104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50" b="0" i="0" u="none" strike="noStrike" kern="1200" spc="0" baseline="0">
                <a:solidFill>
                  <a:schemeClr val="tx1"/>
                </a:solidFill>
                <a:latin typeface="+mn-lt"/>
                <a:ea typeface="+mn-ea"/>
                <a:cs typeface="+mn-cs"/>
              </a:defRPr>
            </a:pPr>
            <a:r>
              <a:rPr lang="en-GB" sz="1250">
                <a:solidFill>
                  <a:schemeClr val="tx1"/>
                </a:solidFill>
              </a:rPr>
              <a:t>Quality</a:t>
            </a:r>
            <a:r>
              <a:rPr lang="en-GB" sz="1250" baseline="0">
                <a:solidFill>
                  <a:schemeClr val="tx1"/>
                </a:solidFill>
              </a:rPr>
              <a:t> of Teaching &amp; Learning: Teacher &amp; Student Ratings</a:t>
            </a:r>
            <a:endParaRPr lang="en-GB" sz="1250">
              <a:solidFill>
                <a:schemeClr val="tx1"/>
              </a:solidFill>
            </a:endParaRPr>
          </a:p>
        </c:rich>
      </c:tx>
      <c:overlay val="0"/>
      <c:spPr>
        <a:noFill/>
        <a:ln>
          <a:noFill/>
        </a:ln>
        <a:effectLst/>
      </c:spPr>
      <c:txPr>
        <a:bodyPr rot="0" spcFirstLastPara="1" vertOverflow="ellipsis" vert="horz" wrap="square" anchor="ctr" anchorCtr="1"/>
        <a:lstStyle/>
        <a:p>
          <a:pPr>
            <a:defRPr sz="125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Sheet1!$A$36</c:f>
              <c:strCache>
                <c:ptCount val="1"/>
                <c:pt idx="0">
                  <c:v>Teachers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2.7118644067796609E-2"/>
                  <c:y val="8.4142394822006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E4-5A48-8522-6E453B1B58DD}"/>
                </c:ext>
              </c:extLst>
            </c:dLbl>
            <c:dLbl>
              <c:idx val="5"/>
              <c:layout>
                <c:manualLayout>
                  <c:x val="-1.3559322033898305E-2"/>
                  <c:y val="-9.7087378640776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E4-5A48-8522-6E453B1B58DD}"/>
                </c:ext>
              </c:extLst>
            </c:dLbl>
            <c:dLbl>
              <c:idx val="6"/>
              <c:layout>
                <c:manualLayout>
                  <c:x val="-2.2598870056497176E-3"/>
                  <c:y val="-5.82524271844660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E4-5A48-8522-6E453B1B58D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1">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Sheet1!$A$37:$A$43</c:f>
              <c:strCache>
                <c:ptCount val="7"/>
                <c:pt idx="0">
                  <c:v>Best imaginable</c:v>
                </c:pt>
                <c:pt idx="1">
                  <c:v>Excellent</c:v>
                </c:pt>
                <c:pt idx="2">
                  <c:v>Good</c:v>
                </c:pt>
                <c:pt idx="3">
                  <c:v>Average</c:v>
                </c:pt>
                <c:pt idx="4">
                  <c:v>Poor</c:v>
                </c:pt>
                <c:pt idx="5">
                  <c:v>Awful</c:v>
                </c:pt>
                <c:pt idx="6">
                  <c:v>Worst imaginable</c:v>
                </c:pt>
              </c:strCache>
            </c:strRef>
          </c:cat>
          <c:val>
            <c:numRef>
              <c:f>Sheet1!$B$37:$B$43</c:f>
              <c:numCache>
                <c:formatCode>0.0</c:formatCode>
                <c:ptCount val="7"/>
                <c:pt idx="0">
                  <c:v>0</c:v>
                </c:pt>
                <c:pt idx="1">
                  <c:v>8</c:v>
                </c:pt>
                <c:pt idx="2">
                  <c:v>42.1</c:v>
                </c:pt>
                <c:pt idx="3">
                  <c:v>35.299999999999997</c:v>
                </c:pt>
                <c:pt idx="4">
                  <c:v>11.8</c:v>
                </c:pt>
                <c:pt idx="5">
                  <c:v>2.4</c:v>
                </c:pt>
                <c:pt idx="6">
                  <c:v>0.4</c:v>
                </c:pt>
              </c:numCache>
            </c:numRef>
          </c:val>
          <c:smooth val="0"/>
          <c:extLst>
            <c:ext xmlns:c16="http://schemas.microsoft.com/office/drawing/2014/chart" uri="{C3380CC4-5D6E-409C-BE32-E72D297353CC}">
              <c16:uniqueId val="{00000003-31E4-5A48-8522-6E453B1B58DD}"/>
            </c:ext>
          </c:extLst>
        </c:ser>
        <c:ser>
          <c:idx val="1"/>
          <c:order val="1"/>
          <c:tx>
            <c:strRef>
              <c:f>Sheet1!$D$36</c:f>
              <c:strCache>
                <c:ptCount val="1"/>
                <c:pt idx="0">
                  <c:v>Students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9717514124293795E-2"/>
                  <c:y val="-4.5307443365695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1E4-5A48-8522-6E453B1B58DD}"/>
                </c:ext>
              </c:extLst>
            </c:dLbl>
            <c:dLbl>
              <c:idx val="4"/>
              <c:layout>
                <c:manualLayout>
                  <c:x val="-5.4237288135593219E-2"/>
                  <c:y val="6.47249190938511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1E4-5A48-8522-6E453B1B58DD}"/>
                </c:ext>
              </c:extLst>
            </c:dLbl>
            <c:dLbl>
              <c:idx val="5"/>
              <c:layout>
                <c:manualLayout>
                  <c:x val="-1.3559322033898305E-2"/>
                  <c:y val="-5.17799352750810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1E4-5A48-8522-6E453B1B58D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Sheet1!$A$37:$A$43</c:f>
              <c:strCache>
                <c:ptCount val="7"/>
                <c:pt idx="0">
                  <c:v>Best imaginable</c:v>
                </c:pt>
                <c:pt idx="1">
                  <c:v>Excellent</c:v>
                </c:pt>
                <c:pt idx="2">
                  <c:v>Good</c:v>
                </c:pt>
                <c:pt idx="3">
                  <c:v>Average</c:v>
                </c:pt>
                <c:pt idx="4">
                  <c:v>Poor</c:v>
                </c:pt>
                <c:pt idx="5">
                  <c:v>Awful</c:v>
                </c:pt>
                <c:pt idx="6">
                  <c:v>Worst imaginable</c:v>
                </c:pt>
              </c:strCache>
            </c:strRef>
          </c:cat>
          <c:val>
            <c:numRef>
              <c:f>Sheet1!$E$37:$E$43</c:f>
              <c:numCache>
                <c:formatCode>0.0</c:formatCode>
                <c:ptCount val="7"/>
                <c:pt idx="0">
                  <c:v>2</c:v>
                </c:pt>
                <c:pt idx="1">
                  <c:v>28.8</c:v>
                </c:pt>
                <c:pt idx="2">
                  <c:v>48.4</c:v>
                </c:pt>
                <c:pt idx="3">
                  <c:v>17.3</c:v>
                </c:pt>
                <c:pt idx="4">
                  <c:v>2.9</c:v>
                </c:pt>
                <c:pt idx="5">
                  <c:v>0.6</c:v>
                </c:pt>
                <c:pt idx="6">
                  <c:v>0.1</c:v>
                </c:pt>
              </c:numCache>
            </c:numRef>
          </c:val>
          <c:smooth val="0"/>
          <c:extLst>
            <c:ext xmlns:c16="http://schemas.microsoft.com/office/drawing/2014/chart" uri="{C3380CC4-5D6E-409C-BE32-E72D297353CC}">
              <c16:uniqueId val="{00000007-31E4-5A48-8522-6E453B1B58DD}"/>
            </c:ext>
          </c:extLst>
        </c:ser>
        <c:dLbls>
          <c:showLegendKey val="0"/>
          <c:showVal val="1"/>
          <c:showCatName val="0"/>
          <c:showSerName val="0"/>
          <c:showPercent val="0"/>
          <c:showBubbleSize val="0"/>
        </c:dLbls>
        <c:marker val="1"/>
        <c:smooth val="0"/>
        <c:axId val="679814928"/>
        <c:axId val="679815760"/>
      </c:lineChart>
      <c:catAx>
        <c:axId val="67981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79815760"/>
        <c:crosses val="autoZero"/>
        <c:auto val="1"/>
        <c:lblAlgn val="ctr"/>
        <c:lblOffset val="100"/>
        <c:noMultiLvlLbl val="0"/>
      </c:catAx>
      <c:valAx>
        <c:axId val="679815760"/>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798149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B0F06-193E-4505-8E7D-0329382DEC40}" type="doc">
      <dgm:prSet loTypeId="urn:microsoft.com/office/officeart/2005/8/layout/hProcess7" loCatId="process" qsTypeId="urn:microsoft.com/office/officeart/2005/8/quickstyle/simple1" qsCatId="simple" csTypeId="urn:microsoft.com/office/officeart/2005/8/colors/colorful5" csCatId="colorful" phldr="1"/>
      <dgm:spPr/>
      <dgm:t>
        <a:bodyPr/>
        <a:lstStyle/>
        <a:p>
          <a:endParaRPr lang="en-GB"/>
        </a:p>
      </dgm:t>
    </dgm:pt>
    <dgm:pt modelId="{DD090B89-3E16-4DD9-A50B-09DB3BD466F9}">
      <dgm:prSet phldrT="[Text]"/>
      <dgm:spPr/>
      <dgm:t>
        <a:bodyPr/>
        <a:lstStyle/>
        <a:p>
          <a:r>
            <a:rPr lang="en-GB"/>
            <a:t>Institutional context</a:t>
          </a:r>
        </a:p>
      </dgm:t>
    </dgm:pt>
    <dgm:pt modelId="{4FD32398-BAEE-4A87-B4D1-07DDE1521549}" type="parTrans" cxnId="{7D3D9F38-0A9E-4055-AAD4-E71F3C269487}">
      <dgm:prSet/>
      <dgm:spPr/>
      <dgm:t>
        <a:bodyPr/>
        <a:lstStyle/>
        <a:p>
          <a:endParaRPr lang="en-GB"/>
        </a:p>
      </dgm:t>
    </dgm:pt>
    <dgm:pt modelId="{780B8472-C20B-4E91-8649-BBA4134C1B46}" type="sibTrans" cxnId="{7D3D9F38-0A9E-4055-AAD4-E71F3C269487}">
      <dgm:prSet/>
      <dgm:spPr/>
      <dgm:t>
        <a:bodyPr/>
        <a:lstStyle/>
        <a:p>
          <a:endParaRPr lang="en-GB"/>
        </a:p>
      </dgm:t>
    </dgm:pt>
    <dgm:pt modelId="{39ACA2E3-2AB7-4469-A01E-EFFD5A1CC43F}">
      <dgm:prSet phldrT="[Text]" custT="1"/>
      <dgm:spPr/>
      <dgm:t>
        <a:bodyPr/>
        <a:lstStyle/>
        <a:p>
          <a:r>
            <a:rPr lang="en-GB" sz="3200" dirty="0"/>
            <a:t>Student digital capabilities at </a:t>
          </a:r>
          <a:br>
            <a:rPr lang="en-GB" sz="3200" dirty="0"/>
          </a:br>
          <a:r>
            <a:rPr lang="en-GB" sz="3200" dirty="0"/>
            <a:t>University of Nottingham</a:t>
          </a:r>
        </a:p>
        <a:p>
          <a:r>
            <a:rPr lang="en-GB" sz="1800" dirty="0"/>
            <a:t>Elizabeth Newall</a:t>
          </a:r>
          <a:br>
            <a:rPr lang="en-GB" sz="1800" dirty="0"/>
          </a:br>
          <a:r>
            <a:rPr lang="en-GB" sz="1800" dirty="0"/>
            <a:t>(UoN Libraries)</a:t>
          </a:r>
        </a:p>
      </dgm:t>
    </dgm:pt>
    <dgm:pt modelId="{C8121143-B31F-4071-A1FC-585E125DF7DF}" type="parTrans" cxnId="{C271B4B9-2A15-4389-B1A6-C1E71AC15D5A}">
      <dgm:prSet/>
      <dgm:spPr/>
      <dgm:t>
        <a:bodyPr/>
        <a:lstStyle/>
        <a:p>
          <a:endParaRPr lang="en-GB"/>
        </a:p>
      </dgm:t>
    </dgm:pt>
    <dgm:pt modelId="{01607D8F-00D3-4621-B731-C6D165F0D4C7}" type="sibTrans" cxnId="{C271B4B9-2A15-4389-B1A6-C1E71AC15D5A}">
      <dgm:prSet/>
      <dgm:spPr/>
      <dgm:t>
        <a:bodyPr/>
        <a:lstStyle/>
        <a:p>
          <a:endParaRPr lang="en-GB"/>
        </a:p>
      </dgm:t>
    </dgm:pt>
    <dgm:pt modelId="{CB167E37-87FA-48BC-882C-8A5A37B104B4}">
      <dgm:prSet phldrT="[Text]"/>
      <dgm:spPr/>
      <dgm:t>
        <a:bodyPr/>
        <a:lstStyle/>
        <a:p>
          <a:r>
            <a:rPr lang="en-GB"/>
            <a:t>Faculty context</a:t>
          </a:r>
        </a:p>
      </dgm:t>
    </dgm:pt>
    <dgm:pt modelId="{D7E1FD2D-ABE6-420D-80EF-C7F6C91E44CB}" type="parTrans" cxnId="{0B2DAA19-8354-48CB-9A54-CB719686F230}">
      <dgm:prSet/>
      <dgm:spPr/>
      <dgm:t>
        <a:bodyPr/>
        <a:lstStyle/>
        <a:p>
          <a:endParaRPr lang="en-GB"/>
        </a:p>
      </dgm:t>
    </dgm:pt>
    <dgm:pt modelId="{01A7F50A-DFE5-4708-ACAE-DDFA6C4D3DB4}" type="sibTrans" cxnId="{0B2DAA19-8354-48CB-9A54-CB719686F230}">
      <dgm:prSet/>
      <dgm:spPr/>
      <dgm:t>
        <a:bodyPr/>
        <a:lstStyle/>
        <a:p>
          <a:endParaRPr lang="en-GB"/>
        </a:p>
      </dgm:t>
    </dgm:pt>
    <dgm:pt modelId="{33E60851-B726-401B-A8C2-06026BD6F756}">
      <dgm:prSet phldrT="[Text]" custT="1"/>
      <dgm:spPr/>
      <dgm:t>
        <a:bodyPr/>
        <a:lstStyle/>
        <a:p>
          <a:r>
            <a:rPr lang="en-GB" sz="3200" dirty="0"/>
            <a:t>Faculty of Science digital learning transition project</a:t>
          </a:r>
        </a:p>
        <a:p>
          <a:r>
            <a:rPr lang="en-GB" sz="1800" dirty="0"/>
            <a:t>Stephanie McDonald (Digital Learning Lead, School of Psychology)</a:t>
          </a:r>
        </a:p>
      </dgm:t>
    </dgm:pt>
    <dgm:pt modelId="{FCF97B37-164A-460A-9395-4F565071DFA2}" type="parTrans" cxnId="{184F46C3-2FE8-490E-8EDD-A28BA2B5DF73}">
      <dgm:prSet/>
      <dgm:spPr/>
      <dgm:t>
        <a:bodyPr/>
        <a:lstStyle/>
        <a:p>
          <a:endParaRPr lang="en-GB"/>
        </a:p>
      </dgm:t>
    </dgm:pt>
    <dgm:pt modelId="{DDEFCD6C-CB6B-4EE8-85E7-552C628D83A8}" type="sibTrans" cxnId="{184F46C3-2FE8-490E-8EDD-A28BA2B5DF73}">
      <dgm:prSet/>
      <dgm:spPr/>
      <dgm:t>
        <a:bodyPr/>
        <a:lstStyle/>
        <a:p>
          <a:endParaRPr lang="en-GB"/>
        </a:p>
      </dgm:t>
    </dgm:pt>
    <dgm:pt modelId="{03FF19BE-BE5C-4D38-B59B-4F8A2595C5D8}">
      <dgm:prSet phldrT="[Text]"/>
      <dgm:spPr/>
      <dgm:t>
        <a:bodyPr/>
        <a:lstStyle/>
        <a:p>
          <a:r>
            <a:rPr lang="en-GB"/>
            <a:t>School context</a:t>
          </a:r>
        </a:p>
      </dgm:t>
    </dgm:pt>
    <dgm:pt modelId="{62E6877B-C96C-4C83-B187-23CE2F9092C6}" type="parTrans" cxnId="{878B19CE-204E-474B-8DD6-2D9D181347BF}">
      <dgm:prSet/>
      <dgm:spPr/>
      <dgm:t>
        <a:bodyPr/>
        <a:lstStyle/>
        <a:p>
          <a:endParaRPr lang="en-GB"/>
        </a:p>
      </dgm:t>
    </dgm:pt>
    <dgm:pt modelId="{E26A3CBB-30D6-45BB-988A-E1CF58A1DB15}" type="sibTrans" cxnId="{878B19CE-204E-474B-8DD6-2D9D181347BF}">
      <dgm:prSet/>
      <dgm:spPr/>
      <dgm:t>
        <a:bodyPr/>
        <a:lstStyle/>
        <a:p>
          <a:endParaRPr lang="en-GB"/>
        </a:p>
      </dgm:t>
    </dgm:pt>
    <dgm:pt modelId="{AAAE3441-101C-40C1-9FD4-55C2E6EADA11}">
      <dgm:prSet phldrT="[Text]" custT="1"/>
      <dgm:spPr/>
      <dgm:t>
        <a:bodyPr/>
        <a:lstStyle/>
        <a:p>
          <a:r>
            <a:rPr lang="en-GB" sz="3200" dirty="0"/>
            <a:t>Pharmacy student research projects</a:t>
          </a:r>
        </a:p>
        <a:p>
          <a:r>
            <a:rPr lang="en-GB" sz="1800" dirty="0"/>
            <a:t>Vibhu Solanki</a:t>
          </a:r>
          <a:br>
            <a:rPr lang="en-GB" sz="1800" dirty="0"/>
          </a:br>
          <a:r>
            <a:rPr lang="en-GB" sz="1800" dirty="0"/>
            <a:t>(Digital Learning Lead)</a:t>
          </a:r>
        </a:p>
        <a:p>
          <a:r>
            <a:rPr lang="en-GB" sz="1800" dirty="0"/>
            <a:t>Madihah Hussain, </a:t>
          </a:r>
          <a:br>
            <a:rPr lang="en-GB" sz="1800" dirty="0"/>
          </a:br>
          <a:r>
            <a:rPr lang="en-GB" sz="1800" dirty="0"/>
            <a:t>Celine Thien and Chidubem Ugwu</a:t>
          </a:r>
          <a:br>
            <a:rPr lang="en-GB" sz="1800" dirty="0"/>
          </a:br>
          <a:r>
            <a:rPr lang="en-GB" sz="1800" dirty="0"/>
            <a:t>(</a:t>
          </a:r>
          <a:r>
            <a:rPr lang="en-GB" sz="1800" dirty="0" err="1"/>
            <a:t>MPharm</a:t>
          </a:r>
          <a:r>
            <a:rPr lang="en-GB" sz="1800" dirty="0"/>
            <a:t> students)</a:t>
          </a:r>
        </a:p>
      </dgm:t>
    </dgm:pt>
    <dgm:pt modelId="{2E56B201-35E6-4B49-BBDE-554160E221A2}" type="parTrans" cxnId="{3B2871D8-2386-47AF-97F7-21760D125EE9}">
      <dgm:prSet/>
      <dgm:spPr/>
      <dgm:t>
        <a:bodyPr/>
        <a:lstStyle/>
        <a:p>
          <a:endParaRPr lang="en-GB"/>
        </a:p>
      </dgm:t>
    </dgm:pt>
    <dgm:pt modelId="{775ECB2B-F285-45FE-BD83-9DFD7513984D}" type="sibTrans" cxnId="{3B2871D8-2386-47AF-97F7-21760D125EE9}">
      <dgm:prSet/>
      <dgm:spPr/>
      <dgm:t>
        <a:bodyPr/>
        <a:lstStyle/>
        <a:p>
          <a:endParaRPr lang="en-GB"/>
        </a:p>
      </dgm:t>
    </dgm:pt>
    <dgm:pt modelId="{2AEA4AA3-3475-4872-B61C-451428B837A5}" type="pres">
      <dgm:prSet presAssocID="{D33B0F06-193E-4505-8E7D-0329382DEC40}" presName="Name0" presStyleCnt="0">
        <dgm:presLayoutVars>
          <dgm:dir/>
          <dgm:animLvl val="lvl"/>
          <dgm:resizeHandles val="exact"/>
        </dgm:presLayoutVars>
      </dgm:prSet>
      <dgm:spPr/>
    </dgm:pt>
    <dgm:pt modelId="{F514BE2F-AD4C-4C05-AC78-09556077DD49}" type="pres">
      <dgm:prSet presAssocID="{DD090B89-3E16-4DD9-A50B-09DB3BD466F9}" presName="compositeNode" presStyleCnt="0">
        <dgm:presLayoutVars>
          <dgm:bulletEnabled val="1"/>
        </dgm:presLayoutVars>
      </dgm:prSet>
      <dgm:spPr/>
    </dgm:pt>
    <dgm:pt modelId="{F15F21E3-63F9-4529-8F26-746FCE82A671}" type="pres">
      <dgm:prSet presAssocID="{DD090B89-3E16-4DD9-A50B-09DB3BD466F9}" presName="bgRect" presStyleLbl="node1" presStyleIdx="0" presStyleCnt="3"/>
      <dgm:spPr/>
    </dgm:pt>
    <dgm:pt modelId="{85B5B908-6427-4BB2-BC1D-AA02B3D61A9F}" type="pres">
      <dgm:prSet presAssocID="{DD090B89-3E16-4DD9-A50B-09DB3BD466F9}" presName="parentNode" presStyleLbl="node1" presStyleIdx="0" presStyleCnt="3">
        <dgm:presLayoutVars>
          <dgm:chMax val="0"/>
          <dgm:bulletEnabled val="1"/>
        </dgm:presLayoutVars>
      </dgm:prSet>
      <dgm:spPr/>
    </dgm:pt>
    <dgm:pt modelId="{AD0396DA-61EA-4455-83A0-B75C7B0EDFA9}" type="pres">
      <dgm:prSet presAssocID="{DD090B89-3E16-4DD9-A50B-09DB3BD466F9}" presName="childNode" presStyleLbl="node1" presStyleIdx="0" presStyleCnt="3">
        <dgm:presLayoutVars>
          <dgm:bulletEnabled val="1"/>
        </dgm:presLayoutVars>
      </dgm:prSet>
      <dgm:spPr/>
    </dgm:pt>
    <dgm:pt modelId="{B403A950-AD99-4E60-A9EF-04D482723438}" type="pres">
      <dgm:prSet presAssocID="{780B8472-C20B-4E91-8649-BBA4134C1B46}" presName="hSp" presStyleCnt="0"/>
      <dgm:spPr/>
    </dgm:pt>
    <dgm:pt modelId="{9AB34490-DFE2-43FF-9721-5B7D73E9AE1E}" type="pres">
      <dgm:prSet presAssocID="{780B8472-C20B-4E91-8649-BBA4134C1B46}" presName="vProcSp" presStyleCnt="0"/>
      <dgm:spPr/>
    </dgm:pt>
    <dgm:pt modelId="{DA8D940D-C044-4651-A8CB-C76395F2CC5A}" type="pres">
      <dgm:prSet presAssocID="{780B8472-C20B-4E91-8649-BBA4134C1B46}" presName="vSp1" presStyleCnt="0"/>
      <dgm:spPr/>
    </dgm:pt>
    <dgm:pt modelId="{8D2C3D07-F684-4837-A7B8-B8E32DC0DFBE}" type="pres">
      <dgm:prSet presAssocID="{780B8472-C20B-4E91-8649-BBA4134C1B46}" presName="simulatedConn" presStyleLbl="solidFgAcc1" presStyleIdx="0" presStyleCnt="2"/>
      <dgm:spPr/>
    </dgm:pt>
    <dgm:pt modelId="{28D84294-FA1C-4D05-91CC-DF155A19EFA0}" type="pres">
      <dgm:prSet presAssocID="{780B8472-C20B-4E91-8649-BBA4134C1B46}" presName="vSp2" presStyleCnt="0"/>
      <dgm:spPr/>
    </dgm:pt>
    <dgm:pt modelId="{73C463C3-7ABB-41BC-A4F3-0EFB73154F6A}" type="pres">
      <dgm:prSet presAssocID="{780B8472-C20B-4E91-8649-BBA4134C1B46}" presName="sibTrans" presStyleCnt="0"/>
      <dgm:spPr/>
    </dgm:pt>
    <dgm:pt modelId="{A04513AB-52A5-4A28-9234-EB05F49721C3}" type="pres">
      <dgm:prSet presAssocID="{CB167E37-87FA-48BC-882C-8A5A37B104B4}" presName="compositeNode" presStyleCnt="0">
        <dgm:presLayoutVars>
          <dgm:bulletEnabled val="1"/>
        </dgm:presLayoutVars>
      </dgm:prSet>
      <dgm:spPr/>
    </dgm:pt>
    <dgm:pt modelId="{F2CBD2FE-B31F-429C-A1E3-E2CD28DFA514}" type="pres">
      <dgm:prSet presAssocID="{CB167E37-87FA-48BC-882C-8A5A37B104B4}" presName="bgRect" presStyleLbl="node1" presStyleIdx="1" presStyleCnt="3"/>
      <dgm:spPr/>
    </dgm:pt>
    <dgm:pt modelId="{6C830604-F539-487E-9DFB-1B47A296BE00}" type="pres">
      <dgm:prSet presAssocID="{CB167E37-87FA-48BC-882C-8A5A37B104B4}" presName="parentNode" presStyleLbl="node1" presStyleIdx="1" presStyleCnt="3">
        <dgm:presLayoutVars>
          <dgm:chMax val="0"/>
          <dgm:bulletEnabled val="1"/>
        </dgm:presLayoutVars>
      </dgm:prSet>
      <dgm:spPr/>
    </dgm:pt>
    <dgm:pt modelId="{1F8E9262-A942-4F24-AF90-DC58C76DF73D}" type="pres">
      <dgm:prSet presAssocID="{CB167E37-87FA-48BC-882C-8A5A37B104B4}" presName="childNode" presStyleLbl="node1" presStyleIdx="1" presStyleCnt="3">
        <dgm:presLayoutVars>
          <dgm:bulletEnabled val="1"/>
        </dgm:presLayoutVars>
      </dgm:prSet>
      <dgm:spPr/>
    </dgm:pt>
    <dgm:pt modelId="{1AFDDB4A-1C57-4E21-9D12-ADC55E67E216}" type="pres">
      <dgm:prSet presAssocID="{01A7F50A-DFE5-4708-ACAE-DDFA6C4D3DB4}" presName="hSp" presStyleCnt="0"/>
      <dgm:spPr/>
    </dgm:pt>
    <dgm:pt modelId="{1439EB9F-0A51-4606-9672-E7E7930AC6FA}" type="pres">
      <dgm:prSet presAssocID="{01A7F50A-DFE5-4708-ACAE-DDFA6C4D3DB4}" presName="vProcSp" presStyleCnt="0"/>
      <dgm:spPr/>
    </dgm:pt>
    <dgm:pt modelId="{0CEBF0D8-A0CA-4900-ACCA-597886571E2F}" type="pres">
      <dgm:prSet presAssocID="{01A7F50A-DFE5-4708-ACAE-DDFA6C4D3DB4}" presName="vSp1" presStyleCnt="0"/>
      <dgm:spPr/>
    </dgm:pt>
    <dgm:pt modelId="{6AFB53D0-1B7B-4459-B45F-6ACF07D6AEAA}" type="pres">
      <dgm:prSet presAssocID="{01A7F50A-DFE5-4708-ACAE-DDFA6C4D3DB4}" presName="simulatedConn" presStyleLbl="solidFgAcc1" presStyleIdx="1" presStyleCnt="2"/>
      <dgm:spPr/>
    </dgm:pt>
    <dgm:pt modelId="{2394B3E6-0FE5-40B4-8178-816C683922B6}" type="pres">
      <dgm:prSet presAssocID="{01A7F50A-DFE5-4708-ACAE-DDFA6C4D3DB4}" presName="vSp2" presStyleCnt="0"/>
      <dgm:spPr/>
    </dgm:pt>
    <dgm:pt modelId="{3B29C4C5-9812-4410-957B-5FFB903ADE8B}" type="pres">
      <dgm:prSet presAssocID="{01A7F50A-DFE5-4708-ACAE-DDFA6C4D3DB4}" presName="sibTrans" presStyleCnt="0"/>
      <dgm:spPr/>
    </dgm:pt>
    <dgm:pt modelId="{BF689E3B-11D3-4CBC-813A-A44F1417EDEB}" type="pres">
      <dgm:prSet presAssocID="{03FF19BE-BE5C-4D38-B59B-4F8A2595C5D8}" presName="compositeNode" presStyleCnt="0">
        <dgm:presLayoutVars>
          <dgm:bulletEnabled val="1"/>
        </dgm:presLayoutVars>
      </dgm:prSet>
      <dgm:spPr/>
    </dgm:pt>
    <dgm:pt modelId="{584FEDDA-4628-4634-AB8B-32B2739E12FC}" type="pres">
      <dgm:prSet presAssocID="{03FF19BE-BE5C-4D38-B59B-4F8A2595C5D8}" presName="bgRect" presStyleLbl="node1" presStyleIdx="2" presStyleCnt="3"/>
      <dgm:spPr/>
    </dgm:pt>
    <dgm:pt modelId="{15064DE6-542D-4966-A2F7-F8796B8D0C94}" type="pres">
      <dgm:prSet presAssocID="{03FF19BE-BE5C-4D38-B59B-4F8A2595C5D8}" presName="parentNode" presStyleLbl="node1" presStyleIdx="2" presStyleCnt="3">
        <dgm:presLayoutVars>
          <dgm:chMax val="0"/>
          <dgm:bulletEnabled val="1"/>
        </dgm:presLayoutVars>
      </dgm:prSet>
      <dgm:spPr/>
    </dgm:pt>
    <dgm:pt modelId="{5B83FB33-8DFA-4A13-B75F-37617934B84E}" type="pres">
      <dgm:prSet presAssocID="{03FF19BE-BE5C-4D38-B59B-4F8A2595C5D8}" presName="childNode" presStyleLbl="node1" presStyleIdx="2" presStyleCnt="3">
        <dgm:presLayoutVars>
          <dgm:bulletEnabled val="1"/>
        </dgm:presLayoutVars>
      </dgm:prSet>
      <dgm:spPr/>
    </dgm:pt>
  </dgm:ptLst>
  <dgm:cxnLst>
    <dgm:cxn modelId="{0B2DAA19-8354-48CB-9A54-CB719686F230}" srcId="{D33B0F06-193E-4505-8E7D-0329382DEC40}" destId="{CB167E37-87FA-48BC-882C-8A5A37B104B4}" srcOrd="1" destOrd="0" parTransId="{D7E1FD2D-ABE6-420D-80EF-C7F6C91E44CB}" sibTransId="{01A7F50A-DFE5-4708-ACAE-DDFA6C4D3DB4}"/>
    <dgm:cxn modelId="{5403831B-D427-4758-8345-8D67047E3C65}" type="presOf" srcId="{39ACA2E3-2AB7-4469-A01E-EFFD5A1CC43F}" destId="{AD0396DA-61EA-4455-83A0-B75C7B0EDFA9}" srcOrd="0" destOrd="0" presId="urn:microsoft.com/office/officeart/2005/8/layout/hProcess7"/>
    <dgm:cxn modelId="{307CE61C-8C01-4792-A64C-1C677C83DA7D}" type="presOf" srcId="{CB167E37-87FA-48BC-882C-8A5A37B104B4}" destId="{6C830604-F539-487E-9DFB-1B47A296BE00}" srcOrd="1" destOrd="0" presId="urn:microsoft.com/office/officeart/2005/8/layout/hProcess7"/>
    <dgm:cxn modelId="{EF96E324-5AF0-4370-AE4B-9DBC49C79766}" type="presOf" srcId="{DD090B89-3E16-4DD9-A50B-09DB3BD466F9}" destId="{85B5B908-6427-4BB2-BC1D-AA02B3D61A9F}" srcOrd="1" destOrd="0" presId="urn:microsoft.com/office/officeart/2005/8/layout/hProcess7"/>
    <dgm:cxn modelId="{83210B2C-F0A5-4A3E-BCC7-55902193B696}" type="presOf" srcId="{33E60851-B726-401B-A8C2-06026BD6F756}" destId="{1F8E9262-A942-4F24-AF90-DC58C76DF73D}" srcOrd="0" destOrd="0" presId="urn:microsoft.com/office/officeart/2005/8/layout/hProcess7"/>
    <dgm:cxn modelId="{7D3D9F38-0A9E-4055-AAD4-E71F3C269487}" srcId="{D33B0F06-193E-4505-8E7D-0329382DEC40}" destId="{DD090B89-3E16-4DD9-A50B-09DB3BD466F9}" srcOrd="0" destOrd="0" parTransId="{4FD32398-BAEE-4A87-B4D1-07DDE1521549}" sibTransId="{780B8472-C20B-4E91-8649-BBA4134C1B46}"/>
    <dgm:cxn modelId="{E0210869-17A8-4416-A7E3-8220BB800365}" type="presOf" srcId="{DD090B89-3E16-4DD9-A50B-09DB3BD466F9}" destId="{F15F21E3-63F9-4529-8F26-746FCE82A671}" srcOrd="0" destOrd="0" presId="urn:microsoft.com/office/officeart/2005/8/layout/hProcess7"/>
    <dgm:cxn modelId="{9369EE69-20D2-424D-8A52-5378F5AC2F68}" type="presOf" srcId="{03FF19BE-BE5C-4D38-B59B-4F8A2595C5D8}" destId="{15064DE6-542D-4966-A2F7-F8796B8D0C94}" srcOrd="1" destOrd="0" presId="urn:microsoft.com/office/officeart/2005/8/layout/hProcess7"/>
    <dgm:cxn modelId="{0AD8AE54-04C2-402F-9452-1DC02D4D9A8C}" type="presOf" srcId="{03FF19BE-BE5C-4D38-B59B-4F8A2595C5D8}" destId="{584FEDDA-4628-4634-AB8B-32B2739E12FC}" srcOrd="0" destOrd="0" presId="urn:microsoft.com/office/officeart/2005/8/layout/hProcess7"/>
    <dgm:cxn modelId="{F30BAF81-50A1-4D20-A37B-B54EA6802165}" type="presOf" srcId="{D33B0F06-193E-4505-8E7D-0329382DEC40}" destId="{2AEA4AA3-3475-4872-B61C-451428B837A5}" srcOrd="0" destOrd="0" presId="urn:microsoft.com/office/officeart/2005/8/layout/hProcess7"/>
    <dgm:cxn modelId="{6ECFCAAD-5366-448A-8341-4EFA66FEB9D3}" type="presOf" srcId="{AAAE3441-101C-40C1-9FD4-55C2E6EADA11}" destId="{5B83FB33-8DFA-4A13-B75F-37617934B84E}" srcOrd="0" destOrd="0" presId="urn:microsoft.com/office/officeart/2005/8/layout/hProcess7"/>
    <dgm:cxn modelId="{C271B4B9-2A15-4389-B1A6-C1E71AC15D5A}" srcId="{DD090B89-3E16-4DD9-A50B-09DB3BD466F9}" destId="{39ACA2E3-2AB7-4469-A01E-EFFD5A1CC43F}" srcOrd="0" destOrd="0" parTransId="{C8121143-B31F-4071-A1FC-585E125DF7DF}" sibTransId="{01607D8F-00D3-4621-B731-C6D165F0D4C7}"/>
    <dgm:cxn modelId="{184F46C3-2FE8-490E-8EDD-A28BA2B5DF73}" srcId="{CB167E37-87FA-48BC-882C-8A5A37B104B4}" destId="{33E60851-B726-401B-A8C2-06026BD6F756}" srcOrd="0" destOrd="0" parTransId="{FCF97B37-164A-460A-9395-4F565071DFA2}" sibTransId="{DDEFCD6C-CB6B-4EE8-85E7-552C628D83A8}"/>
    <dgm:cxn modelId="{83379DCC-7DCF-4A65-A131-34B5E1BBE786}" type="presOf" srcId="{CB167E37-87FA-48BC-882C-8A5A37B104B4}" destId="{F2CBD2FE-B31F-429C-A1E3-E2CD28DFA514}" srcOrd="0" destOrd="0" presId="urn:microsoft.com/office/officeart/2005/8/layout/hProcess7"/>
    <dgm:cxn modelId="{878B19CE-204E-474B-8DD6-2D9D181347BF}" srcId="{D33B0F06-193E-4505-8E7D-0329382DEC40}" destId="{03FF19BE-BE5C-4D38-B59B-4F8A2595C5D8}" srcOrd="2" destOrd="0" parTransId="{62E6877B-C96C-4C83-B187-23CE2F9092C6}" sibTransId="{E26A3CBB-30D6-45BB-988A-E1CF58A1DB15}"/>
    <dgm:cxn modelId="{3B2871D8-2386-47AF-97F7-21760D125EE9}" srcId="{03FF19BE-BE5C-4D38-B59B-4F8A2595C5D8}" destId="{AAAE3441-101C-40C1-9FD4-55C2E6EADA11}" srcOrd="0" destOrd="0" parTransId="{2E56B201-35E6-4B49-BBDE-554160E221A2}" sibTransId="{775ECB2B-F285-45FE-BD83-9DFD7513984D}"/>
    <dgm:cxn modelId="{1845AE4D-3DAC-4421-A77A-3908642A4C67}" type="presParOf" srcId="{2AEA4AA3-3475-4872-B61C-451428B837A5}" destId="{F514BE2F-AD4C-4C05-AC78-09556077DD49}" srcOrd="0" destOrd="0" presId="urn:microsoft.com/office/officeart/2005/8/layout/hProcess7"/>
    <dgm:cxn modelId="{DF53A23C-1D1E-455B-95F5-F2F1E56A2923}" type="presParOf" srcId="{F514BE2F-AD4C-4C05-AC78-09556077DD49}" destId="{F15F21E3-63F9-4529-8F26-746FCE82A671}" srcOrd="0" destOrd="0" presId="urn:microsoft.com/office/officeart/2005/8/layout/hProcess7"/>
    <dgm:cxn modelId="{BE2B0F21-29D6-4356-ACC0-0118AAC08DD4}" type="presParOf" srcId="{F514BE2F-AD4C-4C05-AC78-09556077DD49}" destId="{85B5B908-6427-4BB2-BC1D-AA02B3D61A9F}" srcOrd="1" destOrd="0" presId="urn:microsoft.com/office/officeart/2005/8/layout/hProcess7"/>
    <dgm:cxn modelId="{7C887B03-F4F6-4AD2-8977-A5F1A417F387}" type="presParOf" srcId="{F514BE2F-AD4C-4C05-AC78-09556077DD49}" destId="{AD0396DA-61EA-4455-83A0-B75C7B0EDFA9}" srcOrd="2" destOrd="0" presId="urn:microsoft.com/office/officeart/2005/8/layout/hProcess7"/>
    <dgm:cxn modelId="{23396A3C-2184-42BC-A62E-0650C85245EF}" type="presParOf" srcId="{2AEA4AA3-3475-4872-B61C-451428B837A5}" destId="{B403A950-AD99-4E60-A9EF-04D482723438}" srcOrd="1" destOrd="0" presId="urn:microsoft.com/office/officeart/2005/8/layout/hProcess7"/>
    <dgm:cxn modelId="{E55CC3EB-1A76-4E25-BEAD-729E68E0689E}" type="presParOf" srcId="{2AEA4AA3-3475-4872-B61C-451428B837A5}" destId="{9AB34490-DFE2-43FF-9721-5B7D73E9AE1E}" srcOrd="2" destOrd="0" presId="urn:microsoft.com/office/officeart/2005/8/layout/hProcess7"/>
    <dgm:cxn modelId="{48203628-A7FA-4522-B911-B84692645F9E}" type="presParOf" srcId="{9AB34490-DFE2-43FF-9721-5B7D73E9AE1E}" destId="{DA8D940D-C044-4651-A8CB-C76395F2CC5A}" srcOrd="0" destOrd="0" presId="urn:microsoft.com/office/officeart/2005/8/layout/hProcess7"/>
    <dgm:cxn modelId="{61148E62-29EE-45AC-A4C1-366370E845F0}" type="presParOf" srcId="{9AB34490-DFE2-43FF-9721-5B7D73E9AE1E}" destId="{8D2C3D07-F684-4837-A7B8-B8E32DC0DFBE}" srcOrd="1" destOrd="0" presId="urn:microsoft.com/office/officeart/2005/8/layout/hProcess7"/>
    <dgm:cxn modelId="{A78719A3-A3BF-4247-AF4F-96B5D3CA8E9B}" type="presParOf" srcId="{9AB34490-DFE2-43FF-9721-5B7D73E9AE1E}" destId="{28D84294-FA1C-4D05-91CC-DF155A19EFA0}" srcOrd="2" destOrd="0" presId="urn:microsoft.com/office/officeart/2005/8/layout/hProcess7"/>
    <dgm:cxn modelId="{79792FC4-752F-4A1E-B9F0-B02F926AA9D6}" type="presParOf" srcId="{2AEA4AA3-3475-4872-B61C-451428B837A5}" destId="{73C463C3-7ABB-41BC-A4F3-0EFB73154F6A}" srcOrd="3" destOrd="0" presId="urn:microsoft.com/office/officeart/2005/8/layout/hProcess7"/>
    <dgm:cxn modelId="{0E7C328A-2AFF-4D6D-93D2-3A5069A68DA4}" type="presParOf" srcId="{2AEA4AA3-3475-4872-B61C-451428B837A5}" destId="{A04513AB-52A5-4A28-9234-EB05F49721C3}" srcOrd="4" destOrd="0" presId="urn:microsoft.com/office/officeart/2005/8/layout/hProcess7"/>
    <dgm:cxn modelId="{F29CAE5C-D00E-4DF8-B097-983ED02B2A9C}" type="presParOf" srcId="{A04513AB-52A5-4A28-9234-EB05F49721C3}" destId="{F2CBD2FE-B31F-429C-A1E3-E2CD28DFA514}" srcOrd="0" destOrd="0" presId="urn:microsoft.com/office/officeart/2005/8/layout/hProcess7"/>
    <dgm:cxn modelId="{199DC65C-1EA6-4FDB-88FD-618251476743}" type="presParOf" srcId="{A04513AB-52A5-4A28-9234-EB05F49721C3}" destId="{6C830604-F539-487E-9DFB-1B47A296BE00}" srcOrd="1" destOrd="0" presId="urn:microsoft.com/office/officeart/2005/8/layout/hProcess7"/>
    <dgm:cxn modelId="{9A80F965-2DC3-4D88-A8FA-59CBCD00356D}" type="presParOf" srcId="{A04513AB-52A5-4A28-9234-EB05F49721C3}" destId="{1F8E9262-A942-4F24-AF90-DC58C76DF73D}" srcOrd="2" destOrd="0" presId="urn:microsoft.com/office/officeart/2005/8/layout/hProcess7"/>
    <dgm:cxn modelId="{23C7BA6A-F884-4885-BE1D-9AD1D162A75A}" type="presParOf" srcId="{2AEA4AA3-3475-4872-B61C-451428B837A5}" destId="{1AFDDB4A-1C57-4E21-9D12-ADC55E67E216}" srcOrd="5" destOrd="0" presId="urn:microsoft.com/office/officeart/2005/8/layout/hProcess7"/>
    <dgm:cxn modelId="{CAA2F030-1201-41AB-8DFF-E2CBFA53A32D}" type="presParOf" srcId="{2AEA4AA3-3475-4872-B61C-451428B837A5}" destId="{1439EB9F-0A51-4606-9672-E7E7930AC6FA}" srcOrd="6" destOrd="0" presId="urn:microsoft.com/office/officeart/2005/8/layout/hProcess7"/>
    <dgm:cxn modelId="{8A50F25F-90BE-4892-B755-AB611C5FF34D}" type="presParOf" srcId="{1439EB9F-0A51-4606-9672-E7E7930AC6FA}" destId="{0CEBF0D8-A0CA-4900-ACCA-597886571E2F}" srcOrd="0" destOrd="0" presId="urn:microsoft.com/office/officeart/2005/8/layout/hProcess7"/>
    <dgm:cxn modelId="{0EACD434-F2FD-4497-86B7-0D5105BC03AC}" type="presParOf" srcId="{1439EB9F-0A51-4606-9672-E7E7930AC6FA}" destId="{6AFB53D0-1B7B-4459-B45F-6ACF07D6AEAA}" srcOrd="1" destOrd="0" presId="urn:microsoft.com/office/officeart/2005/8/layout/hProcess7"/>
    <dgm:cxn modelId="{0F2F1BD2-C302-482C-90CF-0ECDDD061627}" type="presParOf" srcId="{1439EB9F-0A51-4606-9672-E7E7930AC6FA}" destId="{2394B3E6-0FE5-40B4-8178-816C683922B6}" srcOrd="2" destOrd="0" presId="urn:microsoft.com/office/officeart/2005/8/layout/hProcess7"/>
    <dgm:cxn modelId="{E2A6E732-CF89-4889-A403-AFE6201A6C7C}" type="presParOf" srcId="{2AEA4AA3-3475-4872-B61C-451428B837A5}" destId="{3B29C4C5-9812-4410-957B-5FFB903ADE8B}" srcOrd="7" destOrd="0" presId="urn:microsoft.com/office/officeart/2005/8/layout/hProcess7"/>
    <dgm:cxn modelId="{FC8B885E-A9C7-4B17-8F2E-7C49564160FF}" type="presParOf" srcId="{2AEA4AA3-3475-4872-B61C-451428B837A5}" destId="{BF689E3B-11D3-4CBC-813A-A44F1417EDEB}" srcOrd="8" destOrd="0" presId="urn:microsoft.com/office/officeart/2005/8/layout/hProcess7"/>
    <dgm:cxn modelId="{50770254-D73F-449C-9A37-DDD4734EA1C3}" type="presParOf" srcId="{BF689E3B-11D3-4CBC-813A-A44F1417EDEB}" destId="{584FEDDA-4628-4634-AB8B-32B2739E12FC}" srcOrd="0" destOrd="0" presId="urn:microsoft.com/office/officeart/2005/8/layout/hProcess7"/>
    <dgm:cxn modelId="{5BD05B54-06CA-4005-BDD5-FA4D6D29D8A8}" type="presParOf" srcId="{BF689E3B-11D3-4CBC-813A-A44F1417EDEB}" destId="{15064DE6-542D-4966-A2F7-F8796B8D0C94}" srcOrd="1" destOrd="0" presId="urn:microsoft.com/office/officeart/2005/8/layout/hProcess7"/>
    <dgm:cxn modelId="{C2E8FE40-19DB-4FB5-A6B5-3B6F0CE4F7E0}" type="presParOf" srcId="{BF689E3B-11D3-4CBC-813A-A44F1417EDEB}" destId="{5B83FB33-8DFA-4A13-B75F-37617934B84E}"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F21E3-63F9-4529-8F26-746FCE82A671}">
      <dsp:nvSpPr>
        <dsp:cNvPr id="0" name=""/>
        <dsp:cNvSpPr/>
      </dsp:nvSpPr>
      <dsp:spPr>
        <a:xfrm>
          <a:off x="795" y="887226"/>
          <a:ext cx="3424017" cy="4108821"/>
        </a:xfrm>
        <a:prstGeom prst="roundRect">
          <a:avLst>
            <a:gd name="adj" fmla="val 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n-GB" sz="2900" kern="1200"/>
            <a:t>Institutional context</a:t>
          </a:r>
        </a:p>
      </dsp:txBody>
      <dsp:txXfrm rot="16200000">
        <a:off x="-1341419" y="2229441"/>
        <a:ext cx="3369233" cy="684803"/>
      </dsp:txXfrm>
    </dsp:sp>
    <dsp:sp modelId="{AD0396DA-61EA-4455-83A0-B75C7B0EDFA9}">
      <dsp:nvSpPr>
        <dsp:cNvPr id="0" name=""/>
        <dsp:cNvSpPr/>
      </dsp:nvSpPr>
      <dsp:spPr>
        <a:xfrm>
          <a:off x="685599" y="887226"/>
          <a:ext cx="2550893" cy="41088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marL="0" lvl="0" indent="0" algn="l" defTabSz="1422400">
            <a:lnSpc>
              <a:spcPct val="90000"/>
            </a:lnSpc>
            <a:spcBef>
              <a:spcPct val="0"/>
            </a:spcBef>
            <a:spcAft>
              <a:spcPct val="35000"/>
            </a:spcAft>
            <a:buNone/>
          </a:pPr>
          <a:r>
            <a:rPr lang="en-GB" sz="3200" kern="1200" dirty="0"/>
            <a:t>Student digital capabilities at </a:t>
          </a:r>
          <a:br>
            <a:rPr lang="en-GB" sz="3200" kern="1200" dirty="0"/>
          </a:br>
          <a:r>
            <a:rPr lang="en-GB" sz="3200" kern="1200" dirty="0"/>
            <a:t>University of Nottingham</a:t>
          </a:r>
        </a:p>
        <a:p>
          <a:pPr marL="0" lvl="0" indent="0" algn="l" defTabSz="1422400">
            <a:lnSpc>
              <a:spcPct val="90000"/>
            </a:lnSpc>
            <a:spcBef>
              <a:spcPct val="0"/>
            </a:spcBef>
            <a:spcAft>
              <a:spcPct val="35000"/>
            </a:spcAft>
            <a:buNone/>
          </a:pPr>
          <a:r>
            <a:rPr lang="en-GB" sz="1800" kern="1200" dirty="0"/>
            <a:t>Elizabeth Newall</a:t>
          </a:r>
          <a:br>
            <a:rPr lang="en-GB" sz="1800" kern="1200" dirty="0"/>
          </a:br>
          <a:r>
            <a:rPr lang="en-GB" sz="1800" kern="1200" dirty="0"/>
            <a:t>(UoN Libraries)</a:t>
          </a:r>
        </a:p>
      </dsp:txBody>
      <dsp:txXfrm>
        <a:off x="685599" y="887226"/>
        <a:ext cx="2550893" cy="4108821"/>
      </dsp:txXfrm>
    </dsp:sp>
    <dsp:sp modelId="{F2CBD2FE-B31F-429C-A1E3-E2CD28DFA514}">
      <dsp:nvSpPr>
        <dsp:cNvPr id="0" name=""/>
        <dsp:cNvSpPr/>
      </dsp:nvSpPr>
      <dsp:spPr>
        <a:xfrm>
          <a:off x="3544654" y="887226"/>
          <a:ext cx="3424017" cy="4108821"/>
        </a:xfrm>
        <a:prstGeom prst="roundRect">
          <a:avLst>
            <a:gd name="adj" fmla="val 5000"/>
          </a:avLst>
        </a:prstGeom>
        <a:solidFill>
          <a:schemeClr val="accent5">
            <a:hueOff val="2640797"/>
            <a:satOff val="4667"/>
            <a:lumOff val="1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n-GB" sz="2900" kern="1200"/>
            <a:t>Faculty context</a:t>
          </a:r>
        </a:p>
      </dsp:txBody>
      <dsp:txXfrm rot="16200000">
        <a:off x="2202439" y="2229441"/>
        <a:ext cx="3369233" cy="684803"/>
      </dsp:txXfrm>
    </dsp:sp>
    <dsp:sp modelId="{8D2C3D07-F684-4837-A7B8-B8E32DC0DFBE}">
      <dsp:nvSpPr>
        <dsp:cNvPr id="0" name=""/>
        <dsp:cNvSpPr/>
      </dsp:nvSpPr>
      <dsp:spPr>
        <a:xfrm rot="5400000">
          <a:off x="3259725" y="4154330"/>
          <a:ext cx="604097" cy="513602"/>
        </a:xfrm>
        <a:prstGeom prst="flowChartExtra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8E9262-A942-4F24-AF90-DC58C76DF73D}">
      <dsp:nvSpPr>
        <dsp:cNvPr id="0" name=""/>
        <dsp:cNvSpPr/>
      </dsp:nvSpPr>
      <dsp:spPr>
        <a:xfrm>
          <a:off x="4229457" y="887226"/>
          <a:ext cx="2550893" cy="41088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marL="0" lvl="0" indent="0" algn="l" defTabSz="1422400">
            <a:lnSpc>
              <a:spcPct val="90000"/>
            </a:lnSpc>
            <a:spcBef>
              <a:spcPct val="0"/>
            </a:spcBef>
            <a:spcAft>
              <a:spcPct val="35000"/>
            </a:spcAft>
            <a:buNone/>
          </a:pPr>
          <a:r>
            <a:rPr lang="en-GB" sz="3200" kern="1200" dirty="0"/>
            <a:t>Faculty of Science digital learning transition project</a:t>
          </a:r>
        </a:p>
        <a:p>
          <a:pPr marL="0" lvl="0" indent="0" algn="l" defTabSz="1422400">
            <a:lnSpc>
              <a:spcPct val="90000"/>
            </a:lnSpc>
            <a:spcBef>
              <a:spcPct val="0"/>
            </a:spcBef>
            <a:spcAft>
              <a:spcPct val="35000"/>
            </a:spcAft>
            <a:buNone/>
          </a:pPr>
          <a:r>
            <a:rPr lang="en-GB" sz="1800" kern="1200" dirty="0"/>
            <a:t>Stephanie McDonald (Digital Learning Lead, School of Psychology)</a:t>
          </a:r>
        </a:p>
      </dsp:txBody>
      <dsp:txXfrm>
        <a:off x="4229457" y="887226"/>
        <a:ext cx="2550893" cy="4108821"/>
      </dsp:txXfrm>
    </dsp:sp>
    <dsp:sp modelId="{584FEDDA-4628-4634-AB8B-32B2739E12FC}">
      <dsp:nvSpPr>
        <dsp:cNvPr id="0" name=""/>
        <dsp:cNvSpPr/>
      </dsp:nvSpPr>
      <dsp:spPr>
        <a:xfrm>
          <a:off x="7088512" y="887226"/>
          <a:ext cx="3424017" cy="4108821"/>
        </a:xfrm>
        <a:prstGeom prst="roundRect">
          <a:avLst>
            <a:gd name="adj" fmla="val 5000"/>
          </a:avLst>
        </a:prstGeom>
        <a:solidFill>
          <a:schemeClr val="accent5">
            <a:hueOff val="5281595"/>
            <a:satOff val="9333"/>
            <a:lumOff val="2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n-GB" sz="2900" kern="1200"/>
            <a:t>School context</a:t>
          </a:r>
        </a:p>
      </dsp:txBody>
      <dsp:txXfrm rot="16200000">
        <a:off x="5746297" y="2229441"/>
        <a:ext cx="3369233" cy="684803"/>
      </dsp:txXfrm>
    </dsp:sp>
    <dsp:sp modelId="{6AFB53D0-1B7B-4459-B45F-6ACF07D6AEAA}">
      <dsp:nvSpPr>
        <dsp:cNvPr id="0" name=""/>
        <dsp:cNvSpPr/>
      </dsp:nvSpPr>
      <dsp:spPr>
        <a:xfrm rot="5400000">
          <a:off x="6803583" y="4154330"/>
          <a:ext cx="604097" cy="513602"/>
        </a:xfrm>
        <a:prstGeom prst="flowChartExtract">
          <a:avLst/>
        </a:prstGeom>
        <a:solidFill>
          <a:schemeClr val="lt1">
            <a:hueOff val="0"/>
            <a:satOff val="0"/>
            <a:lumOff val="0"/>
            <a:alphaOff val="0"/>
          </a:schemeClr>
        </a:solidFill>
        <a:ln w="12700" cap="flat" cmpd="sng" algn="ctr">
          <a:solidFill>
            <a:schemeClr val="accent5">
              <a:hueOff val="5281595"/>
              <a:satOff val="9333"/>
              <a:lumOff val="231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83FB33-8DFA-4A13-B75F-37617934B84E}">
      <dsp:nvSpPr>
        <dsp:cNvPr id="0" name=""/>
        <dsp:cNvSpPr/>
      </dsp:nvSpPr>
      <dsp:spPr>
        <a:xfrm>
          <a:off x="7773316" y="887226"/>
          <a:ext cx="2550893" cy="41088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9728" rIns="0" bIns="0" numCol="1" spcCol="1270" anchor="t" anchorCtr="0">
          <a:noAutofit/>
        </a:bodyPr>
        <a:lstStyle/>
        <a:p>
          <a:pPr marL="0" lvl="0" indent="0" algn="l" defTabSz="1422400">
            <a:lnSpc>
              <a:spcPct val="90000"/>
            </a:lnSpc>
            <a:spcBef>
              <a:spcPct val="0"/>
            </a:spcBef>
            <a:spcAft>
              <a:spcPct val="35000"/>
            </a:spcAft>
            <a:buNone/>
          </a:pPr>
          <a:r>
            <a:rPr lang="en-GB" sz="3200" kern="1200" dirty="0"/>
            <a:t>Pharmacy student research projects</a:t>
          </a:r>
        </a:p>
        <a:p>
          <a:pPr marL="0" lvl="0" indent="0" algn="l" defTabSz="1422400">
            <a:lnSpc>
              <a:spcPct val="90000"/>
            </a:lnSpc>
            <a:spcBef>
              <a:spcPct val="0"/>
            </a:spcBef>
            <a:spcAft>
              <a:spcPct val="35000"/>
            </a:spcAft>
            <a:buNone/>
          </a:pPr>
          <a:r>
            <a:rPr lang="en-GB" sz="1800" kern="1200" dirty="0"/>
            <a:t>Vibhu Solanki</a:t>
          </a:r>
          <a:br>
            <a:rPr lang="en-GB" sz="1800" kern="1200" dirty="0"/>
          </a:br>
          <a:r>
            <a:rPr lang="en-GB" sz="1800" kern="1200" dirty="0"/>
            <a:t>(Digital Learning Lead)</a:t>
          </a:r>
        </a:p>
        <a:p>
          <a:pPr marL="0" lvl="0" indent="0" algn="l" defTabSz="1422400">
            <a:lnSpc>
              <a:spcPct val="90000"/>
            </a:lnSpc>
            <a:spcBef>
              <a:spcPct val="0"/>
            </a:spcBef>
            <a:spcAft>
              <a:spcPct val="35000"/>
            </a:spcAft>
            <a:buNone/>
          </a:pPr>
          <a:r>
            <a:rPr lang="en-GB" sz="1800" kern="1200" dirty="0"/>
            <a:t>Madihah Hussain, </a:t>
          </a:r>
          <a:br>
            <a:rPr lang="en-GB" sz="1800" kern="1200" dirty="0"/>
          </a:br>
          <a:r>
            <a:rPr lang="en-GB" sz="1800" kern="1200" dirty="0"/>
            <a:t>Celine Thien and Chidubem Ugwu</a:t>
          </a:r>
          <a:br>
            <a:rPr lang="en-GB" sz="1800" kern="1200" dirty="0"/>
          </a:br>
          <a:r>
            <a:rPr lang="en-GB" sz="1800" kern="1200" dirty="0"/>
            <a:t>(</a:t>
          </a:r>
          <a:r>
            <a:rPr lang="en-GB" sz="1800" kern="1200" dirty="0" err="1"/>
            <a:t>MPharm</a:t>
          </a:r>
          <a:r>
            <a:rPr lang="en-GB" sz="1800" kern="1200" dirty="0"/>
            <a:t> students)</a:t>
          </a:r>
        </a:p>
      </dsp:txBody>
      <dsp:txXfrm>
        <a:off x="7773316" y="887226"/>
        <a:ext cx="2550893" cy="410882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28/06/2021</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28/06/2021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Elizabeth</a:t>
            </a:r>
            <a:br>
              <a:rPr lang="en-US"/>
            </a:br>
            <a:r>
              <a:rPr lang="en-US"/>
              <a:t>1 min (00-01)</a:t>
            </a:r>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a:t>
            </a:fld>
            <a:endParaRPr lang="en-GB"/>
          </a:p>
        </p:txBody>
      </p:sp>
    </p:spTree>
    <p:extLst>
      <p:ext uri="{BB962C8B-B14F-4D97-AF65-F5344CB8AC3E}">
        <p14:creationId xmlns:p14="http://schemas.microsoft.com/office/powerpoint/2010/main" val="594544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Elizabeth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1 min (01-02)</a:t>
            </a:r>
          </a:p>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1738493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Elizabeth - UoN context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2 mins (02-04)</a:t>
            </a:r>
          </a:p>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4</a:t>
            </a:fld>
            <a:endParaRPr lang="en-GB"/>
          </a:p>
        </p:txBody>
      </p:sp>
    </p:spTree>
    <p:extLst>
      <p:ext uri="{BB962C8B-B14F-4D97-AF65-F5344CB8AC3E}">
        <p14:creationId xmlns:p14="http://schemas.microsoft.com/office/powerpoint/2010/main" val="3582393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Stephanie</a:t>
            </a:r>
          </a:p>
          <a:p>
            <a:r>
              <a:rPr lang="en-GB"/>
              <a:t>2</a:t>
            </a:r>
            <a:r>
              <a:rPr lang="en-US"/>
              <a:t> mins (04-06)</a:t>
            </a:r>
          </a:p>
          <a:p>
            <a:r>
              <a:rPr lang="en-GB"/>
              <a:t> </a:t>
            </a:r>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6</a:t>
            </a:fld>
            <a:endParaRPr lang="en-GB"/>
          </a:p>
        </p:txBody>
      </p:sp>
    </p:spTree>
    <p:extLst>
      <p:ext uri="{BB962C8B-B14F-4D97-AF65-F5344CB8AC3E}">
        <p14:creationId xmlns:p14="http://schemas.microsoft.com/office/powerpoint/2010/main" val="113676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Vibhu - Pharmacy context/motivations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2 min (06-08)</a:t>
            </a:r>
          </a:p>
          <a:p>
            <a:endParaRPr lang="en-GB">
              <a:cs typeface="Arial"/>
            </a:endParaRPr>
          </a:p>
          <a:p>
            <a:r>
              <a:rPr lang="en-GB">
                <a:cs typeface="Arial"/>
              </a:rPr>
              <a:t>Mention Digital Learning faculty- delegate leadership into the school</a:t>
            </a:r>
            <a:endParaRPr lang="en-GB" dirty="0">
              <a:cs typeface="Arial"/>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8</a:t>
            </a:fld>
            <a:endParaRPr lang="en-GB"/>
          </a:p>
        </p:txBody>
      </p:sp>
    </p:spTree>
    <p:extLst>
      <p:ext uri="{BB962C8B-B14F-4D97-AF65-F5344CB8AC3E}">
        <p14:creationId xmlns:p14="http://schemas.microsoft.com/office/powerpoint/2010/main" val="4194833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Vibhu or Helen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min (08-09)</a:t>
            </a:r>
          </a:p>
          <a:p>
            <a:endParaRPr lang="en-GB" dirty="0"/>
          </a:p>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10</a:t>
            </a:fld>
            <a:endParaRPr lang="en-GB"/>
          </a:p>
        </p:txBody>
      </p:sp>
    </p:spTree>
    <p:extLst>
      <p:ext uri="{BB962C8B-B14F-4D97-AF65-F5344CB8AC3E}">
        <p14:creationId xmlns:p14="http://schemas.microsoft.com/office/powerpoint/2010/main" val="1653237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Madihah (in person or pre-recorded)</a:t>
            </a:r>
          </a:p>
          <a:p>
            <a:r>
              <a:rPr lang="en-GB" dirty="0"/>
              <a:t>1 min (9-10)</a:t>
            </a:r>
          </a:p>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11</a:t>
            </a:fld>
            <a:endParaRPr lang="en-GB"/>
          </a:p>
        </p:txBody>
      </p:sp>
    </p:spTree>
    <p:extLst>
      <p:ext uri="{BB962C8B-B14F-4D97-AF65-F5344CB8AC3E}">
        <p14:creationId xmlns:p14="http://schemas.microsoft.com/office/powerpoint/2010/main" val="1075065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Celine (in person or pre-recorded)</a:t>
            </a:r>
          </a:p>
          <a:p>
            <a:r>
              <a:rPr lang="en-GB" dirty="0"/>
              <a:t>1 min (10-11)</a:t>
            </a:r>
          </a:p>
          <a:p>
            <a:endParaRPr lang="en-GB"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12</a:t>
            </a:fld>
            <a:endParaRPr lang="en-GB"/>
          </a:p>
        </p:txBody>
      </p:sp>
    </p:spTree>
    <p:extLst>
      <p:ext uri="{BB962C8B-B14F-4D97-AF65-F5344CB8AC3E}">
        <p14:creationId xmlns:p14="http://schemas.microsoft.com/office/powerpoint/2010/main" val="2625410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Chidubem</a:t>
            </a:r>
          </a:p>
          <a:p>
            <a:r>
              <a:rPr lang="en-GB" dirty="0"/>
              <a:t>1 min (11-12)</a:t>
            </a: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13</a:t>
            </a:fld>
            <a:endParaRPr lang="en-GB"/>
          </a:p>
        </p:txBody>
      </p:sp>
    </p:spTree>
    <p:extLst>
      <p:ext uri="{BB962C8B-B14F-4D97-AF65-F5344CB8AC3E}">
        <p14:creationId xmlns:p14="http://schemas.microsoft.com/office/powerpoint/2010/main" val="1950503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Chidubem</a:t>
            </a:r>
          </a:p>
          <a:p>
            <a:r>
              <a:rPr lang="en-GB" dirty="0"/>
              <a:t>1 min (12-13)</a:t>
            </a: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14</a:t>
            </a:fld>
            <a:endParaRPr lang="en-GB"/>
          </a:p>
        </p:txBody>
      </p:sp>
    </p:spTree>
    <p:extLst>
      <p:ext uri="{BB962C8B-B14F-4D97-AF65-F5344CB8AC3E}">
        <p14:creationId xmlns:p14="http://schemas.microsoft.com/office/powerpoint/2010/main" val="282796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Vibhu or Helen</a:t>
            </a:r>
          </a:p>
          <a:p>
            <a:r>
              <a:rPr lang="en-GB" dirty="0"/>
              <a:t>1 min (13-14)</a:t>
            </a:r>
          </a:p>
          <a:p>
            <a:r>
              <a:rPr lang="en-GB" dirty="0"/>
              <a:t>1. Foundational understanding of the uses and applications of data. They should understand the high-level issues and challenges associated with data. They should also understand the importance of data and be familiar with concepts such as data ethics and data security. For example using OneDrive to regularly back-up and securely store data</a:t>
            </a:r>
          </a:p>
          <a:p>
            <a:r>
              <a:rPr lang="en-GB" dirty="0">
                <a:cs typeface="Arial"/>
              </a:rPr>
              <a:t>2. Students </a:t>
            </a:r>
            <a:r>
              <a:rPr lang="en-GB" dirty="0"/>
              <a:t>should be knowledgeable about which sources exist and what information is contained </a:t>
            </a:r>
            <a:r>
              <a:rPr lang="en-GB" dirty="0" err="1"/>
              <a:t>therein.They</a:t>
            </a:r>
            <a:r>
              <a:rPr lang="en-GB" dirty="0"/>
              <a:t> should be able to assess the trustworthiness and usefulness of data sources, too</a:t>
            </a:r>
            <a:endParaRPr lang="en-GB" dirty="0">
              <a:cs typeface="Arial"/>
            </a:endParaRPr>
          </a:p>
          <a:p>
            <a:pPr>
              <a:lnSpc>
                <a:spcPct val="90000"/>
              </a:lnSpc>
              <a:spcBef>
                <a:spcPts val="1000"/>
              </a:spcBef>
            </a:pPr>
            <a:r>
              <a:rPr lang="en-GB" dirty="0">
                <a:cs typeface="Arial"/>
              </a:rPr>
              <a:t>3. </a:t>
            </a:r>
            <a:r>
              <a:rPr lang="en-US" dirty="0"/>
              <a:t>Adopting appropriate Data Tools- new software such as SPSS Statistics for data analysis</a:t>
            </a:r>
            <a:endParaRPr lang="en-GB" dirty="0">
              <a:cs typeface="Arial" panose="020B0604020202020204"/>
            </a:endParaRPr>
          </a:p>
          <a:p>
            <a:pPr>
              <a:lnSpc>
                <a:spcPct val="90000"/>
              </a:lnSpc>
              <a:spcBef>
                <a:spcPts val="1000"/>
              </a:spcBef>
            </a:pPr>
            <a:r>
              <a:rPr lang="en-US" dirty="0">
                <a:cs typeface="Arial"/>
              </a:rPr>
              <a:t>4. Students </a:t>
            </a:r>
            <a:r>
              <a:rPr lang="en-US" dirty="0"/>
              <a:t>who misunderstands data feel overwhelmed when the results of their efforts are not meaningful. Students should, therefore, understand how different types of data are relevant to different problems and questions and be able to </a:t>
            </a:r>
            <a:r>
              <a:rPr lang="en-US" dirty="0" err="1"/>
              <a:t>prioritise</a:t>
            </a:r>
            <a:r>
              <a:rPr lang="en-US" dirty="0"/>
              <a:t> data for use. They should understand the relationships among data from multiple sources and various literature. </a:t>
            </a:r>
            <a:endParaRPr lang="en-US" dirty="0">
              <a:cs typeface="Arial"/>
            </a:endParaRPr>
          </a:p>
          <a:p>
            <a:pPr>
              <a:lnSpc>
                <a:spcPct val="90000"/>
              </a:lnSpc>
              <a:spcBef>
                <a:spcPts val="1000"/>
              </a:spcBef>
            </a:pPr>
            <a:r>
              <a:rPr lang="en-US" dirty="0">
                <a:cs typeface="Arial"/>
              </a:rPr>
              <a:t>5. </a:t>
            </a:r>
            <a:r>
              <a:rPr lang="en-US" dirty="0"/>
              <a:t>Data analysis refers to reading and interpreting data to glean insights from it. While analysis can be conducted using statistical models, algorithms, and other complex tools and frameworks, you can also achieve it by simply reviewing data and drawing conclusions from it.</a:t>
            </a:r>
            <a:endParaRPr lang="en-US" dirty="0">
              <a:cs typeface="Arial"/>
            </a:endParaRPr>
          </a:p>
          <a:p>
            <a:pPr>
              <a:lnSpc>
                <a:spcPct val="90000"/>
              </a:lnSpc>
              <a:spcBef>
                <a:spcPts val="1000"/>
              </a:spcBef>
            </a:pPr>
            <a:r>
              <a:rPr lang="en-US" dirty="0">
                <a:cs typeface="Arial"/>
              </a:rPr>
              <a:t>6. Data Comms- Students </a:t>
            </a:r>
            <a:r>
              <a:rPr lang="en-US" dirty="0"/>
              <a:t>should feel comfortable both receiving and making communications about data from and to a variety of stakeholders. They should be able to frame why data is useful and to whom in ways others can understand. They should be schooled in data </a:t>
            </a:r>
            <a:r>
              <a:rPr lang="en-US" dirty="0" err="1"/>
              <a:t>visualisation</a:t>
            </a:r>
            <a:r>
              <a:rPr lang="en-US" dirty="0"/>
              <a:t> techniques and options and be able to critically assess graphical representations of data for relevance and errors</a:t>
            </a:r>
            <a:endParaRPr lang="en-US" dirty="0">
              <a:cs typeface="Arial"/>
            </a:endParaRPr>
          </a:p>
          <a:p>
            <a:pPr>
              <a:lnSpc>
                <a:spcPct val="90000"/>
              </a:lnSpc>
              <a:spcBef>
                <a:spcPts val="1000"/>
              </a:spcBef>
            </a:pPr>
            <a:endParaRPr lang="en-US" dirty="0">
              <a:cs typeface="Arial"/>
            </a:endParaRPr>
          </a:p>
          <a:p>
            <a:endParaRPr lang="en-GB" dirty="0">
              <a:cs typeface="Arial"/>
            </a:endParaRPr>
          </a:p>
          <a:p>
            <a:br>
              <a:rPr lang="en-US" dirty="0"/>
            </a:br>
            <a:endParaRPr lang="en-US" dirty="0"/>
          </a:p>
          <a:p>
            <a:endParaRPr lang="en-GB" dirty="0">
              <a:cs typeface="Arial" panose="020B0604020202020204"/>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15</a:t>
            </a:fld>
            <a:endParaRPr lang="en-GB"/>
          </a:p>
        </p:txBody>
      </p:sp>
    </p:spTree>
    <p:extLst>
      <p:ext uri="{BB962C8B-B14F-4D97-AF65-F5344CB8AC3E}">
        <p14:creationId xmlns:p14="http://schemas.microsoft.com/office/powerpoint/2010/main" val="3930102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Elizabeth</a:t>
            </a:r>
          </a:p>
          <a:p>
            <a:r>
              <a:rPr lang="en-GB"/>
              <a:t>2 mins (1-15</a:t>
            </a:r>
            <a:r>
              <a:rPr lang="en-GB" dirty="0"/>
              <a:t>)</a:t>
            </a: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17</a:t>
            </a:fld>
            <a:endParaRPr lang="en-GB"/>
          </a:p>
        </p:txBody>
      </p:sp>
    </p:spTree>
    <p:extLst>
      <p:ext uri="{BB962C8B-B14F-4D97-AF65-F5344CB8AC3E}">
        <p14:creationId xmlns:p14="http://schemas.microsoft.com/office/powerpoint/2010/main" val="1702233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28/06/2021</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18</a:t>
            </a:fld>
            <a:endParaRPr lang="en-GB"/>
          </a:p>
        </p:txBody>
      </p:sp>
    </p:spTree>
    <p:extLst>
      <p:ext uri="{BB962C8B-B14F-4D97-AF65-F5344CB8AC3E}">
        <p14:creationId xmlns:p14="http://schemas.microsoft.com/office/powerpoint/2010/main" val="3237617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hyperlink" Target="http://www.nottingham.ac.uk/imagebank" TargetMode="Externa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hyperlink" Target="http://www.nottingham.ac.uk/imagebank" TargetMode="Externa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hyperlink" Target="http://www.nottingham.ac.uk/imagebank"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hyperlink" Target="http://www.nottingham.ac.uk/imagebank" TargetMode="Externa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hyperlink" Target="http://www.nottingham.ac.uk/imagebank"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hyperlink" Target="http://www.nottingham.ac.uk/imagebank" TargetMode="Externa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pic>
        <p:nvPicPr>
          <p:cNvPr id="11" name="Picture 10">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8" name="Rectangle 7">
            <a:extLst>
              <a:ext uri="{FF2B5EF4-FFF2-40B4-BE49-F238E27FC236}">
                <a16:creationId xmlns:a16="http://schemas.microsoft.com/office/drawing/2014/main" id="{8CE7FB5A-28C0-E64E-9FEF-7D9F37C42C4A}"/>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4" name="Text Placeholder 3">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a:t> </a:t>
            </a:r>
            <a:endParaRPr lang="en-US"/>
          </a:p>
        </p:txBody>
      </p:sp>
      <p:sp>
        <p:nvSpPr>
          <p:cNvPr id="9" name="Rectangle 8">
            <a:extLst>
              <a:ext uri="{FF2B5EF4-FFF2-40B4-BE49-F238E27FC236}">
                <a16:creationId xmlns:a16="http://schemas.microsoft.com/office/drawing/2014/main" id="{88CE00DA-F948-9449-B3A1-D7A1FAA0F09F}"/>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0" name="Arc 9">
            <a:extLst>
              <a:ext uri="{FF2B5EF4-FFF2-40B4-BE49-F238E27FC236}">
                <a16:creationId xmlns:a16="http://schemas.microsoft.com/office/drawing/2014/main" id="{4CE4322B-60FD-4247-98CC-5B3D3101F0D7}"/>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7" name="Text Placeholder 3">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a:t> </a:t>
            </a:r>
            <a:endParaRPr lang="en-US"/>
          </a:p>
        </p:txBody>
      </p:sp>
      <p:sp>
        <p:nvSpPr>
          <p:cNvPr id="9" name="Rectangle 8">
            <a:extLst>
              <a:ext uri="{FF2B5EF4-FFF2-40B4-BE49-F238E27FC236}">
                <a16:creationId xmlns:a16="http://schemas.microsoft.com/office/drawing/2014/main" id="{91EF5119-3C31-2042-9116-20C98F254CA9}"/>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2" name="Arc 11">
            <a:extLst>
              <a:ext uri="{FF2B5EF4-FFF2-40B4-BE49-F238E27FC236}">
                <a16:creationId xmlns:a16="http://schemas.microsoft.com/office/drawing/2014/main" id="{D7715FAF-431F-0947-BA32-CCCAE21D6FF6}"/>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sp>
        <p:nvSpPr>
          <p:cNvPr id="6" name="Rectangle 5">
            <a:extLst>
              <a:ext uri="{FF2B5EF4-FFF2-40B4-BE49-F238E27FC236}">
                <a16:creationId xmlns:a16="http://schemas.microsoft.com/office/drawing/2014/main" id="{27FB682B-CBE5-0E46-8A20-FBDCFD217D46}"/>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pic>
        <p:nvPicPr>
          <p:cNvPr id="7" name="Picture 6">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pic>
        <p:nvPicPr>
          <p:cNvPr id="5" name="Picture 4">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pic>
        <p:nvPicPr>
          <p:cNvPr id="5" name="Picture 4">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3035A1-1804-EC4A-9FF8-AEE00A4BFC6F}"/>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4" name="Rectangle 13">
            <a:extLst>
              <a:ext uri="{FF2B5EF4-FFF2-40B4-BE49-F238E27FC236}">
                <a16:creationId xmlns:a16="http://schemas.microsoft.com/office/drawing/2014/main" id="{FE19A7CD-F138-0F44-8EE9-3A0D44746374}"/>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13" name="Rectangle 12">
            <a:extLst>
              <a:ext uri="{FF2B5EF4-FFF2-40B4-BE49-F238E27FC236}">
                <a16:creationId xmlns:a16="http://schemas.microsoft.com/office/drawing/2014/main" id="{08BD330B-22A3-344E-A01F-AEEF71CCB5D3}"/>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spTree>
      <p:nvGrpSpPr>
        <p:cNvPr id="1" name=""/>
        <p:cNvGrpSpPr/>
        <p:nvPr/>
      </p:nvGrpSpPr>
      <p:grpSpPr>
        <a:xfrm>
          <a:off x="0" y="0"/>
          <a:ext cx="0" cy="0"/>
          <a:chOff x="0" y="0"/>
          <a:chExt cx="0" cy="0"/>
        </a:xfrm>
      </p:grpSpPr>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a:t> </a:t>
            </a:r>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a:t>Quote text goes here – Georgia 40pt</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a:t> </a:t>
            </a:r>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spTree>
      <p:nvGrpSpPr>
        <p:cNvPr id="1" name=""/>
        <p:cNvGrpSpPr/>
        <p:nvPr/>
      </p:nvGrpSpPr>
      <p:grpSpPr>
        <a:xfrm>
          <a:off x="0" y="0"/>
          <a:ext cx="0" cy="0"/>
          <a:chOff x="0" y="0"/>
          <a:chExt cx="0" cy="0"/>
        </a:xfrm>
      </p:grpSpPr>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6" name="Rectangle 5">
            <a:extLst>
              <a:ext uri="{FF2B5EF4-FFF2-40B4-BE49-F238E27FC236}">
                <a16:creationId xmlns:a16="http://schemas.microsoft.com/office/drawing/2014/main" id="{5897768A-E936-2047-B272-A71830C2F46A}"/>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spTree>
      <p:nvGrpSpPr>
        <p:cNvPr id="1" name=""/>
        <p:cNvGrpSpPr/>
        <p:nvPr/>
      </p:nvGrpSpPr>
      <p:grpSpPr>
        <a:xfrm>
          <a:off x="0" y="0"/>
          <a:ext cx="0" cy="0"/>
          <a:chOff x="0" y="0"/>
          <a:chExt cx="0" cy="0"/>
        </a:xfrm>
      </p:grpSpPr>
      <p:sp>
        <p:nvSpPr>
          <p:cNvPr id="29" name="Text Placeholder 3">
            <a:extLst>
              <a:ext uri="{FF2B5EF4-FFF2-40B4-BE49-F238E27FC236}">
                <a16:creationId xmlns:a16="http://schemas.microsoft.com/office/drawing/2014/main" id="{3E8FE9F4-4522-2A4A-9C2C-E14E46615C79}"/>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a:t> </a:t>
            </a:r>
          </a:p>
        </p:txBody>
      </p:sp>
      <p:sp>
        <p:nvSpPr>
          <p:cNvPr id="24" name="Text Placeholder 3">
            <a:extLst>
              <a:ext uri="{FF2B5EF4-FFF2-40B4-BE49-F238E27FC236}">
                <a16:creationId xmlns:a16="http://schemas.microsoft.com/office/drawing/2014/main" id="{EB8BEFA4-C2B9-BD42-A0A5-04F3692367BB}"/>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a:t> </a:t>
            </a:r>
          </a:p>
        </p:txBody>
      </p:sp>
      <p:sp>
        <p:nvSpPr>
          <p:cNvPr id="25" name="Text Placeholder 3">
            <a:extLst>
              <a:ext uri="{FF2B5EF4-FFF2-40B4-BE49-F238E27FC236}">
                <a16:creationId xmlns:a16="http://schemas.microsoft.com/office/drawing/2014/main" id="{38429D8B-070F-B34C-94B7-DEF1C90FAA04}"/>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solidFill>
                  <a:schemeClr val="tx1"/>
                </a:solidFill>
                <a:effectLst/>
              </a:defRPr>
            </a:lvl1pPr>
            <a:lvl2pPr>
              <a:defRPr sz="3600"/>
            </a:lvl2pPr>
            <a:lvl3pPr>
              <a:defRPr sz="3600"/>
            </a:lvl3pPr>
            <a:lvl4pPr>
              <a:defRPr sz="3600"/>
            </a:lvl4pPr>
            <a:lvl5pPr>
              <a:defRPr sz="3600"/>
            </a:lvl5pPr>
          </a:lstStyle>
          <a:p>
            <a:r>
              <a:rPr lang="en-GB">
                <a:solidFill>
                  <a:srgbClr val="011C67"/>
                </a:solidFill>
                <a:effectLst/>
                <a:latin typeface="Arial" panose="020B0604020202020204" pitchFamily="34" charset="0"/>
              </a:rPr>
              <a:t>Lorem ipsum </a:t>
            </a:r>
            <a:r>
              <a:rPr lang="en-GB" err="1">
                <a:solidFill>
                  <a:srgbClr val="011C67"/>
                </a:solidFill>
                <a:effectLst/>
                <a:latin typeface="Arial" panose="020B0604020202020204" pitchFamily="34" charset="0"/>
              </a:rPr>
              <a:t>dolor</a:t>
            </a:r>
            <a:r>
              <a:rPr lang="en-GB">
                <a:solidFill>
                  <a:srgbClr val="011C67"/>
                </a:solidFill>
                <a:effectLst/>
                <a:latin typeface="Arial" panose="020B0604020202020204" pitchFamily="34" charset="0"/>
              </a:rPr>
              <a:t> sit </a:t>
            </a:r>
            <a:r>
              <a:rPr lang="en-GB" err="1">
                <a:solidFill>
                  <a:srgbClr val="011C67"/>
                </a:solidFill>
                <a:effectLst/>
                <a:latin typeface="Arial" panose="020B0604020202020204" pitchFamily="34" charset="0"/>
              </a:rPr>
              <a:t>amet</a:t>
            </a:r>
            <a:endParaRPr lang="en-GB">
              <a:solidFill>
                <a:srgbClr val="011C67"/>
              </a:solidFill>
              <a:effectLst/>
              <a:latin typeface="Arial" panose="020B0604020202020204" pitchFamily="34" charset="0"/>
            </a:endParaRPr>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a:t>75%</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 dolor sit </a:t>
            </a:r>
            <a:r>
              <a:rPr lang="en-US" err="1"/>
              <a:t>amet</a:t>
            </a:r>
            <a:endParaRPr lang="en-US"/>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313082" y="3999041"/>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a:t>
            </a:r>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Dolor sit </a:t>
            </a:r>
            <a:r>
              <a:rPr lang="en-US" err="1"/>
              <a:t>amet</a:t>
            </a:r>
            <a:endParaRPr lang="en-US"/>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D944C8EB-D3E3-3B4F-9FC5-E6B185D2F57B}"/>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a:t> </a:t>
            </a:r>
          </a:p>
        </p:txBody>
      </p:sp>
      <p:sp>
        <p:nvSpPr>
          <p:cNvPr id="4" name="Text Placeholder 3">
            <a:extLst>
              <a:ext uri="{FF2B5EF4-FFF2-40B4-BE49-F238E27FC236}">
                <a16:creationId xmlns:a16="http://schemas.microsoft.com/office/drawing/2014/main" id="{DAA563FF-1797-7C47-B195-3DD52F253B47}"/>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solidFill>
                  <a:schemeClr val="tx1"/>
                </a:solidFill>
                <a:effectLst/>
              </a:defRPr>
            </a:lvl1pPr>
            <a:lvl2pPr>
              <a:defRPr sz="3600"/>
            </a:lvl2pPr>
            <a:lvl3pPr>
              <a:defRPr sz="3600"/>
            </a:lvl3pPr>
            <a:lvl4pPr>
              <a:defRPr sz="3600"/>
            </a:lvl4pPr>
            <a:lvl5pPr>
              <a:defRPr sz="3600"/>
            </a:lvl5pPr>
          </a:lstStyle>
          <a:p>
            <a:r>
              <a:rPr lang="en-GB">
                <a:solidFill>
                  <a:srgbClr val="011C67"/>
                </a:solidFill>
                <a:effectLst/>
                <a:latin typeface="Arial" panose="020B0604020202020204" pitchFamily="34" charset="0"/>
              </a:rPr>
              <a:t>Lorem ipsum </a:t>
            </a:r>
            <a:r>
              <a:rPr lang="en-GB" err="1">
                <a:solidFill>
                  <a:srgbClr val="011C67"/>
                </a:solidFill>
                <a:effectLst/>
                <a:latin typeface="Arial" panose="020B0604020202020204" pitchFamily="34" charset="0"/>
              </a:rPr>
              <a:t>dolor</a:t>
            </a:r>
            <a:r>
              <a:rPr lang="en-GB">
                <a:solidFill>
                  <a:srgbClr val="011C67"/>
                </a:solidFill>
                <a:effectLst/>
                <a:latin typeface="Arial" panose="020B0604020202020204" pitchFamily="34" charset="0"/>
              </a:rPr>
              <a:t> sit </a:t>
            </a:r>
            <a:r>
              <a:rPr lang="en-GB" err="1">
                <a:solidFill>
                  <a:srgbClr val="011C67"/>
                </a:solidFill>
                <a:effectLst/>
                <a:latin typeface="Arial" panose="020B0604020202020204" pitchFamily="34" charset="0"/>
              </a:rPr>
              <a:t>amet</a:t>
            </a:r>
            <a:endParaRPr lang="en-GB">
              <a:solidFill>
                <a:srgbClr val="011C67"/>
              </a:solidFill>
              <a:effectLst/>
              <a:latin typeface="Arial" panose="020B0604020202020204" pitchFamily="34" charset="0"/>
            </a:endParaRPr>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a:t>Lorem ipsum dolor sit </a:t>
            </a:r>
            <a:r>
              <a:rPr lang="en-US" err="1"/>
              <a:t>amet</a:t>
            </a:r>
            <a:endParaRPr lang="en-US"/>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spTree>
      <p:nvGrpSpPr>
        <p:cNvPr id="1" name=""/>
        <p:cNvGrpSpPr/>
        <p:nvPr/>
      </p:nvGrpSpPr>
      <p:grpSpPr>
        <a:xfrm>
          <a:off x="0" y="0"/>
          <a:ext cx="0" cy="0"/>
          <a:chOff x="0" y="0"/>
          <a:chExt cx="0" cy="0"/>
        </a:xfrm>
      </p:grpSpPr>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a:t>Click to edit Master text styles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a:t>Click to edit Master text styles</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28 June 2021</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spTree>
      <p:nvGrpSpPr>
        <p:cNvPr id="1" name=""/>
        <p:cNvGrpSpPr/>
        <p:nvPr/>
      </p:nvGrpSpPr>
      <p:grpSpPr>
        <a:xfrm>
          <a:off x="0" y="0"/>
          <a:ext cx="0" cy="0"/>
          <a:chOff x="0" y="0"/>
          <a:chExt cx="0" cy="0"/>
        </a:xfrm>
      </p:grpSpPr>
      <p:pic>
        <p:nvPicPr>
          <p:cNvPr id="17" name="Picture 16" descr="A group of people standing in front of a building&#10;&#10;Description automatically generated">
            <a:extLst>
              <a:ext uri="{FF2B5EF4-FFF2-40B4-BE49-F238E27FC236}">
                <a16:creationId xmlns:a16="http://schemas.microsoft.com/office/drawing/2014/main" id="{AD3390C2-6273-9244-A9F3-90837D6D6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4"/>
              </a:rPr>
              <a:t>www.nottingham.ac.uk</a:t>
            </a:r>
            <a:r>
              <a:rPr lang="en-US" sz="1600">
                <a:solidFill>
                  <a:schemeClr val="tx2"/>
                </a:solidFill>
                <a:hlinkClick r:id="rId4"/>
              </a:rPr>
              <a:t>/</a:t>
            </a:r>
            <a:r>
              <a:rPr lang="en-US" sz="1600" err="1">
                <a:solidFill>
                  <a:schemeClr val="tx2"/>
                </a:solidFill>
                <a:hlinkClick r:id="rId4"/>
              </a:rPr>
              <a:t>imagebank</a:t>
            </a:r>
            <a:r>
              <a:rPr lang="en-US" sz="1600">
                <a:solidFill>
                  <a:schemeClr val="tx2"/>
                </a:solidFill>
                <a:hlinkClick r:id="rId4"/>
              </a:rPr>
              <a:t> </a:t>
            </a:r>
            <a:endParaRPr lang="en-US" sz="1600">
              <a:solidFill>
                <a:schemeClr val="tx2"/>
              </a:solidFill>
            </a:endParaRP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pic>
        <p:nvPicPr>
          <p:cNvPr id="17" name="Picture 16" descr="A group of people standing in front of a building&#10;&#10;Description automatically generated">
            <a:extLst>
              <a:ext uri="{FF2B5EF4-FFF2-40B4-BE49-F238E27FC236}">
                <a16:creationId xmlns:a16="http://schemas.microsoft.com/office/drawing/2014/main" id="{AD3390C2-6273-9244-A9F3-90837D6D6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4"/>
              </a:rPr>
              <a:t>www.nottingham.ac.uk</a:t>
            </a:r>
            <a:r>
              <a:rPr lang="en-US" sz="1600">
                <a:solidFill>
                  <a:schemeClr val="tx2"/>
                </a:solidFill>
                <a:hlinkClick r:id="rId4"/>
              </a:rPr>
              <a:t>/</a:t>
            </a:r>
            <a:r>
              <a:rPr lang="en-US" sz="1600" err="1">
                <a:solidFill>
                  <a:schemeClr val="tx2"/>
                </a:solidFill>
                <a:hlinkClick r:id="rId4"/>
              </a:rPr>
              <a:t>imagebank</a:t>
            </a:r>
            <a:r>
              <a:rPr lang="en-US" sz="1600">
                <a:solidFill>
                  <a:schemeClr val="tx2"/>
                </a:solidFill>
                <a:hlinkClick r:id="rId4"/>
              </a:rPr>
              <a:t> </a:t>
            </a:r>
            <a:endParaRPr lang="en-US" sz="1600">
              <a:solidFill>
                <a:schemeClr val="tx2"/>
              </a:solidFill>
            </a:endParaRP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a:t> </a:t>
            </a:r>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18CD7C8D-4EBF-E54E-8157-B82F50C780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4"/>
              </a:rPr>
              <a:t>www.nottingham.ac.uk</a:t>
            </a:r>
            <a:r>
              <a:rPr lang="en-US" sz="1600">
                <a:solidFill>
                  <a:schemeClr val="tx2"/>
                </a:solidFill>
                <a:hlinkClick r:id="rId4"/>
              </a:rPr>
              <a:t>/</a:t>
            </a:r>
            <a:r>
              <a:rPr lang="en-US" sz="1600" err="1">
                <a:solidFill>
                  <a:schemeClr val="tx2"/>
                </a:solidFill>
                <a:hlinkClick r:id="rId4"/>
              </a:rPr>
              <a:t>imagebank</a:t>
            </a:r>
            <a:r>
              <a:rPr lang="en-US" sz="1600">
                <a:solidFill>
                  <a:schemeClr val="tx2"/>
                </a:solidFill>
                <a:hlinkClick r:id="rId4"/>
              </a:rPr>
              <a:t> </a:t>
            </a:r>
            <a:endParaRPr lang="en-US" sz="1600">
              <a:solidFill>
                <a:schemeClr val="tx2"/>
              </a:solidFill>
            </a:endParaRP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28 June 2021</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End slide</a:t>
            </a:r>
            <a:br>
              <a:rPr lang="en-US"/>
            </a:br>
            <a:r>
              <a:rPr lang="en-US"/>
              <a:t>questions?</a:t>
            </a:r>
            <a:endParaRPr lang="en-GB"/>
          </a:p>
        </p:txBody>
      </p:sp>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End slide</a:t>
            </a:r>
            <a:br>
              <a:rPr lang="en-US"/>
            </a:br>
            <a:r>
              <a:rPr lang="en-US"/>
              <a:t>questions?</a:t>
            </a:r>
            <a:endParaRPr lang="en-GB"/>
          </a:p>
        </p:txBody>
      </p:sp>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2"/>
                </a:solidFill>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28 June 2021</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2" name="Rectangle 11">
            <a:extLst>
              <a:ext uri="{FF2B5EF4-FFF2-40B4-BE49-F238E27FC236}">
                <a16:creationId xmlns:a16="http://schemas.microsoft.com/office/drawing/2014/main" id="{143F670C-95B5-454E-9804-5609FD32D6F9}"/>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28 June 2021</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60" name="Rectangle 59">
            <a:extLst>
              <a:ext uri="{FF2B5EF4-FFF2-40B4-BE49-F238E27FC236}">
                <a16:creationId xmlns:a16="http://schemas.microsoft.com/office/drawing/2014/main" id="{4C76EA1E-DDD4-3C48-962B-715F6034D482}"/>
              </a:ext>
            </a:extLst>
          </p:cNvPr>
          <p:cNvSpPr/>
          <p:nvPr userDrawn="1"/>
        </p:nvSpPr>
        <p:spPr>
          <a:xfrm>
            <a:off x="479376"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Lst>
          </p:cNvPr>
          <p:cNvSpPr/>
          <p:nvPr userDrawn="1"/>
        </p:nvSpPr>
        <p:spPr>
          <a:xfrm>
            <a:off x="1495424"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Lst>
          </p:cNvPr>
          <p:cNvSpPr/>
          <p:nvPr userDrawn="1"/>
        </p:nvSpPr>
        <p:spPr>
          <a:xfrm>
            <a:off x="2511472"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Lst>
          </p:cNvPr>
          <p:cNvSpPr/>
          <p:nvPr userDrawn="1"/>
        </p:nvSpPr>
        <p:spPr>
          <a:xfrm>
            <a:off x="3527520"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Lst>
          </p:cNvPr>
          <p:cNvSpPr/>
          <p:nvPr userDrawn="1"/>
        </p:nvSpPr>
        <p:spPr>
          <a:xfrm>
            <a:off x="4543568"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Lst>
          </p:cNvPr>
          <p:cNvSpPr/>
          <p:nvPr userDrawn="1"/>
        </p:nvSpPr>
        <p:spPr>
          <a:xfrm>
            <a:off x="5559616"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Lst>
          </p:cNvPr>
          <p:cNvSpPr/>
          <p:nvPr userDrawn="1"/>
        </p:nvSpPr>
        <p:spPr>
          <a:xfrm>
            <a:off x="6575664"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Lst>
          </p:cNvPr>
          <p:cNvSpPr/>
          <p:nvPr userDrawn="1"/>
        </p:nvSpPr>
        <p:spPr>
          <a:xfrm>
            <a:off x="7591712"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Lst>
          </p:cNvPr>
          <p:cNvSpPr/>
          <p:nvPr userDrawn="1"/>
        </p:nvSpPr>
        <p:spPr>
          <a:xfrm>
            <a:off x="8607760"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Lst>
          </p:cNvPr>
          <p:cNvSpPr/>
          <p:nvPr userDrawn="1"/>
        </p:nvSpPr>
        <p:spPr>
          <a:xfrm>
            <a:off x="9623808"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Lst>
          </p:cNvPr>
          <p:cNvSpPr/>
          <p:nvPr userDrawn="1"/>
        </p:nvSpPr>
        <p:spPr>
          <a:xfrm>
            <a:off x="10639856" y="2112298"/>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Lst>
          </p:cNvPr>
          <p:cNvSpPr/>
          <p:nvPr userDrawn="1"/>
        </p:nvSpPr>
        <p:spPr>
          <a:xfrm>
            <a:off x="479376"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Lst>
          </p:cNvPr>
          <p:cNvSpPr/>
          <p:nvPr userDrawn="1"/>
        </p:nvSpPr>
        <p:spPr>
          <a:xfrm>
            <a:off x="1495424"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Lst>
          </p:cNvPr>
          <p:cNvSpPr/>
          <p:nvPr userDrawn="1"/>
        </p:nvSpPr>
        <p:spPr>
          <a:xfrm>
            <a:off x="2511472"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Lst>
          </p:cNvPr>
          <p:cNvSpPr/>
          <p:nvPr userDrawn="1"/>
        </p:nvSpPr>
        <p:spPr>
          <a:xfrm>
            <a:off x="3527520"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Lst>
          </p:cNvPr>
          <p:cNvSpPr/>
          <p:nvPr userDrawn="1"/>
        </p:nvSpPr>
        <p:spPr>
          <a:xfrm>
            <a:off x="4543568"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Lst>
          </p:cNvPr>
          <p:cNvSpPr/>
          <p:nvPr userDrawn="1"/>
        </p:nvSpPr>
        <p:spPr>
          <a:xfrm>
            <a:off x="5559616"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Lst>
          </p:cNvPr>
          <p:cNvSpPr/>
          <p:nvPr userDrawn="1"/>
        </p:nvSpPr>
        <p:spPr>
          <a:xfrm>
            <a:off x="6575664"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Lst>
          </p:cNvPr>
          <p:cNvSpPr/>
          <p:nvPr userDrawn="1"/>
        </p:nvSpPr>
        <p:spPr>
          <a:xfrm>
            <a:off x="7591712"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Lst>
          </p:cNvPr>
          <p:cNvSpPr/>
          <p:nvPr userDrawn="1"/>
        </p:nvSpPr>
        <p:spPr>
          <a:xfrm>
            <a:off x="8607760"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Lst>
          </p:cNvPr>
          <p:cNvSpPr/>
          <p:nvPr userDrawn="1"/>
        </p:nvSpPr>
        <p:spPr>
          <a:xfrm>
            <a:off x="9623808"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Lst>
          </p:cNvPr>
          <p:cNvSpPr/>
          <p:nvPr userDrawn="1"/>
        </p:nvSpPr>
        <p:spPr>
          <a:xfrm>
            <a:off x="10639856" y="3112962"/>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Lst>
          </p:cNvPr>
          <p:cNvSpPr/>
          <p:nvPr userDrawn="1"/>
        </p:nvSpPr>
        <p:spPr>
          <a:xfrm>
            <a:off x="479376"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Lst>
          </p:cNvPr>
          <p:cNvSpPr/>
          <p:nvPr userDrawn="1"/>
        </p:nvSpPr>
        <p:spPr>
          <a:xfrm>
            <a:off x="1495424"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Lst>
          </p:cNvPr>
          <p:cNvSpPr/>
          <p:nvPr userDrawn="1"/>
        </p:nvSpPr>
        <p:spPr>
          <a:xfrm>
            <a:off x="2511472"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Lst>
          </p:cNvPr>
          <p:cNvSpPr/>
          <p:nvPr userDrawn="1"/>
        </p:nvSpPr>
        <p:spPr>
          <a:xfrm>
            <a:off x="3527520"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Lst>
          </p:cNvPr>
          <p:cNvSpPr/>
          <p:nvPr userDrawn="1"/>
        </p:nvSpPr>
        <p:spPr>
          <a:xfrm>
            <a:off x="4543568"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Lst>
          </p:cNvPr>
          <p:cNvSpPr/>
          <p:nvPr userDrawn="1"/>
        </p:nvSpPr>
        <p:spPr>
          <a:xfrm>
            <a:off x="5559616"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Lst>
          </p:cNvPr>
          <p:cNvSpPr/>
          <p:nvPr userDrawn="1"/>
        </p:nvSpPr>
        <p:spPr>
          <a:xfrm>
            <a:off x="6575664"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Lst>
          </p:cNvPr>
          <p:cNvSpPr/>
          <p:nvPr userDrawn="1"/>
        </p:nvSpPr>
        <p:spPr>
          <a:xfrm>
            <a:off x="7591712"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Lst>
          </p:cNvPr>
          <p:cNvSpPr/>
          <p:nvPr userDrawn="1"/>
        </p:nvSpPr>
        <p:spPr>
          <a:xfrm>
            <a:off x="8607760"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Lst>
          </p:cNvPr>
          <p:cNvSpPr/>
          <p:nvPr userDrawn="1"/>
        </p:nvSpPr>
        <p:spPr>
          <a:xfrm>
            <a:off x="9623808"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Lst>
          </p:cNvPr>
          <p:cNvSpPr/>
          <p:nvPr userDrawn="1"/>
        </p:nvSpPr>
        <p:spPr>
          <a:xfrm>
            <a:off x="10639856" y="4122253"/>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Lst>
          </p:cNvPr>
          <p:cNvSpPr/>
          <p:nvPr userDrawn="1"/>
        </p:nvSpPr>
        <p:spPr>
          <a:xfrm>
            <a:off x="479376"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Lst>
          </p:cNvPr>
          <p:cNvSpPr/>
          <p:nvPr userDrawn="1"/>
        </p:nvSpPr>
        <p:spPr>
          <a:xfrm>
            <a:off x="1495424"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Lst>
          </p:cNvPr>
          <p:cNvSpPr/>
          <p:nvPr userDrawn="1"/>
        </p:nvSpPr>
        <p:spPr>
          <a:xfrm>
            <a:off x="2511472"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Lst>
          </p:cNvPr>
          <p:cNvSpPr/>
          <p:nvPr userDrawn="1"/>
        </p:nvSpPr>
        <p:spPr>
          <a:xfrm>
            <a:off x="3527520"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Lst>
          </p:cNvPr>
          <p:cNvSpPr/>
          <p:nvPr userDrawn="1"/>
        </p:nvSpPr>
        <p:spPr>
          <a:xfrm>
            <a:off x="4543568"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Lst>
          </p:cNvPr>
          <p:cNvSpPr/>
          <p:nvPr userDrawn="1"/>
        </p:nvSpPr>
        <p:spPr>
          <a:xfrm>
            <a:off x="5559616"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Lst>
          </p:cNvPr>
          <p:cNvSpPr/>
          <p:nvPr userDrawn="1"/>
        </p:nvSpPr>
        <p:spPr>
          <a:xfrm>
            <a:off x="6575664"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Lst>
          </p:cNvPr>
          <p:cNvSpPr/>
          <p:nvPr userDrawn="1"/>
        </p:nvSpPr>
        <p:spPr>
          <a:xfrm>
            <a:off x="7591712"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Lst>
          </p:cNvPr>
          <p:cNvSpPr/>
          <p:nvPr userDrawn="1"/>
        </p:nvSpPr>
        <p:spPr>
          <a:xfrm>
            <a:off x="8607760"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Lst>
          </p:cNvPr>
          <p:cNvSpPr/>
          <p:nvPr userDrawn="1"/>
        </p:nvSpPr>
        <p:spPr>
          <a:xfrm>
            <a:off x="9623808"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Lst>
          </p:cNvPr>
          <p:cNvSpPr/>
          <p:nvPr userDrawn="1"/>
        </p:nvSpPr>
        <p:spPr>
          <a:xfrm>
            <a:off x="10639856" y="5115784"/>
            <a:ext cx="838200" cy="838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3665E85D-8861-794D-A0B5-7227A4A9BDE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Tree>
    <p:extLst>
      <p:ext uri="{BB962C8B-B14F-4D97-AF65-F5344CB8AC3E}">
        <p14:creationId xmlns:p14="http://schemas.microsoft.com/office/powerpoint/2010/main" val="1408039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6" name="Picture Placeholder 5"/>
          <p:cNvSpPr>
            <a:spLocks noGrp="1"/>
          </p:cNvSpPr>
          <p:nvPr>
            <p:ph type="pic" sz="quarter" idx="11" hasCustomPrompt="1"/>
          </p:nvPr>
        </p:nvSpPr>
        <p:spPr>
          <a:xfrm>
            <a:off x="9570720" y="5465236"/>
            <a:ext cx="2209800" cy="1028700"/>
          </a:xfrm>
          <a:prstGeom prst="rect">
            <a:avLst/>
          </a:prstGeom>
        </p:spPr>
        <p:txBody>
          <a:bodyPr anchor="ctr">
            <a:noAutofit/>
          </a:bodyPr>
          <a:lstStyle>
            <a:lvl1pPr marL="0" indent="0" algn="ctr">
              <a:buNone/>
              <a:defRPr sz="1400">
                <a:solidFill>
                  <a:schemeClr val="bg1"/>
                </a:solidFill>
              </a:defRPr>
            </a:lvl1pPr>
          </a:lstStyle>
          <a:p>
            <a:r>
              <a:rPr lang="en-GB"/>
              <a:t>Add partner logo here if required</a:t>
            </a:r>
          </a:p>
        </p:txBody>
      </p:sp>
      <p:pic>
        <p:nvPicPr>
          <p:cNvPr id="11" name="Picture 10">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8" name="Rectangle 7">
            <a:extLst>
              <a:ext uri="{FF2B5EF4-FFF2-40B4-BE49-F238E27FC236}">
                <a16:creationId xmlns:a16="http://schemas.microsoft.com/office/drawing/2014/main" id="{8CE7FB5A-28C0-E64E-9FEF-7D9F37C42C4A}"/>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Tree>
    <p:extLst>
      <p:ext uri="{BB962C8B-B14F-4D97-AF65-F5344CB8AC3E}">
        <p14:creationId xmlns:p14="http://schemas.microsoft.com/office/powerpoint/2010/main" val="982278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LUMN &amp;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7" name="Text Placeholder 2">
            <a:extLst>
              <a:ext uri="{FF2B5EF4-FFF2-40B4-BE49-F238E27FC236}">
                <a16:creationId xmlns:a16="http://schemas.microsoft.com/office/drawing/2014/main" id="{FCF199EC-0CC6-E249-9E07-19DB95DAD6DF}"/>
              </a:ext>
            </a:extLst>
          </p:cNvPr>
          <p:cNvSpPr>
            <a:spLocks noGrp="1"/>
          </p:cNvSpPr>
          <p:nvPr>
            <p:ph type="body" idx="13" hasCustomPrompt="1"/>
          </p:nvPr>
        </p:nvSpPr>
        <p:spPr>
          <a:xfrm>
            <a:off x="478367" y="1396350"/>
            <a:ext cx="5279999" cy="340988"/>
          </a:xfrm>
          <a:prstGeom prst="rect">
            <a:avLst/>
          </a:prstGeom>
        </p:spPr>
        <p:txBody>
          <a:bodyPr lIns="0" tIns="0" rIns="0" bIns="0" anchor="t" anchorCtr="0"/>
          <a:lstStyle>
            <a:lvl1pPr marL="0" indent="0">
              <a:buNone/>
              <a:defRPr sz="2267" b="1" i="0">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err="1"/>
              <a:t>Subheader</a:t>
            </a:r>
            <a:endParaRPr lang="en-US"/>
          </a:p>
        </p:txBody>
      </p:sp>
      <p:sp>
        <p:nvSpPr>
          <p:cNvPr id="8" name="Picture Placeholder 2">
            <a:extLst>
              <a:ext uri="{FF2B5EF4-FFF2-40B4-BE49-F238E27FC236}">
                <a16:creationId xmlns:a16="http://schemas.microsoft.com/office/drawing/2014/main" id="{26B2469B-2939-42D6-B420-11D52295C3CC}"/>
              </a:ext>
            </a:extLst>
          </p:cNvPr>
          <p:cNvSpPr>
            <a:spLocks noGrp="1"/>
          </p:cNvSpPr>
          <p:nvPr>
            <p:ph type="pic" sz="quarter" idx="14" hasCustomPrompt="1"/>
          </p:nvPr>
        </p:nvSpPr>
        <p:spPr>
          <a:xfrm>
            <a:off x="6256774" y="1460360"/>
            <a:ext cx="5124213" cy="4618264"/>
          </a:xfrm>
          <a:prstGeom prst="rect">
            <a:avLst/>
          </a:prstGeom>
          <a:solidFill>
            <a:schemeClr val="bg1">
              <a:lumMod val="95000"/>
            </a:schemeClr>
          </a:solidFill>
          <a:ln w="127000">
            <a:solidFill>
              <a:schemeClr val="bg1">
                <a:lumMod val="95000"/>
              </a:schemeClr>
            </a:solidFill>
            <a:miter lim="800000"/>
          </a:ln>
        </p:spPr>
        <p:txBody>
          <a:bodyPr/>
          <a:lstStyle>
            <a:lvl1pPr>
              <a:defRPr/>
            </a:lvl1pPr>
          </a:lstStyle>
          <a:p>
            <a:r>
              <a:rPr lang="en-GB"/>
              <a:t>Insert image / infographic</a:t>
            </a:r>
          </a:p>
        </p:txBody>
      </p:sp>
      <p:sp>
        <p:nvSpPr>
          <p:cNvPr id="10" name="Content Placeholder 2">
            <a:extLst>
              <a:ext uri="{FF2B5EF4-FFF2-40B4-BE49-F238E27FC236}">
                <a16:creationId xmlns:a16="http://schemas.microsoft.com/office/drawing/2014/main" id="{333DA8FA-7150-4DC1-8728-AA9FC6E69792}"/>
              </a:ext>
            </a:extLst>
          </p:cNvPr>
          <p:cNvSpPr>
            <a:spLocks noGrp="1"/>
          </p:cNvSpPr>
          <p:nvPr>
            <p:ph idx="1" hasCustomPrompt="1"/>
          </p:nvPr>
        </p:nvSpPr>
        <p:spPr>
          <a:xfrm>
            <a:off x="478368" y="1906075"/>
            <a:ext cx="5279997" cy="4018477"/>
          </a:xfrm>
          <a:prstGeom prst="rect">
            <a:avLst/>
          </a:prstGeom>
        </p:spPr>
        <p:txBody>
          <a:bodyPr lIns="0" tIns="0" rIns="0" bIns="0"/>
          <a:lstStyle>
            <a:lvl1pPr marL="120648" indent="-120648" defTabSz="359991">
              <a:lnSpc>
                <a:spcPct val="100000"/>
              </a:lnSpc>
              <a:tabLst/>
              <a:defRPr sz="1867" b="0" i="0">
                <a:solidFill>
                  <a:schemeClr val="tx1"/>
                </a:solidFill>
                <a:latin typeface="+mn-lt"/>
                <a:ea typeface="Roboto Light" panose="02000000000000000000" pitchFamily="2" charset="0"/>
              </a:defRPr>
            </a:lvl1pPr>
            <a:lvl2pPr marL="241294" indent="-120648" defTabSz="359991">
              <a:lnSpc>
                <a:spcPct val="100000"/>
              </a:lnSpc>
              <a:tabLst/>
              <a:defRPr sz="1867" b="0" i="0">
                <a:solidFill>
                  <a:schemeClr val="tx1"/>
                </a:solidFill>
                <a:latin typeface="+mn-lt"/>
                <a:ea typeface="Roboto Light" panose="02000000000000000000" pitchFamily="2" charset="0"/>
              </a:defRPr>
            </a:lvl2pPr>
            <a:lvl3pPr marL="355591" indent="-114297" defTabSz="359991">
              <a:lnSpc>
                <a:spcPct val="100000"/>
              </a:lnSpc>
              <a:tabLst/>
              <a:defRPr sz="1867" b="0" i="0">
                <a:solidFill>
                  <a:schemeClr val="tx1"/>
                </a:solidFill>
                <a:latin typeface="+mn-lt"/>
                <a:ea typeface="Roboto Light" panose="02000000000000000000" pitchFamily="2" charset="0"/>
              </a:defRPr>
            </a:lvl3pPr>
            <a:lvl4pPr marL="476239" indent="-120648" defTabSz="359991">
              <a:lnSpc>
                <a:spcPct val="100000"/>
              </a:lnSpc>
              <a:tabLst/>
              <a:defRPr sz="1867" b="0" i="0">
                <a:solidFill>
                  <a:schemeClr val="tx1"/>
                </a:solidFill>
                <a:latin typeface="+mn-lt"/>
                <a:ea typeface="Roboto Light" panose="02000000000000000000" pitchFamily="2" charset="0"/>
              </a:defRPr>
            </a:lvl4pPr>
            <a:lvl5pPr marL="596885" indent="-120648" defTabSz="359991">
              <a:lnSpc>
                <a:spcPct val="100000"/>
              </a:lnSpc>
              <a:tabLst/>
              <a:defRPr sz="1867" b="0" i="0">
                <a:solidFill>
                  <a:schemeClr val="tx1"/>
                </a:solidFill>
                <a:latin typeface="+mn-lt"/>
                <a:ea typeface="Roboto Light" panose="02000000000000000000" pitchFamily="2" charset="0"/>
              </a:defRPr>
            </a:lvl5pPr>
          </a:lstStyle>
          <a:p>
            <a:pPr lvl="0"/>
            <a:r>
              <a:rPr lang="en-US"/>
              <a:t>Main content area</a:t>
            </a:r>
          </a:p>
          <a:p>
            <a:pPr lvl="1"/>
            <a:r>
              <a:rPr lang="en-US"/>
              <a:t>Second level</a:t>
            </a:r>
          </a:p>
          <a:p>
            <a:pPr lvl="2"/>
            <a:r>
              <a:rPr lang="en-US"/>
              <a:t>Third level</a:t>
            </a:r>
          </a:p>
          <a:p>
            <a:pPr lvl="3"/>
            <a:r>
              <a:rPr lang="en-US"/>
              <a:t>Fourth level</a:t>
            </a:r>
          </a:p>
          <a:p>
            <a:pPr lvl="4"/>
            <a:r>
              <a:rPr lang="en-US"/>
              <a:t>Fifth level</a:t>
            </a:r>
            <a:endParaRPr lang="en-GB"/>
          </a:p>
        </p:txBody>
      </p:sp>
      <p:sp>
        <p:nvSpPr>
          <p:cNvPr id="9" name="Footer Placeholder 4">
            <a:extLst>
              <a:ext uri="{FF2B5EF4-FFF2-40B4-BE49-F238E27FC236}">
                <a16:creationId xmlns:a16="http://schemas.microsoft.com/office/drawing/2014/main" id="{EA837AFE-00E5-410C-B657-49958D98C652}"/>
              </a:ext>
            </a:extLst>
          </p:cNvPr>
          <p:cNvSpPr>
            <a:spLocks noGrp="1"/>
          </p:cNvSpPr>
          <p:nvPr>
            <p:ph type="ftr" sz="quarter" idx="11"/>
          </p:nvPr>
        </p:nvSpPr>
        <p:spPr>
          <a:xfrm>
            <a:off x="823223" y="6165033"/>
            <a:ext cx="4855960" cy="480000"/>
          </a:xfrm>
        </p:spPr>
        <p:txBody>
          <a:bodyPr/>
          <a:lstStyle>
            <a:lvl1pPr>
              <a:defRPr/>
            </a:lvl1pPr>
          </a:lstStyle>
          <a:p>
            <a:r>
              <a:rPr lang="en-GB"/>
              <a:t>Building the digital capabilities of staff and students</a:t>
            </a:r>
          </a:p>
        </p:txBody>
      </p:sp>
    </p:spTree>
    <p:extLst>
      <p:ext uri="{BB962C8B-B14F-4D97-AF65-F5344CB8AC3E}">
        <p14:creationId xmlns:p14="http://schemas.microsoft.com/office/powerpoint/2010/main" val="2400548984"/>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2" name="Straight Connector 11">
            <a:extLst>
              <a:ext uri="{FF2B5EF4-FFF2-40B4-BE49-F238E27FC236}">
                <a16:creationId xmlns:a16="http://schemas.microsoft.com/office/drawing/2014/main" id="{2CCB6158-EF9E-D844-A85A-727AA2F53AC0}"/>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8BD330B-22A3-344E-A01F-AEEF71CCB5D3}"/>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Tree>
    <p:extLst>
      <p:ext uri="{BB962C8B-B14F-4D97-AF65-F5344CB8AC3E}">
        <p14:creationId xmlns:p14="http://schemas.microsoft.com/office/powerpoint/2010/main" val="1644517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6" name="Picture Placeholder 5"/>
          <p:cNvSpPr>
            <a:spLocks noGrp="1"/>
          </p:cNvSpPr>
          <p:nvPr>
            <p:ph type="pic" sz="quarter" idx="11" hasCustomPrompt="1"/>
          </p:nvPr>
        </p:nvSpPr>
        <p:spPr>
          <a:xfrm>
            <a:off x="9570720" y="5465236"/>
            <a:ext cx="2209800" cy="1028700"/>
          </a:xfrm>
          <a:prstGeom prst="rect">
            <a:avLst/>
          </a:prstGeom>
        </p:spPr>
        <p:txBody>
          <a:bodyPr anchor="ctr">
            <a:noAutofit/>
          </a:bodyPr>
          <a:lstStyle>
            <a:lvl1pPr marL="0" indent="0" algn="ctr">
              <a:buNone/>
              <a:defRPr sz="1400">
                <a:solidFill>
                  <a:schemeClr val="bg1"/>
                </a:solidFill>
              </a:defRPr>
            </a:lvl1pPr>
          </a:lstStyle>
          <a:p>
            <a:r>
              <a:rPr lang="en-GB"/>
              <a:t>Add partner logo here if required</a:t>
            </a:r>
          </a:p>
        </p:txBody>
      </p:sp>
      <p:pic>
        <p:nvPicPr>
          <p:cNvPr id="11" name="Picture 10">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8" name="Rectangle 7">
            <a:extLst>
              <a:ext uri="{FF2B5EF4-FFF2-40B4-BE49-F238E27FC236}">
                <a16:creationId xmlns:a16="http://schemas.microsoft.com/office/drawing/2014/main" id="{8CE7FB5A-28C0-E64E-9FEF-7D9F37C42C4A}"/>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Tree>
    <p:extLst>
      <p:ext uri="{BB962C8B-B14F-4D97-AF65-F5344CB8AC3E}">
        <p14:creationId xmlns:p14="http://schemas.microsoft.com/office/powerpoint/2010/main" val="32926623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10208001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2895132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10" name="Picture Placeholder 5">
            <a:extLst>
              <a:ext uri="{FF2B5EF4-FFF2-40B4-BE49-F238E27FC236}">
                <a16:creationId xmlns:a16="http://schemas.microsoft.com/office/drawing/2014/main" id="{DEB89620-E302-6C4B-B385-8DB40106EB6C}"/>
              </a:ext>
            </a:extLst>
          </p:cNvPr>
          <p:cNvSpPr>
            <a:spLocks noGrp="1"/>
          </p:cNvSpPr>
          <p:nvPr>
            <p:ph type="pic" sz="quarter" idx="11" hasCustomPrompt="1"/>
          </p:nvPr>
        </p:nvSpPr>
        <p:spPr>
          <a:xfrm>
            <a:off x="9570720" y="5465236"/>
            <a:ext cx="2209800" cy="1028700"/>
          </a:xfrm>
          <a:prstGeom prst="rect">
            <a:avLst/>
          </a:prstGeom>
        </p:spPr>
        <p:txBody>
          <a:bodyPr anchor="ctr">
            <a:noAutofit/>
          </a:bodyPr>
          <a:lstStyle>
            <a:lvl1pPr marL="0" indent="0" algn="ctr">
              <a:buNone/>
              <a:defRPr sz="1400">
                <a:solidFill>
                  <a:schemeClr val="bg1"/>
                </a:solidFill>
              </a:defRPr>
            </a:lvl1pPr>
          </a:lstStyle>
          <a:p>
            <a:r>
              <a:rPr lang="en-GB"/>
              <a:t>Add partner logo here if required</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Tree>
    <p:extLst>
      <p:ext uri="{BB962C8B-B14F-4D97-AF65-F5344CB8AC3E}">
        <p14:creationId xmlns:p14="http://schemas.microsoft.com/office/powerpoint/2010/main" val="1734822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pic>
        <p:nvPicPr>
          <p:cNvPr id="10" name="Picture 9" descr="A close up of a logo&#10;&#10;Description automatically generated">
            <a:extLst>
              <a:ext uri="{FF2B5EF4-FFF2-40B4-BE49-F238E27FC236}">
                <a16:creationId xmlns:a16="http://schemas.microsoft.com/office/drawing/2014/main" id="{6EDD9DE1-34C9-564D-A890-335533D45D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63040"/>
          <a:stretch/>
        </p:blipFill>
        <p:spPr>
          <a:xfrm>
            <a:off x="1" y="0"/>
            <a:ext cx="1025524" cy="1030941"/>
          </a:xfrm>
          <a:prstGeom prst="rect">
            <a:avLst/>
          </a:prstGeom>
        </p:spPr>
      </p:pic>
      <p:sp>
        <p:nvSpPr>
          <p:cNvPr id="6" name="Rectangle 5">
            <a:extLst>
              <a:ext uri="{FF2B5EF4-FFF2-40B4-BE49-F238E27FC236}">
                <a16:creationId xmlns:a16="http://schemas.microsoft.com/office/drawing/2014/main" id="{27FB682B-CBE5-0E46-8A20-FBDCFD217D46}"/>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Tree>
    <p:extLst>
      <p:ext uri="{BB962C8B-B14F-4D97-AF65-F5344CB8AC3E}">
        <p14:creationId xmlns:p14="http://schemas.microsoft.com/office/powerpoint/2010/main" val="16261936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0B2171D4-B040-9448-88ED-CD59EBB794C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63040"/>
          <a:stretch/>
        </p:blipFill>
        <p:spPr>
          <a:xfrm>
            <a:off x="1" y="0"/>
            <a:ext cx="1025524" cy="1030941"/>
          </a:xfrm>
          <a:prstGeom prst="rect">
            <a:avLst/>
          </a:prstGeom>
        </p:spPr>
      </p:pic>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spTree>
    <p:extLst>
      <p:ext uri="{BB962C8B-B14F-4D97-AF65-F5344CB8AC3E}">
        <p14:creationId xmlns:p14="http://schemas.microsoft.com/office/powerpoint/2010/main" val="17804604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480AEE2-F97B-4D4C-BCDA-5DB28C1168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63040"/>
          <a:stretch/>
        </p:blipFill>
        <p:spPr>
          <a:xfrm>
            <a:off x="1" y="0"/>
            <a:ext cx="1025524" cy="1030941"/>
          </a:xfrm>
          <a:prstGeom prst="rect">
            <a:avLst/>
          </a:prstGeom>
        </p:spPr>
      </p:pic>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spTree>
    <p:extLst>
      <p:ext uri="{BB962C8B-B14F-4D97-AF65-F5344CB8AC3E}">
        <p14:creationId xmlns:p14="http://schemas.microsoft.com/office/powerpoint/2010/main" val="1200681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ub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3035A1-1804-EC4A-9FF8-AEE00A4BFC6F}"/>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4" name="Rectangle 13">
            <a:extLst>
              <a:ext uri="{FF2B5EF4-FFF2-40B4-BE49-F238E27FC236}">
                <a16:creationId xmlns:a16="http://schemas.microsoft.com/office/drawing/2014/main" id="{FE19A7CD-F138-0F44-8EE9-3A0D44746374}"/>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Tree>
    <p:extLst>
      <p:ext uri="{BB962C8B-B14F-4D97-AF65-F5344CB8AC3E}">
        <p14:creationId xmlns:p14="http://schemas.microsoft.com/office/powerpoint/2010/main" val="5399348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2" name="Straight Connector 11">
            <a:extLst>
              <a:ext uri="{FF2B5EF4-FFF2-40B4-BE49-F238E27FC236}">
                <a16:creationId xmlns:a16="http://schemas.microsoft.com/office/drawing/2014/main" id="{2CCB6158-EF9E-D844-A85A-727AA2F53AC0}"/>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8BD330B-22A3-344E-A01F-AEEF71CCB5D3}"/>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Tree>
    <p:extLst>
      <p:ext uri="{BB962C8B-B14F-4D97-AF65-F5344CB8AC3E}">
        <p14:creationId xmlns:p14="http://schemas.microsoft.com/office/powerpoint/2010/main" val="30529392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9660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olumn 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Tree>
    <p:extLst>
      <p:ext uri="{BB962C8B-B14F-4D97-AF65-F5344CB8AC3E}">
        <p14:creationId xmlns:p14="http://schemas.microsoft.com/office/powerpoint/2010/main" val="13525275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versed Content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a:xfrm>
            <a:off x="479376" y="6356350"/>
            <a:ext cx="1412924" cy="365125"/>
          </a:xfrm>
        </p:spPr>
        <p:txBody>
          <a:bodyPr/>
          <a:lstStyle>
            <a:lvl1pPr>
              <a:defRPr>
                <a:solidFill>
                  <a:schemeClr val="bg1"/>
                </a:solidFill>
              </a:defRPr>
            </a:lvl1pPr>
          </a:lstStyle>
          <a:p>
            <a:fld id="{285EAF73-EE3C-41B7-AE89-4A15C844158B}" type="datetime4">
              <a:rPr lang="en-GB" smtClean="0"/>
              <a:pPr/>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solidFill>
                  <a:schemeClr val="bg1"/>
                </a:solidFil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bg1"/>
                </a:solidFill>
                <a:effectLst/>
              </a:defRPr>
            </a:lvl1pPr>
            <a:lvl2pPr>
              <a:buClr>
                <a:schemeClr val="accent3"/>
              </a:buClr>
              <a:defRPr sz="2800">
                <a:solidFill>
                  <a:schemeClr val="bg1"/>
                </a:solidFill>
              </a:defRPr>
            </a:lvl2pPr>
            <a:lvl3pPr>
              <a:buClr>
                <a:schemeClr val="accent3"/>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Tree>
    <p:extLst>
      <p:ext uri="{BB962C8B-B14F-4D97-AF65-F5344CB8AC3E}">
        <p14:creationId xmlns:p14="http://schemas.microsoft.com/office/powerpoint/2010/main" val="15441841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B71C68-E69A-D043-938E-2E7E5584D68A}"/>
              </a:ext>
            </a:extLst>
          </p:cNvPr>
          <p:cNvSpPr/>
          <p:nvPr userDrawn="1"/>
        </p:nvSpPr>
        <p:spPr>
          <a:xfrm>
            <a:off x="0" y="1029589"/>
            <a:ext cx="12192000" cy="5828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a:xfrm>
            <a:off x="479376" y="6356350"/>
            <a:ext cx="1412924" cy="365125"/>
          </a:xfrm>
        </p:spPr>
        <p:txBody>
          <a:bodyPr/>
          <a:lstStyle>
            <a:lvl1pPr>
              <a:defRPr>
                <a:solidFill>
                  <a:schemeClr val="bg1"/>
                </a:solidFill>
              </a:defRPr>
            </a:lvl1pPr>
          </a:lstStyle>
          <a:p>
            <a:fld id="{285EAF73-EE3C-41B7-AE89-4A15C844158B}" type="datetime4">
              <a:rPr lang="en-GB" smtClean="0"/>
              <a:pPr/>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solidFill>
                  <a:schemeClr val="bg1"/>
                </a:solidFil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a:t>Quote text goes here – Georgia 40pt</a:t>
            </a:r>
          </a:p>
        </p:txBody>
      </p:sp>
      <p:sp>
        <p:nvSpPr>
          <p:cNvPr id="21" name="Rectangle 20">
            <a:extLst>
              <a:ext uri="{FF2B5EF4-FFF2-40B4-BE49-F238E27FC236}">
                <a16:creationId xmlns:a16="http://schemas.microsoft.com/office/drawing/2014/main" id="{1B1E2C30-32D1-C047-B25A-9F37D699E14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Tree>
    <p:extLst>
      <p:ext uri="{BB962C8B-B14F-4D97-AF65-F5344CB8AC3E}">
        <p14:creationId xmlns:p14="http://schemas.microsoft.com/office/powerpoint/2010/main" val="10657703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Column Block Content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6" name="Rectangle 5">
            <a:extLst>
              <a:ext uri="{FF2B5EF4-FFF2-40B4-BE49-F238E27FC236}">
                <a16:creationId xmlns:a16="http://schemas.microsoft.com/office/drawing/2014/main" id="{5897768A-E936-2047-B272-A71830C2F46A}"/>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2592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ey Fact &amp; Figures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3F266F2-92D5-BD46-99F7-2C4330F10CB7}"/>
              </a:ext>
            </a:extLst>
          </p:cNvPr>
          <p:cNvGrpSpPr/>
          <p:nvPr userDrawn="1"/>
        </p:nvGrpSpPr>
        <p:grpSpPr>
          <a:xfrm>
            <a:off x="6096000" y="895258"/>
            <a:ext cx="6096000" cy="5962743"/>
            <a:chOff x="6096000" y="1275227"/>
            <a:chExt cx="5841282" cy="5713594"/>
          </a:xfrm>
        </p:grpSpPr>
        <p:sp>
          <p:nvSpPr>
            <p:cNvPr id="18" name="Rectangle 17">
              <a:extLst>
                <a:ext uri="{FF2B5EF4-FFF2-40B4-BE49-F238E27FC236}">
                  <a16:creationId xmlns:a16="http://schemas.microsoft.com/office/drawing/2014/main" id="{30AD1E05-40A9-E348-A537-A34DBEA2EC17}"/>
                </a:ext>
              </a:extLst>
            </p:cNvPr>
            <p:cNvSpPr/>
            <p:nvPr userDrawn="1"/>
          </p:nvSpPr>
          <p:spPr>
            <a:xfrm>
              <a:off x="6096000" y="4065563"/>
              <a:ext cx="2920641" cy="2923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A190A4D-50C2-714E-97D9-288ECFEA5A51}"/>
                </a:ext>
              </a:extLst>
            </p:cNvPr>
            <p:cNvSpPr/>
            <p:nvPr userDrawn="1"/>
          </p:nvSpPr>
          <p:spPr>
            <a:xfrm>
              <a:off x="9016641" y="4065563"/>
              <a:ext cx="2920641" cy="2923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539C972-3F90-C34C-AD05-339F0D5C424A}"/>
                </a:ext>
              </a:extLst>
            </p:cNvPr>
            <p:cNvSpPr/>
            <p:nvPr userDrawn="1"/>
          </p:nvSpPr>
          <p:spPr>
            <a:xfrm>
              <a:off x="6096000" y="1275227"/>
              <a:ext cx="5841282" cy="2792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accent5"/>
                </a:solidFill>
              </a:defRPr>
            </a:lvl1pPr>
            <a:lvl2pPr>
              <a:defRPr sz="3600"/>
            </a:lvl2pPr>
            <a:lvl3pPr>
              <a:defRPr sz="3600"/>
            </a:lvl3pPr>
            <a:lvl4pPr>
              <a:defRPr sz="3600"/>
            </a:lvl4pPr>
            <a:lvl5pPr>
              <a:defRPr sz="3600"/>
            </a:lvl5pPr>
          </a:lstStyle>
          <a:p>
            <a:pPr lvl="0"/>
            <a:r>
              <a:rPr lang="en-US"/>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effectLst/>
              </a:defRPr>
            </a:lvl1pPr>
            <a:lvl2pPr>
              <a:defRPr sz="3600"/>
            </a:lvl2pPr>
            <a:lvl3pPr>
              <a:defRPr sz="3600"/>
            </a:lvl3pPr>
            <a:lvl4pPr>
              <a:defRPr sz="3600"/>
            </a:lvl4pPr>
            <a:lvl5pPr>
              <a:defRPr sz="3600"/>
            </a:lvl5pPr>
          </a:lstStyle>
          <a:p>
            <a:r>
              <a:rPr lang="en-GB">
                <a:solidFill>
                  <a:srgbClr val="011C67"/>
                </a:solidFill>
                <a:effectLst/>
                <a:latin typeface="Arial" panose="020B0604020202020204" pitchFamily="34" charset="0"/>
              </a:rPr>
              <a:t>Lorem ipsum </a:t>
            </a:r>
            <a:r>
              <a:rPr lang="en-GB" err="1">
                <a:solidFill>
                  <a:srgbClr val="011C67"/>
                </a:solidFill>
                <a:effectLst/>
                <a:latin typeface="Arial" panose="020B0604020202020204" pitchFamily="34" charset="0"/>
              </a:rPr>
              <a:t>dolor</a:t>
            </a:r>
            <a:r>
              <a:rPr lang="en-GB">
                <a:solidFill>
                  <a:srgbClr val="011C67"/>
                </a:solidFill>
                <a:effectLst/>
                <a:latin typeface="Arial" panose="020B0604020202020204" pitchFamily="34" charset="0"/>
              </a:rPr>
              <a:t> sit </a:t>
            </a:r>
            <a:r>
              <a:rPr lang="en-GB" err="1">
                <a:solidFill>
                  <a:srgbClr val="011C67"/>
                </a:solidFill>
                <a:effectLst/>
                <a:latin typeface="Arial" panose="020B0604020202020204" pitchFamily="34" charset="0"/>
              </a:rPr>
              <a:t>amet</a:t>
            </a:r>
            <a:endParaRPr lang="en-GB">
              <a:solidFill>
                <a:srgbClr val="011C67"/>
              </a:solidFill>
              <a:effectLst/>
              <a:latin typeface="Arial" panose="020B0604020202020204" pitchFamily="34" charset="0"/>
            </a:endParaRPr>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a:t>75%</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 dolor sit </a:t>
            </a:r>
            <a:r>
              <a:rPr lang="en-US" err="1"/>
              <a:t>amet</a:t>
            </a:r>
            <a:endParaRPr lang="en-US"/>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313082" y="3999041"/>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a:t>
            </a:r>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Dolor sit </a:t>
            </a:r>
            <a:r>
              <a:rPr lang="en-US" err="1"/>
              <a:t>amet</a:t>
            </a:r>
            <a:endParaRPr lang="en-US"/>
          </a:p>
        </p:txBody>
      </p:sp>
    </p:spTree>
    <p:extLst>
      <p:ext uri="{BB962C8B-B14F-4D97-AF65-F5344CB8AC3E}">
        <p14:creationId xmlns:p14="http://schemas.microsoft.com/office/powerpoint/2010/main" val="11875456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ey Fact &amp; Figures Slide 2">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3F266F2-92D5-BD46-99F7-2C4330F10CB7}"/>
              </a:ext>
            </a:extLst>
          </p:cNvPr>
          <p:cNvGrpSpPr/>
          <p:nvPr userDrawn="1"/>
        </p:nvGrpSpPr>
        <p:grpSpPr>
          <a:xfrm>
            <a:off x="6096000" y="895258"/>
            <a:ext cx="6096000" cy="5962742"/>
            <a:chOff x="6096000" y="1275227"/>
            <a:chExt cx="5841282" cy="5713593"/>
          </a:xfrm>
        </p:grpSpPr>
        <p:sp>
          <p:nvSpPr>
            <p:cNvPr id="19" name="Rectangle 18">
              <a:extLst>
                <a:ext uri="{FF2B5EF4-FFF2-40B4-BE49-F238E27FC236}">
                  <a16:creationId xmlns:a16="http://schemas.microsoft.com/office/drawing/2014/main" id="{6A190A4D-50C2-714E-97D9-288ECFEA5A51}"/>
                </a:ext>
              </a:extLst>
            </p:cNvPr>
            <p:cNvSpPr/>
            <p:nvPr userDrawn="1"/>
          </p:nvSpPr>
          <p:spPr>
            <a:xfrm>
              <a:off x="6096000" y="4065563"/>
              <a:ext cx="5841282" cy="2923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539C972-3F90-C34C-AD05-339F0D5C424A}"/>
                </a:ext>
              </a:extLst>
            </p:cNvPr>
            <p:cNvSpPr/>
            <p:nvPr userDrawn="1"/>
          </p:nvSpPr>
          <p:spPr>
            <a:xfrm>
              <a:off x="6096000" y="1275227"/>
              <a:ext cx="5841282" cy="2792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1" name="Rectangle 10">
            <a:extLst>
              <a:ext uri="{FF2B5EF4-FFF2-40B4-BE49-F238E27FC236}">
                <a16:creationId xmlns:a16="http://schemas.microsoft.com/office/drawing/2014/main" id="{2753018E-1432-7544-BE78-20661EEA3DFC}"/>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cxnSp>
        <p:nvCxnSpPr>
          <p:cNvPr id="16" name="Straight Connector 15">
            <a:extLst>
              <a:ext uri="{FF2B5EF4-FFF2-40B4-BE49-F238E27FC236}">
                <a16:creationId xmlns:a16="http://schemas.microsoft.com/office/drawing/2014/main" id="{570563EB-BCE0-1048-BAC7-4EB6DC216102}"/>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accent5"/>
                </a:solidFill>
              </a:defRPr>
            </a:lvl1pPr>
            <a:lvl2pPr>
              <a:defRPr sz="3600"/>
            </a:lvl2pPr>
            <a:lvl3pPr>
              <a:defRPr sz="3600"/>
            </a:lvl3pPr>
            <a:lvl4pPr>
              <a:defRPr sz="3600"/>
            </a:lvl4pPr>
            <a:lvl5pPr>
              <a:defRPr sz="3600"/>
            </a:lvl5pPr>
          </a:lstStyle>
          <a:p>
            <a:pPr lvl="0"/>
            <a:r>
              <a:rPr lang="en-US"/>
              <a:t>1 in 5</a:t>
            </a:r>
          </a:p>
        </p:txBody>
      </p:sp>
      <p:sp>
        <p:nvSpPr>
          <p:cNvPr id="22" name="Text Placeholder 14">
            <a:extLst>
              <a:ext uri="{FF2B5EF4-FFF2-40B4-BE49-F238E27FC236}">
                <a16:creationId xmlns:a16="http://schemas.microsoft.com/office/drawing/2014/main" id="{F96B15A1-3AF6-A640-A190-8E8291CF1A96}"/>
              </a:ext>
            </a:extLst>
          </p:cNvPr>
          <p:cNvSpPr>
            <a:spLocks noGrp="1"/>
          </p:cNvSpPr>
          <p:nvPr>
            <p:ph type="body" sz="quarter" idx="17" hasCustomPrompt="1"/>
          </p:nvPr>
        </p:nvSpPr>
        <p:spPr>
          <a:xfrm>
            <a:off x="6316246" y="2968285"/>
            <a:ext cx="5420828" cy="507831"/>
          </a:xfrm>
          <a:prstGeom prst="rect">
            <a:avLst/>
          </a:prstGeom>
        </p:spPr>
        <p:txBody>
          <a:bodyPr wrap="square">
            <a:spAutoFit/>
          </a:bodyPr>
          <a:lstStyle>
            <a:lvl1pPr marL="0" indent="0">
              <a:buNone/>
              <a:defRPr lang="en-GB" sz="3000" smtClean="0">
                <a:effectLst/>
              </a:defRPr>
            </a:lvl1pPr>
            <a:lvl2pPr>
              <a:defRPr sz="3600"/>
            </a:lvl2pPr>
            <a:lvl3pPr>
              <a:defRPr sz="3600"/>
            </a:lvl3pPr>
            <a:lvl4pPr>
              <a:defRPr sz="3600"/>
            </a:lvl4pPr>
            <a:lvl5pPr>
              <a:defRPr sz="3600"/>
            </a:lvl5pPr>
          </a:lstStyle>
          <a:p>
            <a:r>
              <a:rPr lang="en-GB">
                <a:solidFill>
                  <a:srgbClr val="011C67"/>
                </a:solidFill>
                <a:effectLst/>
                <a:latin typeface="Arial" panose="020B0604020202020204" pitchFamily="34" charset="0"/>
              </a:rPr>
              <a:t>Lorem ipsum </a:t>
            </a:r>
            <a:r>
              <a:rPr lang="en-GB" err="1">
                <a:solidFill>
                  <a:srgbClr val="011C67"/>
                </a:solidFill>
                <a:effectLst/>
                <a:latin typeface="Arial" panose="020B0604020202020204" pitchFamily="34" charset="0"/>
              </a:rPr>
              <a:t>dolor</a:t>
            </a:r>
            <a:r>
              <a:rPr lang="en-GB">
                <a:solidFill>
                  <a:srgbClr val="011C67"/>
                </a:solidFill>
                <a:effectLst/>
                <a:latin typeface="Arial" panose="020B0604020202020204" pitchFamily="34" charset="0"/>
              </a:rPr>
              <a:t> sit </a:t>
            </a:r>
            <a:r>
              <a:rPr lang="en-GB" err="1">
                <a:solidFill>
                  <a:srgbClr val="011C67"/>
                </a:solidFill>
                <a:effectLst/>
                <a:latin typeface="Arial" panose="020B0604020202020204" pitchFamily="34" charset="0"/>
              </a:rPr>
              <a:t>amet</a:t>
            </a:r>
            <a:endParaRPr lang="en-GB">
              <a:solidFill>
                <a:srgbClr val="011C67"/>
              </a:solidFill>
              <a:effectLst/>
              <a:latin typeface="Arial" panose="020B0604020202020204" pitchFamily="34" charset="0"/>
            </a:endParaRPr>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a:t>£2m</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a:t>Lorem ipsum dolor sit </a:t>
            </a:r>
            <a:r>
              <a:rPr lang="en-US" err="1"/>
              <a:t>amet</a:t>
            </a:r>
            <a:endParaRPr lang="en-US"/>
          </a:p>
        </p:txBody>
      </p:sp>
    </p:spTree>
    <p:extLst>
      <p:ext uri="{BB962C8B-B14F-4D97-AF65-F5344CB8AC3E}">
        <p14:creationId xmlns:p14="http://schemas.microsoft.com/office/powerpoint/2010/main" val="11973175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amp; Text Grid Slide">
    <p:spTree>
      <p:nvGrpSpPr>
        <p:cNvPr id="1" name=""/>
        <p:cNvGrpSpPr/>
        <p:nvPr/>
      </p:nvGrpSpPr>
      <p:grpSpPr>
        <a:xfrm>
          <a:off x="0" y="0"/>
          <a:ext cx="0" cy="0"/>
          <a:chOff x="0" y="0"/>
          <a:chExt cx="0" cy="0"/>
        </a:xfrm>
      </p:grpSpPr>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Tree>
    <p:extLst>
      <p:ext uri="{BB962C8B-B14F-4D97-AF65-F5344CB8AC3E}">
        <p14:creationId xmlns:p14="http://schemas.microsoft.com/office/powerpoint/2010/main" val="15518650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amp; Image Slide">
    <p:spTree>
      <p:nvGrpSpPr>
        <p:cNvPr id="1" name=""/>
        <p:cNvGrpSpPr/>
        <p:nvPr/>
      </p:nvGrpSpPr>
      <p:grpSpPr>
        <a:xfrm>
          <a:off x="0" y="0"/>
          <a:ext cx="0" cy="0"/>
          <a:chOff x="0" y="0"/>
          <a:chExt cx="0" cy="0"/>
        </a:xfrm>
      </p:grpSpPr>
      <p:pic>
        <p:nvPicPr>
          <p:cNvPr id="17" name="Picture 16" descr="A group of people standing in front of a building&#10;&#10;Description automatically generated">
            <a:extLst>
              <a:ext uri="{FF2B5EF4-FFF2-40B4-BE49-F238E27FC236}">
                <a16:creationId xmlns:a16="http://schemas.microsoft.com/office/drawing/2014/main" id="{AD3390C2-6273-9244-A9F3-90837D6D6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4"/>
              </a:rPr>
              <a:t>www.nottingham.ac.uk</a:t>
            </a:r>
            <a:r>
              <a:rPr lang="en-US" sz="1600">
                <a:solidFill>
                  <a:schemeClr val="tx2"/>
                </a:solidFill>
                <a:hlinkClick r:id="rId4"/>
              </a:rPr>
              <a:t>/</a:t>
            </a:r>
            <a:r>
              <a:rPr lang="en-US" sz="1600" err="1">
                <a:solidFill>
                  <a:schemeClr val="tx2"/>
                </a:solidFill>
                <a:hlinkClick r:id="rId4"/>
              </a:rPr>
              <a:t>imagebank</a:t>
            </a:r>
            <a:r>
              <a:rPr lang="en-US" sz="1600">
                <a:solidFill>
                  <a:schemeClr val="tx2"/>
                </a:solidFill>
                <a:hlinkClick r:id="rId4"/>
              </a:rPr>
              <a:t> </a:t>
            </a:r>
            <a:endParaRPr lang="en-US" sz="1600">
              <a:solidFill>
                <a:schemeClr val="tx2"/>
              </a:solidFill>
            </a:endParaRPr>
          </a:p>
        </p:txBody>
      </p:sp>
      <p:cxnSp>
        <p:nvCxnSpPr>
          <p:cNvPr id="22" name="Straight Connector 21">
            <a:extLst>
              <a:ext uri="{FF2B5EF4-FFF2-40B4-BE49-F238E27FC236}">
                <a16:creationId xmlns:a16="http://schemas.microsoft.com/office/drawing/2014/main" id="{5FB4AFD6-E50E-EE46-9133-E4B37BC8580F}"/>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9902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18CD7C8D-4EBF-E54E-8157-B82F50C780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3" name="Date Placeholder 2"/>
          <p:cNvSpPr>
            <a:spLocks noGrp="1"/>
          </p:cNvSpPr>
          <p:nvPr>
            <p:ph type="dt" sz="half" idx="10"/>
          </p:nvPr>
        </p:nvSpPr>
        <p:spPr>
          <a:xfrm>
            <a:off x="479376" y="6356350"/>
            <a:ext cx="1412924" cy="365125"/>
          </a:xfrm>
        </p:spPr>
        <p:txBody>
          <a:bodyPr/>
          <a:lstStyle>
            <a:lvl1pPr>
              <a:defRPr>
                <a:solidFill>
                  <a:schemeClr val="bg1"/>
                </a:solidFill>
              </a:defRPr>
            </a:lvl1pPr>
          </a:lstStyle>
          <a:p>
            <a:fld id="{285EAF73-EE3C-41B7-AE89-4A15C844158B}" type="datetime4">
              <a:rPr lang="en-GB" smtClean="0"/>
              <a:pPr/>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solidFill>
                  <a:schemeClr val="bg1"/>
                </a:solidFill>
              </a:defRPr>
            </a:lvl1pPr>
          </a:lstStyle>
          <a:p>
            <a:r>
              <a:rPr lang="en-GB"/>
              <a:t>Name, Department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4"/>
              </a:rPr>
              <a:t>www.nottingham.ac.uk</a:t>
            </a:r>
            <a:r>
              <a:rPr lang="en-US" sz="1600">
                <a:solidFill>
                  <a:schemeClr val="tx2"/>
                </a:solidFill>
                <a:hlinkClick r:id="rId4"/>
              </a:rPr>
              <a:t>/</a:t>
            </a:r>
            <a:r>
              <a:rPr lang="en-US" sz="1600" err="1">
                <a:solidFill>
                  <a:schemeClr val="tx2"/>
                </a:solidFill>
                <a:hlinkClick r:id="rId4"/>
              </a:rPr>
              <a:t>imagebank</a:t>
            </a:r>
            <a:r>
              <a:rPr lang="en-US" sz="1600">
                <a:solidFill>
                  <a:schemeClr val="tx2"/>
                </a:solidFill>
                <a:hlinkClick r:id="rId4"/>
              </a:rPr>
              <a:t> </a:t>
            </a:r>
            <a:endParaRPr lang="en-US" sz="1600">
              <a:solidFill>
                <a:schemeClr val="tx2"/>
              </a:solidFill>
            </a:endParaRPr>
          </a:p>
        </p:txBody>
      </p:sp>
      <p:cxnSp>
        <p:nvCxnSpPr>
          <p:cNvPr id="22" name="Straight Connector 21">
            <a:extLst>
              <a:ext uri="{FF2B5EF4-FFF2-40B4-BE49-F238E27FC236}">
                <a16:creationId xmlns:a16="http://schemas.microsoft.com/office/drawing/2014/main" id="{5FB4AFD6-E50E-EE46-9133-E4B37BC8580F}"/>
              </a:ext>
            </a:extLst>
          </p:cNvPr>
          <p:cNvCxnSpPr/>
          <p:nvPr userDrawn="1"/>
        </p:nvCxnSpPr>
        <p:spPr>
          <a:xfrm flipV="1">
            <a:off x="1901952" y="6356350"/>
            <a:ext cx="0" cy="36512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1943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1798E8B-DD4F-CF42-9D7C-0E4476C194A5}"/>
              </a:ext>
            </a:extLst>
          </p:cNvPr>
          <p:cNvSpPr>
            <a:spLocks noGrp="1"/>
          </p:cNvSpPr>
          <p:nvPr>
            <p:ph type="dt" sz="half" idx="10"/>
          </p:nvPr>
        </p:nvSpPr>
        <p:spPr/>
        <p:txBody>
          <a:bodyPr/>
          <a:lstStyle/>
          <a:p>
            <a:fld id="{F9070619-D170-48E7-B25D-293F3BFD294D}" type="datetime4">
              <a:rPr lang="en-GB" smtClean="0"/>
              <a:t>28 June 2021</a:t>
            </a:fld>
            <a:endParaRPr lang="en-GB"/>
          </a:p>
        </p:txBody>
      </p:sp>
      <p:sp>
        <p:nvSpPr>
          <p:cNvPr id="4" name="Footer Placeholder 3">
            <a:extLst>
              <a:ext uri="{FF2B5EF4-FFF2-40B4-BE49-F238E27FC236}">
                <a16:creationId xmlns:a16="http://schemas.microsoft.com/office/drawing/2014/main" id="{FAD4734D-A5BD-8049-A16C-4207B6B5F6FF}"/>
              </a:ext>
            </a:extLst>
          </p:cNvPr>
          <p:cNvSpPr>
            <a:spLocks noGrp="1"/>
          </p:cNvSpPr>
          <p:nvPr>
            <p:ph type="ftr" sz="quarter" idx="11"/>
          </p:nvPr>
        </p:nvSpPr>
        <p:spPr/>
        <p:txBody>
          <a:bodyPr/>
          <a:lstStyle/>
          <a:p>
            <a:r>
              <a:rPr lang="en-GB"/>
              <a:t>Name, Department</a:t>
            </a:r>
          </a:p>
        </p:txBody>
      </p:sp>
      <p:sp>
        <p:nvSpPr>
          <p:cNvPr id="5" name="Slide Number Placeholder 4">
            <a:extLst>
              <a:ext uri="{FF2B5EF4-FFF2-40B4-BE49-F238E27FC236}">
                <a16:creationId xmlns:a16="http://schemas.microsoft.com/office/drawing/2014/main" id="{0A86F6C4-FAD3-4747-BF64-4989A8C5E54A}"/>
              </a:ext>
            </a:extLst>
          </p:cNvPr>
          <p:cNvSpPr>
            <a:spLocks noGrp="1"/>
          </p:cNvSpPr>
          <p:nvPr>
            <p:ph type="sldNum" sz="quarter" idx="12"/>
          </p:nvPr>
        </p:nvSpPr>
        <p:spPr/>
        <p:txBody>
          <a:bodyPr/>
          <a:lstStyle/>
          <a:p>
            <a:fld id="{CBBF530E-1875-46E6-901C-76683197A1B3}" type="slidenum">
              <a:rPr lang="en-GB" smtClean="0"/>
              <a:pPr/>
              <a:t>‹#›</a:t>
            </a:fld>
            <a:endParaRPr lang="en-GB"/>
          </a:p>
        </p:txBody>
      </p:sp>
    </p:spTree>
    <p:extLst>
      <p:ext uri="{BB962C8B-B14F-4D97-AF65-F5344CB8AC3E}">
        <p14:creationId xmlns:p14="http://schemas.microsoft.com/office/powerpoint/2010/main" val="38993528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Slide with Castle Ic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1798E8B-DD4F-CF42-9D7C-0E4476C194A5}"/>
              </a:ext>
            </a:extLst>
          </p:cNvPr>
          <p:cNvSpPr>
            <a:spLocks noGrp="1"/>
          </p:cNvSpPr>
          <p:nvPr>
            <p:ph type="dt" sz="half" idx="10"/>
          </p:nvPr>
        </p:nvSpPr>
        <p:spPr/>
        <p:txBody>
          <a:bodyPr/>
          <a:lstStyle/>
          <a:p>
            <a:fld id="{F9070619-D170-48E7-B25D-293F3BFD294D}" type="datetime4">
              <a:rPr lang="en-GB" smtClean="0"/>
              <a:t>28 June 2021</a:t>
            </a:fld>
            <a:endParaRPr lang="en-GB"/>
          </a:p>
        </p:txBody>
      </p:sp>
      <p:sp>
        <p:nvSpPr>
          <p:cNvPr id="4" name="Footer Placeholder 3">
            <a:extLst>
              <a:ext uri="{FF2B5EF4-FFF2-40B4-BE49-F238E27FC236}">
                <a16:creationId xmlns:a16="http://schemas.microsoft.com/office/drawing/2014/main" id="{FAD4734D-A5BD-8049-A16C-4207B6B5F6FF}"/>
              </a:ext>
            </a:extLst>
          </p:cNvPr>
          <p:cNvSpPr>
            <a:spLocks noGrp="1"/>
          </p:cNvSpPr>
          <p:nvPr>
            <p:ph type="ftr" sz="quarter" idx="11"/>
          </p:nvPr>
        </p:nvSpPr>
        <p:spPr/>
        <p:txBody>
          <a:bodyPr/>
          <a:lstStyle/>
          <a:p>
            <a:r>
              <a:rPr lang="en-GB"/>
              <a:t>Name, Department</a:t>
            </a:r>
          </a:p>
        </p:txBody>
      </p:sp>
      <p:sp>
        <p:nvSpPr>
          <p:cNvPr id="5" name="Slide Number Placeholder 4">
            <a:extLst>
              <a:ext uri="{FF2B5EF4-FFF2-40B4-BE49-F238E27FC236}">
                <a16:creationId xmlns:a16="http://schemas.microsoft.com/office/drawing/2014/main" id="{0A86F6C4-FAD3-4747-BF64-4989A8C5E54A}"/>
              </a:ext>
            </a:extLst>
          </p:cNvPr>
          <p:cNvSpPr>
            <a:spLocks noGrp="1"/>
          </p:cNvSpPr>
          <p:nvPr>
            <p:ph type="sldNum" sz="quarter" idx="12"/>
          </p:nvPr>
        </p:nvSpPr>
        <p:spPr/>
        <p:txBody>
          <a:bodyPr/>
          <a:lstStyle/>
          <a:p>
            <a:fld id="{CBBF530E-1875-46E6-901C-76683197A1B3}" type="slidenum">
              <a:rPr lang="en-GB" smtClean="0"/>
              <a:pPr/>
              <a:t>‹#›</a:t>
            </a:fld>
            <a:endParaRPr lang="en-GB"/>
          </a:p>
        </p:txBody>
      </p:sp>
      <p:pic>
        <p:nvPicPr>
          <p:cNvPr id="6" name="Picture 5">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0876034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End slide</a:t>
            </a:r>
            <a:br>
              <a:rPr lang="en-US"/>
            </a:br>
            <a:r>
              <a:rPr lang="en-US"/>
              <a:t>Questions?</a:t>
            </a:r>
            <a:endParaRPr lang="en-GB"/>
          </a:p>
        </p:txBody>
      </p:sp>
    </p:spTree>
    <p:extLst>
      <p:ext uri="{BB962C8B-B14F-4D97-AF65-F5344CB8AC3E}">
        <p14:creationId xmlns:p14="http://schemas.microsoft.com/office/powerpoint/2010/main" val="10925436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End slide</a:t>
            </a:r>
            <a:br>
              <a:rPr lang="en-US"/>
            </a:br>
            <a:r>
              <a:rPr lang="en-US"/>
              <a:t>Questions?</a:t>
            </a:r>
            <a:endParaRPr lang="en-GB"/>
          </a:p>
        </p:txBody>
      </p:sp>
    </p:spTree>
    <p:extLst>
      <p:ext uri="{BB962C8B-B14F-4D97-AF65-F5344CB8AC3E}">
        <p14:creationId xmlns:p14="http://schemas.microsoft.com/office/powerpoint/2010/main" val="4553591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mplates">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79376" y="6356350"/>
            <a:ext cx="1412924" cy="365125"/>
          </a:xfrm>
        </p:spPr>
        <p:txBody>
          <a:bodyPr/>
          <a:lstStyle/>
          <a:p>
            <a:fld id="{285EAF73-EE3C-41B7-AE89-4A15C844158B}" type="datetime4">
              <a:rPr lang="en-GB" smtClean="0"/>
              <a:t>28 June 2021</a:t>
            </a:fld>
            <a:endParaRPr lang="en-GB"/>
          </a:p>
        </p:txBody>
      </p:sp>
      <p:sp>
        <p:nvSpPr>
          <p:cNvPr id="4" name="Footer Placeholder 3"/>
          <p:cNvSpPr>
            <a:spLocks noGrp="1"/>
          </p:cNvSpPr>
          <p:nvPr>
            <p:ph type="ftr" sz="quarter" idx="11"/>
          </p:nvPr>
        </p:nvSpPr>
        <p:spPr>
          <a:xfrm>
            <a:off x="2020891" y="6356350"/>
            <a:ext cx="3656009" cy="365125"/>
          </a:xfrm>
        </p:spPr>
        <p:txBody>
          <a:bodyPr/>
          <a:lstStyle>
            <a:lvl1pPr algn="l">
              <a:defRPr/>
            </a:lvl1pPr>
          </a:lstStyle>
          <a:p>
            <a:r>
              <a:rPr lang="en-GB"/>
              <a:t>Name, Department</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effectLst/>
              </a:defRPr>
            </a:lvl1pPr>
            <a:lvl2pPr>
              <a:buClr>
                <a:schemeClr val="accent3"/>
              </a:buClr>
              <a:defRPr sz="2800">
                <a:solidFill>
                  <a:schemeClr val="tx2"/>
                </a:solidFill>
              </a:defRPr>
            </a:lvl2pPr>
            <a:lvl3pPr>
              <a:buClr>
                <a:schemeClr val="accent3"/>
              </a:buClr>
              <a:defRPr sz="2800">
                <a:solidFill>
                  <a:schemeClr val="tx2"/>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cxnSp>
        <p:nvCxnSpPr>
          <p:cNvPr id="15" name="Straight Connector 14">
            <a:extLst>
              <a:ext uri="{FF2B5EF4-FFF2-40B4-BE49-F238E27FC236}">
                <a16:creationId xmlns:a16="http://schemas.microsoft.com/office/drawing/2014/main" id="{AF112655-05EA-8045-BB0D-C79CF2B277AA}"/>
              </a:ext>
            </a:extLst>
          </p:cNvPr>
          <p:cNvCxnSpPr/>
          <p:nvPr userDrawn="1"/>
        </p:nvCxnSpPr>
        <p:spPr>
          <a:xfrm flipV="1">
            <a:off x="1901952" y="6356350"/>
            <a:ext cx="0" cy="3651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Tree>
    <p:extLst>
      <p:ext uri="{BB962C8B-B14F-4D97-AF65-F5344CB8AC3E}">
        <p14:creationId xmlns:p14="http://schemas.microsoft.com/office/powerpoint/2010/main" val="34532863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INGL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5" name="Footer Placeholder 4">
            <a:extLst>
              <a:ext uri="{FF2B5EF4-FFF2-40B4-BE49-F238E27FC236}">
                <a16:creationId xmlns:a16="http://schemas.microsoft.com/office/drawing/2014/main" id="{C772AD00-41ED-1D4B-8053-AD09A51DA5A6}"/>
              </a:ext>
            </a:extLst>
          </p:cNvPr>
          <p:cNvSpPr>
            <a:spLocks noGrp="1"/>
          </p:cNvSpPr>
          <p:nvPr>
            <p:ph type="ftr" sz="quarter" idx="11"/>
          </p:nvPr>
        </p:nvSpPr>
        <p:spPr/>
        <p:txBody>
          <a:bodyPr/>
          <a:lstStyle>
            <a:lvl1pPr>
              <a:defRPr/>
            </a:lvl1pPr>
          </a:lstStyle>
          <a:p>
            <a:r>
              <a:rPr lang="en-GB"/>
              <a:t>Building the digital capabilities of staff and students</a:t>
            </a:r>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7" name="Text Placeholder 2">
            <a:extLst>
              <a:ext uri="{FF2B5EF4-FFF2-40B4-BE49-F238E27FC236}">
                <a16:creationId xmlns:a16="http://schemas.microsoft.com/office/drawing/2014/main" id="{FCF199EC-0CC6-E249-9E07-19DB95DAD6DF}"/>
              </a:ext>
            </a:extLst>
          </p:cNvPr>
          <p:cNvSpPr>
            <a:spLocks noGrp="1"/>
          </p:cNvSpPr>
          <p:nvPr>
            <p:ph type="body" idx="13" hasCustomPrompt="1"/>
          </p:nvPr>
        </p:nvSpPr>
        <p:spPr>
          <a:xfrm>
            <a:off x="478366" y="1396350"/>
            <a:ext cx="8691036" cy="340988"/>
          </a:xfrm>
          <a:prstGeom prst="rect">
            <a:avLst/>
          </a:prstGeom>
        </p:spPr>
        <p:txBody>
          <a:bodyPr lIns="0" tIns="0" rIns="0" bIns="0" anchor="t" anchorCtr="0"/>
          <a:lstStyle>
            <a:lvl1pPr marL="0" indent="0">
              <a:buNone/>
              <a:defRPr sz="2267" b="1" i="0">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err="1"/>
              <a:t>Subheader</a:t>
            </a:r>
            <a:endParaRPr lang="en-US"/>
          </a:p>
        </p:txBody>
      </p:sp>
      <p:sp>
        <p:nvSpPr>
          <p:cNvPr id="8" name="Content Placeholder 2">
            <a:extLst>
              <a:ext uri="{FF2B5EF4-FFF2-40B4-BE49-F238E27FC236}">
                <a16:creationId xmlns:a16="http://schemas.microsoft.com/office/drawing/2014/main" id="{F7B377CF-2490-426A-9D9B-C329528E167B}"/>
              </a:ext>
            </a:extLst>
          </p:cNvPr>
          <p:cNvSpPr>
            <a:spLocks noGrp="1"/>
          </p:cNvSpPr>
          <p:nvPr>
            <p:ph idx="1" hasCustomPrompt="1"/>
          </p:nvPr>
        </p:nvSpPr>
        <p:spPr>
          <a:xfrm>
            <a:off x="478367" y="1906075"/>
            <a:ext cx="8691035" cy="4018477"/>
          </a:xfrm>
          <a:prstGeom prst="rect">
            <a:avLst/>
          </a:prstGeom>
        </p:spPr>
        <p:txBody>
          <a:bodyPr lIns="0" tIns="0" rIns="0" bIns="0"/>
          <a:lstStyle>
            <a:lvl1pPr marL="120648" indent="-120648" defTabSz="359991">
              <a:lnSpc>
                <a:spcPct val="100000"/>
              </a:lnSpc>
              <a:tabLst/>
              <a:defRPr sz="1867" b="0" i="0">
                <a:solidFill>
                  <a:schemeClr val="tx1"/>
                </a:solidFill>
                <a:latin typeface="+mn-lt"/>
                <a:ea typeface="Roboto Light" panose="02000000000000000000" pitchFamily="2" charset="0"/>
              </a:defRPr>
            </a:lvl1pPr>
            <a:lvl2pPr marL="241294" indent="-120648" defTabSz="359991">
              <a:lnSpc>
                <a:spcPct val="100000"/>
              </a:lnSpc>
              <a:tabLst/>
              <a:defRPr sz="1867" b="0" i="0">
                <a:solidFill>
                  <a:schemeClr val="tx1"/>
                </a:solidFill>
                <a:latin typeface="+mn-lt"/>
                <a:ea typeface="Roboto Light" panose="02000000000000000000" pitchFamily="2" charset="0"/>
              </a:defRPr>
            </a:lvl2pPr>
            <a:lvl3pPr marL="355591" indent="-114297" defTabSz="359991">
              <a:lnSpc>
                <a:spcPct val="100000"/>
              </a:lnSpc>
              <a:tabLst/>
              <a:defRPr sz="1867" b="0" i="0">
                <a:solidFill>
                  <a:schemeClr val="tx1"/>
                </a:solidFill>
                <a:latin typeface="+mn-lt"/>
                <a:ea typeface="Roboto Light" panose="02000000000000000000" pitchFamily="2" charset="0"/>
              </a:defRPr>
            </a:lvl3pPr>
            <a:lvl4pPr marL="476239" indent="-120648" defTabSz="359991">
              <a:lnSpc>
                <a:spcPct val="100000"/>
              </a:lnSpc>
              <a:tabLst/>
              <a:defRPr sz="1867" b="0" i="0">
                <a:solidFill>
                  <a:schemeClr val="tx1"/>
                </a:solidFill>
                <a:latin typeface="+mn-lt"/>
                <a:ea typeface="Roboto Light" panose="02000000000000000000" pitchFamily="2" charset="0"/>
              </a:defRPr>
            </a:lvl4pPr>
            <a:lvl5pPr marL="596885" indent="-120648" defTabSz="359991">
              <a:lnSpc>
                <a:spcPct val="100000"/>
              </a:lnSpc>
              <a:tabLst/>
              <a:defRPr sz="1867" b="0" i="0">
                <a:solidFill>
                  <a:schemeClr val="tx1"/>
                </a:solidFill>
                <a:latin typeface="+mn-lt"/>
                <a:ea typeface="Roboto Light" panose="02000000000000000000" pitchFamily="2" charset="0"/>
              </a:defRPr>
            </a:lvl5pPr>
          </a:lstStyle>
          <a:p>
            <a:pPr lvl="0"/>
            <a:r>
              <a:rPr lang="en-US"/>
              <a:t>Main content area</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0532386"/>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8" name="Picture Placeholder 2">
            <a:extLst>
              <a:ext uri="{FF2B5EF4-FFF2-40B4-BE49-F238E27FC236}">
                <a16:creationId xmlns:a16="http://schemas.microsoft.com/office/drawing/2014/main" id="{26B2469B-2939-42D6-B420-11D52295C3CC}"/>
              </a:ext>
            </a:extLst>
          </p:cNvPr>
          <p:cNvSpPr>
            <a:spLocks noGrp="1"/>
          </p:cNvSpPr>
          <p:nvPr>
            <p:ph type="pic" sz="quarter" idx="14" hasCustomPrompt="1"/>
          </p:nvPr>
        </p:nvSpPr>
        <p:spPr>
          <a:xfrm>
            <a:off x="542610" y="1460360"/>
            <a:ext cx="11036663" cy="4618264"/>
          </a:xfrm>
          <a:prstGeom prst="rect">
            <a:avLst/>
          </a:prstGeom>
          <a:solidFill>
            <a:schemeClr val="bg1">
              <a:lumMod val="95000"/>
            </a:schemeClr>
          </a:solidFill>
          <a:ln w="127000">
            <a:solidFill>
              <a:schemeClr val="bg1">
                <a:lumMod val="95000"/>
              </a:schemeClr>
            </a:solidFill>
            <a:miter lim="800000"/>
          </a:ln>
        </p:spPr>
        <p:txBody>
          <a:bodyPr/>
          <a:lstStyle>
            <a:lvl1pPr>
              <a:defRPr/>
            </a:lvl1pPr>
          </a:lstStyle>
          <a:p>
            <a:r>
              <a:rPr lang="en-GB"/>
              <a:t>Insert image / infographic</a:t>
            </a:r>
          </a:p>
        </p:txBody>
      </p:sp>
      <p:sp>
        <p:nvSpPr>
          <p:cNvPr id="7" name="Footer Placeholder 4">
            <a:extLst>
              <a:ext uri="{FF2B5EF4-FFF2-40B4-BE49-F238E27FC236}">
                <a16:creationId xmlns:a16="http://schemas.microsoft.com/office/drawing/2014/main" id="{B1350F5A-F63D-4F08-9873-4FCF8BB2775A}"/>
              </a:ext>
            </a:extLst>
          </p:cNvPr>
          <p:cNvSpPr>
            <a:spLocks noGrp="1"/>
          </p:cNvSpPr>
          <p:nvPr>
            <p:ph type="ftr" sz="quarter" idx="11"/>
          </p:nvPr>
        </p:nvSpPr>
        <p:spPr>
          <a:xfrm>
            <a:off x="823223" y="6165033"/>
            <a:ext cx="4855960" cy="480000"/>
          </a:xfrm>
        </p:spPr>
        <p:txBody>
          <a:bodyPr/>
          <a:lstStyle>
            <a:lvl1pPr>
              <a:defRPr/>
            </a:lvl1pPr>
          </a:lstStyle>
          <a:p>
            <a:r>
              <a:rPr lang="en-GB"/>
              <a:t>Building the digital capabilities of staff and students</a:t>
            </a:r>
          </a:p>
        </p:txBody>
      </p:sp>
    </p:spTree>
    <p:extLst>
      <p:ext uri="{BB962C8B-B14F-4D97-AF65-F5344CB8AC3E}">
        <p14:creationId xmlns:p14="http://schemas.microsoft.com/office/powerpoint/2010/main" val="735343368"/>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Full Page Image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18CD7C8D-4EBF-E54E-8157-B82F50C780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Rectangle 20">
            <a:extLst>
              <a:ext uri="{FF2B5EF4-FFF2-40B4-BE49-F238E27FC236}">
                <a16:creationId xmlns:a16="http://schemas.microsoft.com/office/drawing/2014/main" id="{71990D2C-E643-0846-B649-81EC000B6937}"/>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4"/>
              </a:rPr>
              <a:t>www.nottingham.ac.uk</a:t>
            </a:r>
            <a:r>
              <a:rPr lang="en-US" sz="1600">
                <a:solidFill>
                  <a:schemeClr val="tx2"/>
                </a:solidFill>
                <a:hlinkClick r:id="rId4"/>
              </a:rPr>
              <a:t>/</a:t>
            </a:r>
            <a:r>
              <a:rPr lang="en-US" sz="1600" err="1">
                <a:solidFill>
                  <a:schemeClr val="tx2"/>
                </a:solidFill>
                <a:hlinkClick r:id="rId4"/>
              </a:rPr>
              <a:t>imagebank</a:t>
            </a:r>
            <a:r>
              <a:rPr lang="en-US" sz="1600">
                <a:solidFill>
                  <a:schemeClr val="tx2"/>
                </a:solidFill>
                <a:hlinkClick r:id="rId4"/>
              </a:rPr>
              <a:t> </a:t>
            </a:r>
            <a:endParaRPr lang="en-US" sz="1600">
              <a:solidFill>
                <a:schemeClr val="tx2"/>
              </a:solidFill>
            </a:endParaRP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28 June 2021</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19666643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 KEY POINT / QUOT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3026178"/>
            <a:ext cx="8691036" cy="455429"/>
          </a:xfrm>
          <a:prstGeom prst="rect">
            <a:avLst/>
          </a:prstGeom>
        </p:spPr>
        <p:txBody>
          <a:bodyPr lIns="0" tIns="0" rIns="0" bIns="0"/>
          <a:lstStyle>
            <a:lvl1pPr algn="l">
              <a:lnSpc>
                <a:spcPct val="100000"/>
              </a:lnSpc>
              <a:defRPr sz="3200" b="1" i="0">
                <a:solidFill>
                  <a:schemeClr val="tx1"/>
                </a:solidFill>
                <a:latin typeface="+mn-lt"/>
                <a:ea typeface="Roboto Black" panose="02000000000000000000" pitchFamily="2" charset="0"/>
              </a:defRPr>
            </a:lvl1pPr>
          </a:lstStyle>
          <a:p>
            <a:r>
              <a:rPr lang="en-US"/>
              <a:t>Impact text or section divider title</a:t>
            </a:r>
            <a:endParaRPr lang="en-GB"/>
          </a:p>
        </p:txBody>
      </p:sp>
      <p:sp>
        <p:nvSpPr>
          <p:cNvPr id="7" name="Text Placeholder 2">
            <a:extLst>
              <a:ext uri="{FF2B5EF4-FFF2-40B4-BE49-F238E27FC236}">
                <a16:creationId xmlns:a16="http://schemas.microsoft.com/office/drawing/2014/main" id="{FCF199EC-0CC6-E249-9E07-19DB95DAD6DF}"/>
              </a:ext>
            </a:extLst>
          </p:cNvPr>
          <p:cNvSpPr>
            <a:spLocks noGrp="1"/>
          </p:cNvSpPr>
          <p:nvPr>
            <p:ph type="body" idx="13" hasCustomPrompt="1"/>
          </p:nvPr>
        </p:nvSpPr>
        <p:spPr>
          <a:xfrm>
            <a:off x="478366" y="3818238"/>
            <a:ext cx="8691036" cy="340988"/>
          </a:xfrm>
          <a:prstGeom prst="rect">
            <a:avLst/>
          </a:prstGeom>
        </p:spPr>
        <p:txBody>
          <a:bodyPr lIns="0" tIns="0" rIns="0" bIns="0" anchor="t" anchorCtr="0"/>
          <a:lstStyle>
            <a:lvl1pPr marL="0" indent="0">
              <a:buNone/>
              <a:defRPr sz="2267" b="0" i="0">
                <a:solidFill>
                  <a:schemeClr val="tx1"/>
                </a:solidFill>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err="1"/>
              <a:t>Subheader</a:t>
            </a:r>
            <a:endParaRPr lang="en-US"/>
          </a:p>
        </p:txBody>
      </p:sp>
    </p:spTree>
    <p:extLst>
      <p:ext uri="{BB962C8B-B14F-4D97-AF65-F5344CB8AC3E}">
        <p14:creationId xmlns:p14="http://schemas.microsoft.com/office/powerpoint/2010/main" val="919256868"/>
      </p:ext>
    </p:extLst>
  </p:cSld>
  <p:clrMapOvr>
    <a:masterClrMapping/>
  </p:clrMapOvr>
  <p:extLst>
    <p:ext uri="{DCECCB84-F9BA-43D5-87BE-67443E8EF086}">
      <p15:sldGuideLst xmlns:p15="http://schemas.microsoft.com/office/powerpoint/2012/main">
        <p15:guide id="1" orient="horz" pos="1212">
          <p15:clr>
            <a:srgbClr val="FBAE40"/>
          </p15:clr>
        </p15:guide>
        <p15:guide id="2" pos="4332">
          <p15:clr>
            <a:srgbClr val="FBAE40"/>
          </p15:clr>
        </p15:guide>
        <p15:guide id="3" orient="horz" pos="189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01DE75C-9D45-4CFA-BB77-7A8A519AF237}"/>
              </a:ext>
            </a:extLst>
          </p:cNvPr>
          <p:cNvSpPr>
            <a:spLocks noGrp="1"/>
          </p:cNvSpPr>
          <p:nvPr>
            <p:ph type="pic" sz="quarter" idx="13" hasCustomPrompt="1"/>
          </p:nvPr>
        </p:nvSpPr>
        <p:spPr>
          <a:xfrm>
            <a:off x="0" y="0"/>
            <a:ext cx="12192000" cy="6858000"/>
          </a:xfrm>
          <a:prstGeom prst="rect">
            <a:avLst/>
          </a:prstGeom>
        </p:spPr>
        <p:txBody>
          <a:bodyPr/>
          <a:lstStyle>
            <a:lvl1pPr>
              <a:defRPr/>
            </a:lvl1pPr>
          </a:lstStyle>
          <a:p>
            <a:r>
              <a:rPr lang="en-GB"/>
              <a:t>Insert full bleed image</a:t>
            </a:r>
          </a:p>
        </p:txBody>
      </p:sp>
      <p:sp>
        <p:nvSpPr>
          <p:cNvPr id="5" name="Footer Placeholder 4">
            <a:extLst>
              <a:ext uri="{FF2B5EF4-FFF2-40B4-BE49-F238E27FC236}">
                <a16:creationId xmlns:a16="http://schemas.microsoft.com/office/drawing/2014/main" id="{FE058BCC-7A26-6A42-AA87-525F6042C6FB}"/>
              </a:ext>
            </a:extLst>
          </p:cNvPr>
          <p:cNvSpPr>
            <a:spLocks noGrp="1"/>
          </p:cNvSpPr>
          <p:nvPr>
            <p:ph type="ftr" sz="quarter" idx="11"/>
          </p:nvPr>
        </p:nvSpPr>
        <p:spPr/>
        <p:txBody>
          <a:bodyPr/>
          <a:lstStyle>
            <a:lvl1pPr>
              <a:defRPr/>
            </a:lvl1pPr>
          </a:lstStyle>
          <a:p>
            <a:r>
              <a:rPr lang="en-GB"/>
              <a:t>Building the digital capabilities of staff and students</a:t>
            </a:r>
          </a:p>
        </p:txBody>
      </p:sp>
      <p:sp>
        <p:nvSpPr>
          <p:cNvPr id="6" name="Slide Number Placeholder 5">
            <a:extLst>
              <a:ext uri="{FF2B5EF4-FFF2-40B4-BE49-F238E27FC236}">
                <a16:creationId xmlns:a16="http://schemas.microsoft.com/office/drawing/2014/main" id="{975973A5-CA9C-1043-A3DA-4ED6E6C469A5}"/>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7" name="Title 1">
            <a:extLst>
              <a:ext uri="{FF2B5EF4-FFF2-40B4-BE49-F238E27FC236}">
                <a16:creationId xmlns:a16="http://schemas.microsoft.com/office/drawing/2014/main" id="{17BA58EF-BCD8-4EC4-A1D3-062039B1F2BF}"/>
              </a:ext>
            </a:extLst>
          </p:cNvPr>
          <p:cNvSpPr>
            <a:spLocks noGrp="1"/>
          </p:cNvSpPr>
          <p:nvPr>
            <p:ph type="title" hasCustomPrompt="1"/>
          </p:nvPr>
        </p:nvSpPr>
        <p:spPr>
          <a:xfrm>
            <a:off x="478366" y="3026178"/>
            <a:ext cx="8691036" cy="455429"/>
          </a:xfrm>
          <a:prstGeom prst="rect">
            <a:avLst/>
          </a:prstGeom>
        </p:spPr>
        <p:txBody>
          <a:bodyPr lIns="0" tIns="0" rIns="0" bIns="0"/>
          <a:lstStyle>
            <a:lvl1pPr algn="l">
              <a:lnSpc>
                <a:spcPct val="100000"/>
              </a:lnSpc>
              <a:defRPr sz="3200" b="1" i="0">
                <a:solidFill>
                  <a:schemeClr val="tx1"/>
                </a:solidFill>
                <a:latin typeface="+mn-lt"/>
                <a:ea typeface="Roboto Black" panose="02000000000000000000" pitchFamily="2" charset="0"/>
              </a:defRPr>
            </a:lvl1pPr>
          </a:lstStyle>
          <a:p>
            <a:r>
              <a:rPr lang="en-US"/>
              <a:t>Impact text / Quote </a:t>
            </a:r>
            <a:r>
              <a:rPr lang="en-US" err="1"/>
              <a:t>etc</a:t>
            </a:r>
            <a:endParaRPr lang="en-GB"/>
          </a:p>
        </p:txBody>
      </p:sp>
      <p:sp>
        <p:nvSpPr>
          <p:cNvPr id="8" name="Text Placeholder 2">
            <a:extLst>
              <a:ext uri="{FF2B5EF4-FFF2-40B4-BE49-F238E27FC236}">
                <a16:creationId xmlns:a16="http://schemas.microsoft.com/office/drawing/2014/main" id="{2E05F25A-14CF-483C-A5D6-28ED2050922D}"/>
              </a:ext>
            </a:extLst>
          </p:cNvPr>
          <p:cNvSpPr>
            <a:spLocks noGrp="1"/>
          </p:cNvSpPr>
          <p:nvPr>
            <p:ph type="body" idx="14" hasCustomPrompt="1"/>
          </p:nvPr>
        </p:nvSpPr>
        <p:spPr>
          <a:xfrm>
            <a:off x="478366" y="3818238"/>
            <a:ext cx="8691036" cy="340988"/>
          </a:xfrm>
          <a:prstGeom prst="rect">
            <a:avLst/>
          </a:prstGeom>
        </p:spPr>
        <p:txBody>
          <a:bodyPr lIns="0" tIns="0" rIns="0" bIns="0" anchor="t" anchorCtr="0"/>
          <a:lstStyle>
            <a:lvl1pPr marL="0" indent="0">
              <a:buNone/>
              <a:defRPr sz="2267" b="0" i="0">
                <a:solidFill>
                  <a:schemeClr val="tx1"/>
                </a:solidFill>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Additional text</a:t>
            </a:r>
          </a:p>
        </p:txBody>
      </p:sp>
    </p:spTree>
    <p:extLst>
      <p:ext uri="{BB962C8B-B14F-4D97-AF65-F5344CB8AC3E}">
        <p14:creationId xmlns:p14="http://schemas.microsoft.com/office/powerpoint/2010/main" val="4134030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5" name="Footer Placeholder 4">
            <a:extLst>
              <a:ext uri="{FF2B5EF4-FFF2-40B4-BE49-F238E27FC236}">
                <a16:creationId xmlns:a16="http://schemas.microsoft.com/office/drawing/2014/main" id="{C772AD00-41ED-1D4B-8053-AD09A51DA5A6}"/>
              </a:ext>
            </a:extLst>
          </p:cNvPr>
          <p:cNvSpPr>
            <a:spLocks noGrp="1"/>
          </p:cNvSpPr>
          <p:nvPr>
            <p:ph type="ftr" sz="quarter" idx="11"/>
          </p:nvPr>
        </p:nvSpPr>
        <p:spPr/>
        <p:txBody>
          <a:bodyPr/>
          <a:lstStyle>
            <a:lvl1pPr>
              <a:defRPr/>
            </a:lvl1pPr>
          </a:lstStyle>
          <a:p>
            <a:r>
              <a:rPr lang="en-GB"/>
              <a:t>Building the digital capabilities of staff and students</a:t>
            </a:r>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7" name="Text Placeholder 2">
            <a:extLst>
              <a:ext uri="{FF2B5EF4-FFF2-40B4-BE49-F238E27FC236}">
                <a16:creationId xmlns:a16="http://schemas.microsoft.com/office/drawing/2014/main" id="{FCF199EC-0CC6-E249-9E07-19DB95DAD6DF}"/>
              </a:ext>
            </a:extLst>
          </p:cNvPr>
          <p:cNvSpPr>
            <a:spLocks noGrp="1"/>
          </p:cNvSpPr>
          <p:nvPr>
            <p:ph type="body" idx="13" hasCustomPrompt="1"/>
          </p:nvPr>
        </p:nvSpPr>
        <p:spPr>
          <a:xfrm>
            <a:off x="478366" y="1396350"/>
            <a:ext cx="8691036" cy="340988"/>
          </a:xfrm>
          <a:prstGeom prst="rect">
            <a:avLst/>
          </a:prstGeom>
        </p:spPr>
        <p:txBody>
          <a:bodyPr lIns="0" tIns="0" rIns="0" bIns="0" anchor="t" anchorCtr="0"/>
          <a:lstStyle>
            <a:lvl1pPr marL="0" indent="0">
              <a:buNone/>
              <a:defRPr sz="2267" b="1" i="0">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err="1"/>
              <a:t>Subheader</a:t>
            </a:r>
            <a:endParaRPr lang="en-US"/>
          </a:p>
        </p:txBody>
      </p:sp>
      <p:sp>
        <p:nvSpPr>
          <p:cNvPr id="8" name="Content Placeholder 2">
            <a:extLst>
              <a:ext uri="{FF2B5EF4-FFF2-40B4-BE49-F238E27FC236}">
                <a16:creationId xmlns:a16="http://schemas.microsoft.com/office/drawing/2014/main" id="{F7B377CF-2490-426A-9D9B-C329528E167B}"/>
              </a:ext>
            </a:extLst>
          </p:cNvPr>
          <p:cNvSpPr>
            <a:spLocks noGrp="1"/>
          </p:cNvSpPr>
          <p:nvPr>
            <p:ph idx="1" hasCustomPrompt="1"/>
          </p:nvPr>
        </p:nvSpPr>
        <p:spPr>
          <a:xfrm>
            <a:off x="478367" y="1906075"/>
            <a:ext cx="8691035" cy="4018477"/>
          </a:xfrm>
          <a:prstGeom prst="rect">
            <a:avLst/>
          </a:prstGeom>
        </p:spPr>
        <p:txBody>
          <a:bodyPr lIns="0" tIns="0" rIns="0" bIns="0"/>
          <a:lstStyle>
            <a:lvl1pPr marL="120648" indent="-120648" defTabSz="359991">
              <a:lnSpc>
                <a:spcPct val="100000"/>
              </a:lnSpc>
              <a:tabLst/>
              <a:defRPr sz="1867" b="0" i="0">
                <a:solidFill>
                  <a:schemeClr val="tx1"/>
                </a:solidFill>
                <a:latin typeface="+mn-lt"/>
                <a:ea typeface="Roboto Light" panose="02000000000000000000" pitchFamily="2" charset="0"/>
              </a:defRPr>
            </a:lvl1pPr>
            <a:lvl2pPr marL="241294" indent="-120648" defTabSz="359991">
              <a:lnSpc>
                <a:spcPct val="100000"/>
              </a:lnSpc>
              <a:tabLst/>
              <a:defRPr sz="1867" b="0" i="0">
                <a:solidFill>
                  <a:schemeClr val="tx1"/>
                </a:solidFill>
                <a:latin typeface="+mn-lt"/>
                <a:ea typeface="Roboto Light" panose="02000000000000000000" pitchFamily="2" charset="0"/>
              </a:defRPr>
            </a:lvl2pPr>
            <a:lvl3pPr marL="355591" indent="-114297" defTabSz="359991">
              <a:lnSpc>
                <a:spcPct val="100000"/>
              </a:lnSpc>
              <a:tabLst/>
              <a:defRPr sz="1867" b="0" i="0">
                <a:solidFill>
                  <a:schemeClr val="tx1"/>
                </a:solidFill>
                <a:latin typeface="+mn-lt"/>
                <a:ea typeface="Roboto Light" panose="02000000000000000000" pitchFamily="2" charset="0"/>
              </a:defRPr>
            </a:lvl3pPr>
            <a:lvl4pPr marL="476239" indent="-120648" defTabSz="359991">
              <a:lnSpc>
                <a:spcPct val="100000"/>
              </a:lnSpc>
              <a:tabLst/>
              <a:defRPr sz="1867" b="0" i="0">
                <a:solidFill>
                  <a:schemeClr val="tx1"/>
                </a:solidFill>
                <a:latin typeface="+mn-lt"/>
                <a:ea typeface="Roboto Light" panose="02000000000000000000" pitchFamily="2" charset="0"/>
              </a:defRPr>
            </a:lvl4pPr>
            <a:lvl5pPr marL="596885" indent="-120648" defTabSz="359991">
              <a:lnSpc>
                <a:spcPct val="100000"/>
              </a:lnSpc>
              <a:tabLst/>
              <a:defRPr sz="1867" b="0" i="0">
                <a:solidFill>
                  <a:schemeClr val="tx1"/>
                </a:solidFill>
                <a:latin typeface="+mn-lt"/>
                <a:ea typeface="Roboto Light" panose="02000000000000000000" pitchFamily="2" charset="0"/>
              </a:defRPr>
            </a:lvl5pPr>
          </a:lstStyle>
          <a:p>
            <a:pPr lvl="0"/>
            <a:r>
              <a:rPr lang="en-US"/>
              <a:t>Main content area</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76305742"/>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OW CONTENT ONLY SLIDE">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7B377CF-2490-426A-9D9B-C329528E167B}"/>
              </a:ext>
            </a:extLst>
          </p:cNvPr>
          <p:cNvSpPr>
            <a:spLocks noGrp="1"/>
          </p:cNvSpPr>
          <p:nvPr>
            <p:ph idx="1" hasCustomPrompt="1"/>
          </p:nvPr>
        </p:nvSpPr>
        <p:spPr>
          <a:xfrm>
            <a:off x="478367" y="1396350"/>
            <a:ext cx="8691035" cy="4018477"/>
          </a:xfrm>
          <a:prstGeom prst="rect">
            <a:avLst/>
          </a:prstGeom>
        </p:spPr>
        <p:txBody>
          <a:bodyPr lIns="0" tIns="0" rIns="0" bIns="0"/>
          <a:lstStyle>
            <a:lvl1pPr marL="237061" indent="-237061" defTabSz="359991">
              <a:lnSpc>
                <a:spcPct val="100000"/>
              </a:lnSpc>
              <a:tabLst/>
              <a:defRPr sz="2667" b="0" i="0">
                <a:solidFill>
                  <a:schemeClr val="tx1"/>
                </a:solidFill>
                <a:latin typeface="+mn-lt"/>
                <a:ea typeface="Roboto Light" panose="02000000000000000000" pitchFamily="2" charset="0"/>
              </a:defRPr>
            </a:lvl1pPr>
            <a:lvl2pPr marL="355591" indent="-234945" defTabSz="359991">
              <a:lnSpc>
                <a:spcPct val="100000"/>
              </a:lnSpc>
              <a:tabLst/>
              <a:defRPr sz="2667" b="0" i="0">
                <a:solidFill>
                  <a:schemeClr val="tx1"/>
                </a:solidFill>
                <a:latin typeface="+mn-lt"/>
                <a:ea typeface="Roboto Light" panose="02000000000000000000" pitchFamily="2" charset="0"/>
              </a:defRPr>
            </a:lvl2pPr>
            <a:lvl3pPr marL="480472" indent="-239178" defTabSz="359991">
              <a:lnSpc>
                <a:spcPct val="100000"/>
              </a:lnSpc>
              <a:tabLst/>
              <a:defRPr sz="2667" b="0" i="0">
                <a:solidFill>
                  <a:schemeClr val="tx1"/>
                </a:solidFill>
                <a:latin typeface="+mn-lt"/>
                <a:ea typeface="Roboto Light" panose="02000000000000000000" pitchFamily="2" charset="0"/>
              </a:defRPr>
            </a:lvl3pPr>
            <a:lvl4pPr marL="594769" indent="-239178" defTabSz="359991">
              <a:lnSpc>
                <a:spcPct val="100000"/>
              </a:lnSpc>
              <a:tabLst/>
              <a:defRPr sz="2667" b="0" i="0">
                <a:solidFill>
                  <a:schemeClr val="tx1"/>
                </a:solidFill>
                <a:latin typeface="+mn-lt"/>
                <a:ea typeface="Roboto Light" panose="02000000000000000000" pitchFamily="2" charset="0"/>
              </a:defRPr>
            </a:lvl4pPr>
            <a:lvl5pPr marL="719649" indent="-243411" defTabSz="359991">
              <a:lnSpc>
                <a:spcPct val="100000"/>
              </a:lnSpc>
              <a:tabLst/>
              <a:defRPr sz="2667" b="0" i="0">
                <a:solidFill>
                  <a:schemeClr val="tx1"/>
                </a:solidFill>
                <a:latin typeface="+mn-lt"/>
                <a:ea typeface="Roboto Light" panose="02000000000000000000" pitchFamily="2" charset="0"/>
              </a:defRPr>
            </a:lvl5pPr>
          </a:lstStyle>
          <a:p>
            <a:pPr lvl="0"/>
            <a:r>
              <a:rPr lang="en-US"/>
              <a:t>Main content area</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5" name="Footer Placeholder 4">
            <a:extLst>
              <a:ext uri="{FF2B5EF4-FFF2-40B4-BE49-F238E27FC236}">
                <a16:creationId xmlns:a16="http://schemas.microsoft.com/office/drawing/2014/main" id="{C772AD00-41ED-1D4B-8053-AD09A51DA5A6}"/>
              </a:ext>
            </a:extLst>
          </p:cNvPr>
          <p:cNvSpPr>
            <a:spLocks noGrp="1"/>
          </p:cNvSpPr>
          <p:nvPr>
            <p:ph type="ftr" sz="quarter" idx="11"/>
          </p:nvPr>
        </p:nvSpPr>
        <p:spPr/>
        <p:txBody>
          <a:bodyPr/>
          <a:lstStyle>
            <a:lvl1pPr>
              <a:defRPr/>
            </a:lvl1pPr>
          </a:lstStyle>
          <a:p>
            <a:r>
              <a:rPr lang="en-GB"/>
              <a:t>Building the digital capabilities of staff and students</a:t>
            </a:r>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Tree>
    <p:extLst>
      <p:ext uri="{BB962C8B-B14F-4D97-AF65-F5344CB8AC3E}">
        <p14:creationId xmlns:p14="http://schemas.microsoft.com/office/powerpoint/2010/main" val="3622813550"/>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LUMN &amp;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7" name="Text Placeholder 2">
            <a:extLst>
              <a:ext uri="{FF2B5EF4-FFF2-40B4-BE49-F238E27FC236}">
                <a16:creationId xmlns:a16="http://schemas.microsoft.com/office/drawing/2014/main" id="{FCF199EC-0CC6-E249-9E07-19DB95DAD6DF}"/>
              </a:ext>
            </a:extLst>
          </p:cNvPr>
          <p:cNvSpPr>
            <a:spLocks noGrp="1"/>
          </p:cNvSpPr>
          <p:nvPr>
            <p:ph type="body" idx="13" hasCustomPrompt="1"/>
          </p:nvPr>
        </p:nvSpPr>
        <p:spPr>
          <a:xfrm>
            <a:off x="478367" y="1396350"/>
            <a:ext cx="5279999" cy="340988"/>
          </a:xfrm>
          <a:prstGeom prst="rect">
            <a:avLst/>
          </a:prstGeom>
        </p:spPr>
        <p:txBody>
          <a:bodyPr lIns="0" tIns="0" rIns="0" bIns="0" anchor="t" anchorCtr="0"/>
          <a:lstStyle>
            <a:lvl1pPr marL="0" indent="0">
              <a:buNone/>
              <a:defRPr sz="2267" b="1" i="0">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err="1"/>
              <a:t>Subheader</a:t>
            </a:r>
            <a:endParaRPr lang="en-US"/>
          </a:p>
        </p:txBody>
      </p:sp>
      <p:sp>
        <p:nvSpPr>
          <p:cNvPr id="8" name="Picture Placeholder 2">
            <a:extLst>
              <a:ext uri="{FF2B5EF4-FFF2-40B4-BE49-F238E27FC236}">
                <a16:creationId xmlns:a16="http://schemas.microsoft.com/office/drawing/2014/main" id="{26B2469B-2939-42D6-B420-11D52295C3CC}"/>
              </a:ext>
            </a:extLst>
          </p:cNvPr>
          <p:cNvSpPr>
            <a:spLocks noGrp="1"/>
          </p:cNvSpPr>
          <p:nvPr>
            <p:ph type="pic" sz="quarter" idx="14" hasCustomPrompt="1"/>
          </p:nvPr>
        </p:nvSpPr>
        <p:spPr>
          <a:xfrm>
            <a:off x="6256774" y="1460360"/>
            <a:ext cx="5124213" cy="4618264"/>
          </a:xfrm>
          <a:prstGeom prst="rect">
            <a:avLst/>
          </a:prstGeom>
          <a:solidFill>
            <a:schemeClr val="bg1">
              <a:lumMod val="95000"/>
            </a:schemeClr>
          </a:solidFill>
          <a:ln w="127000">
            <a:solidFill>
              <a:schemeClr val="bg1">
                <a:lumMod val="95000"/>
              </a:schemeClr>
            </a:solidFill>
            <a:miter lim="800000"/>
          </a:ln>
        </p:spPr>
        <p:txBody>
          <a:bodyPr/>
          <a:lstStyle>
            <a:lvl1pPr>
              <a:defRPr/>
            </a:lvl1pPr>
          </a:lstStyle>
          <a:p>
            <a:r>
              <a:rPr lang="en-GB"/>
              <a:t>Insert image / infographic</a:t>
            </a:r>
          </a:p>
        </p:txBody>
      </p:sp>
      <p:sp>
        <p:nvSpPr>
          <p:cNvPr id="10" name="Content Placeholder 2">
            <a:extLst>
              <a:ext uri="{FF2B5EF4-FFF2-40B4-BE49-F238E27FC236}">
                <a16:creationId xmlns:a16="http://schemas.microsoft.com/office/drawing/2014/main" id="{333DA8FA-7150-4DC1-8728-AA9FC6E69792}"/>
              </a:ext>
            </a:extLst>
          </p:cNvPr>
          <p:cNvSpPr>
            <a:spLocks noGrp="1"/>
          </p:cNvSpPr>
          <p:nvPr>
            <p:ph idx="1" hasCustomPrompt="1"/>
          </p:nvPr>
        </p:nvSpPr>
        <p:spPr>
          <a:xfrm>
            <a:off x="478368" y="1906075"/>
            <a:ext cx="5279997" cy="4018477"/>
          </a:xfrm>
          <a:prstGeom prst="rect">
            <a:avLst/>
          </a:prstGeom>
        </p:spPr>
        <p:txBody>
          <a:bodyPr lIns="0" tIns="0" rIns="0" bIns="0"/>
          <a:lstStyle>
            <a:lvl1pPr marL="120648" indent="-120648" defTabSz="359991">
              <a:lnSpc>
                <a:spcPct val="100000"/>
              </a:lnSpc>
              <a:tabLst/>
              <a:defRPr sz="1867" b="0" i="0">
                <a:solidFill>
                  <a:schemeClr val="tx1"/>
                </a:solidFill>
                <a:latin typeface="+mn-lt"/>
                <a:ea typeface="Roboto Light" panose="02000000000000000000" pitchFamily="2" charset="0"/>
              </a:defRPr>
            </a:lvl1pPr>
            <a:lvl2pPr marL="241294" indent="-120648" defTabSz="359991">
              <a:lnSpc>
                <a:spcPct val="100000"/>
              </a:lnSpc>
              <a:tabLst/>
              <a:defRPr sz="1867" b="0" i="0">
                <a:solidFill>
                  <a:schemeClr val="tx1"/>
                </a:solidFill>
                <a:latin typeface="+mn-lt"/>
                <a:ea typeface="Roboto Light" panose="02000000000000000000" pitchFamily="2" charset="0"/>
              </a:defRPr>
            </a:lvl2pPr>
            <a:lvl3pPr marL="355591" indent="-114297" defTabSz="359991">
              <a:lnSpc>
                <a:spcPct val="100000"/>
              </a:lnSpc>
              <a:tabLst/>
              <a:defRPr sz="1867" b="0" i="0">
                <a:solidFill>
                  <a:schemeClr val="tx1"/>
                </a:solidFill>
                <a:latin typeface="+mn-lt"/>
                <a:ea typeface="Roboto Light" panose="02000000000000000000" pitchFamily="2" charset="0"/>
              </a:defRPr>
            </a:lvl3pPr>
            <a:lvl4pPr marL="476239" indent="-120648" defTabSz="359991">
              <a:lnSpc>
                <a:spcPct val="100000"/>
              </a:lnSpc>
              <a:tabLst/>
              <a:defRPr sz="1867" b="0" i="0">
                <a:solidFill>
                  <a:schemeClr val="tx1"/>
                </a:solidFill>
                <a:latin typeface="+mn-lt"/>
                <a:ea typeface="Roboto Light" panose="02000000000000000000" pitchFamily="2" charset="0"/>
              </a:defRPr>
            </a:lvl4pPr>
            <a:lvl5pPr marL="596885" indent="-120648" defTabSz="359991">
              <a:lnSpc>
                <a:spcPct val="100000"/>
              </a:lnSpc>
              <a:tabLst/>
              <a:defRPr sz="1867" b="0" i="0">
                <a:solidFill>
                  <a:schemeClr val="tx1"/>
                </a:solidFill>
                <a:latin typeface="+mn-lt"/>
                <a:ea typeface="Roboto Light" panose="02000000000000000000" pitchFamily="2" charset="0"/>
              </a:defRPr>
            </a:lvl5pPr>
          </a:lstStyle>
          <a:p>
            <a:pPr lvl="0"/>
            <a:r>
              <a:rPr lang="en-US"/>
              <a:t>Main content area</a:t>
            </a:r>
          </a:p>
          <a:p>
            <a:pPr lvl="1"/>
            <a:r>
              <a:rPr lang="en-US"/>
              <a:t>Second level</a:t>
            </a:r>
          </a:p>
          <a:p>
            <a:pPr lvl="2"/>
            <a:r>
              <a:rPr lang="en-US"/>
              <a:t>Third level</a:t>
            </a:r>
          </a:p>
          <a:p>
            <a:pPr lvl="3"/>
            <a:r>
              <a:rPr lang="en-US"/>
              <a:t>Fourth level</a:t>
            </a:r>
          </a:p>
          <a:p>
            <a:pPr lvl="4"/>
            <a:r>
              <a:rPr lang="en-US"/>
              <a:t>Fifth level</a:t>
            </a:r>
            <a:endParaRPr lang="en-GB"/>
          </a:p>
        </p:txBody>
      </p:sp>
      <p:sp>
        <p:nvSpPr>
          <p:cNvPr id="9" name="Footer Placeholder 4">
            <a:extLst>
              <a:ext uri="{FF2B5EF4-FFF2-40B4-BE49-F238E27FC236}">
                <a16:creationId xmlns:a16="http://schemas.microsoft.com/office/drawing/2014/main" id="{EA837AFE-00E5-410C-B657-49958D98C652}"/>
              </a:ext>
            </a:extLst>
          </p:cNvPr>
          <p:cNvSpPr>
            <a:spLocks noGrp="1"/>
          </p:cNvSpPr>
          <p:nvPr>
            <p:ph type="ftr" sz="quarter" idx="11"/>
          </p:nvPr>
        </p:nvSpPr>
        <p:spPr>
          <a:xfrm>
            <a:off x="823223" y="6165033"/>
            <a:ext cx="4855960" cy="480000"/>
          </a:xfrm>
        </p:spPr>
        <p:txBody>
          <a:bodyPr/>
          <a:lstStyle>
            <a:lvl1pPr>
              <a:defRPr/>
            </a:lvl1pPr>
          </a:lstStyle>
          <a:p>
            <a:r>
              <a:rPr lang="en-GB"/>
              <a:t>Building the digital capabilities of staff and students</a:t>
            </a:r>
          </a:p>
        </p:txBody>
      </p:sp>
    </p:spTree>
    <p:extLst>
      <p:ext uri="{BB962C8B-B14F-4D97-AF65-F5344CB8AC3E}">
        <p14:creationId xmlns:p14="http://schemas.microsoft.com/office/powerpoint/2010/main" val="4254231389"/>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latin typeface="+mn-lt"/>
                <a:ea typeface="Roboto Black" panose="02000000000000000000" pitchFamily="2" charset="0"/>
              </a:defRPr>
            </a:lvl1pPr>
          </a:lstStyle>
          <a:p>
            <a:r>
              <a:rPr lang="en-US"/>
              <a:t>Page title</a:t>
            </a:r>
            <a:endParaRPr lang="en-GB"/>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p>
            <a:fld id="{0BD7AF65-ABD8-9745-9161-1D3466EAFE0E}" type="slidenum">
              <a:rPr lang="en-GB" smtClean="0"/>
              <a:t>‹#›</a:t>
            </a:fld>
            <a:endParaRPr lang="en-GB"/>
          </a:p>
        </p:txBody>
      </p:sp>
      <p:sp>
        <p:nvSpPr>
          <p:cNvPr id="8" name="Picture Placeholder 2">
            <a:extLst>
              <a:ext uri="{FF2B5EF4-FFF2-40B4-BE49-F238E27FC236}">
                <a16:creationId xmlns:a16="http://schemas.microsoft.com/office/drawing/2014/main" id="{26B2469B-2939-42D6-B420-11D52295C3CC}"/>
              </a:ext>
            </a:extLst>
          </p:cNvPr>
          <p:cNvSpPr>
            <a:spLocks noGrp="1"/>
          </p:cNvSpPr>
          <p:nvPr>
            <p:ph type="pic" sz="quarter" idx="14" hasCustomPrompt="1"/>
          </p:nvPr>
        </p:nvSpPr>
        <p:spPr>
          <a:xfrm>
            <a:off x="542610" y="1460360"/>
            <a:ext cx="11036663" cy="4618264"/>
          </a:xfrm>
          <a:prstGeom prst="rect">
            <a:avLst/>
          </a:prstGeom>
          <a:solidFill>
            <a:schemeClr val="bg1">
              <a:lumMod val="95000"/>
            </a:schemeClr>
          </a:solidFill>
          <a:ln w="127000">
            <a:solidFill>
              <a:schemeClr val="bg1">
                <a:lumMod val="95000"/>
              </a:schemeClr>
            </a:solidFill>
            <a:miter lim="800000"/>
          </a:ln>
        </p:spPr>
        <p:txBody>
          <a:bodyPr/>
          <a:lstStyle>
            <a:lvl1pPr>
              <a:defRPr/>
            </a:lvl1pPr>
          </a:lstStyle>
          <a:p>
            <a:r>
              <a:rPr lang="en-GB"/>
              <a:t>Insert image / infographic</a:t>
            </a:r>
          </a:p>
        </p:txBody>
      </p:sp>
      <p:sp>
        <p:nvSpPr>
          <p:cNvPr id="7" name="Footer Placeholder 4">
            <a:extLst>
              <a:ext uri="{FF2B5EF4-FFF2-40B4-BE49-F238E27FC236}">
                <a16:creationId xmlns:a16="http://schemas.microsoft.com/office/drawing/2014/main" id="{B1350F5A-F63D-4F08-9873-4FCF8BB2775A}"/>
              </a:ext>
            </a:extLst>
          </p:cNvPr>
          <p:cNvSpPr>
            <a:spLocks noGrp="1"/>
          </p:cNvSpPr>
          <p:nvPr>
            <p:ph type="ftr" sz="quarter" idx="11"/>
          </p:nvPr>
        </p:nvSpPr>
        <p:spPr>
          <a:xfrm>
            <a:off x="823223" y="6165033"/>
            <a:ext cx="4855960" cy="480000"/>
          </a:xfrm>
        </p:spPr>
        <p:txBody>
          <a:bodyPr/>
          <a:lstStyle>
            <a:lvl1pPr>
              <a:defRPr/>
            </a:lvl1pPr>
          </a:lstStyle>
          <a:p>
            <a:r>
              <a:rPr lang="en-GB"/>
              <a:t>Building the digital capabilities of staff and students</a:t>
            </a:r>
          </a:p>
        </p:txBody>
      </p:sp>
    </p:spTree>
    <p:extLst>
      <p:ext uri="{BB962C8B-B14F-4D97-AF65-F5344CB8AC3E}">
        <p14:creationId xmlns:p14="http://schemas.microsoft.com/office/powerpoint/2010/main" val="2284583006"/>
      </p:ext>
    </p:extLst>
  </p:cSld>
  <p:clrMapOvr>
    <a:masterClrMapping/>
  </p:clrMapOvr>
  <p:extLst>
    <p:ext uri="{DCECCB84-F9BA-43D5-87BE-67443E8EF086}">
      <p15:sldGuideLst xmlns:p15="http://schemas.microsoft.com/office/powerpoint/2012/main">
        <p15:guide id="1" orient="horz" pos="894">
          <p15:clr>
            <a:srgbClr val="FBAE40"/>
          </p15:clr>
        </p15:guide>
        <p15:guide id="2" pos="4332">
          <p15:clr>
            <a:srgbClr val="FBAE40"/>
          </p15:clr>
        </p15:guide>
        <p15:guide id="3" orient="horz" pos="78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theme" Target="../theme/theme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59.xml"/><Relationship Id="rId7" Type="http://schemas.openxmlformats.org/officeDocument/2006/relationships/theme" Target="../theme/theme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28 June 2021</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 id="2147483720" r:id="rId27"/>
    <p:sldLayoutId id="2147483728" r:id="rId28"/>
    <p:sldLayoutId id="2147483731" r:id="rId29"/>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28 June 2021</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
        <p:nvSpPr>
          <p:cNvPr id="7" name="Rectangle 6">
            <a:extLst>
              <a:ext uri="{FF2B5EF4-FFF2-40B4-BE49-F238E27FC236}">
                <a16:creationId xmlns:a16="http://schemas.microsoft.com/office/drawing/2014/main" id="{8ADA20D4-5E1A-AD42-B96E-4B53241D1BC6}"/>
              </a:ext>
            </a:extLst>
          </p:cNvPr>
          <p:cNvSpPr/>
          <p:nvPr userDrawn="1"/>
        </p:nvSpPr>
        <p:spPr>
          <a:xfrm>
            <a:off x="-3667760" y="1"/>
            <a:ext cx="3248655" cy="427736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oAutofit/>
          </a:bodyPr>
          <a:lstStyle/>
          <a:p>
            <a:pPr marL="0" marR="0" lvl="1" indent="0" algn="l" defTabSz="914400" rtl="0" eaLnBrk="0" fontAlgn="base" latinLnBrk="0" hangingPunct="0">
              <a:lnSpc>
                <a:spcPct val="100000"/>
              </a:lnSpc>
              <a:spcBef>
                <a:spcPct val="0"/>
              </a:spcBef>
              <a:spcAft>
                <a:spcPts val="400"/>
              </a:spcAft>
              <a:buClr>
                <a:schemeClr val="accent3"/>
              </a:buClr>
              <a:buSzTx/>
              <a:buFont typeface="Wingdings" pitchFamily="2" charset="2"/>
              <a:buNone/>
              <a:tabLst/>
            </a:pPr>
            <a:r>
              <a:rPr kumimoji="0" lang="en-US" altLang="en-US" sz="1600" b="1" i="0" u="none" strike="noStrike" cap="none" normalizeH="0" baseline="0">
                <a:ln>
                  <a:noFill/>
                </a:ln>
                <a:solidFill>
                  <a:schemeClr val="accent3"/>
                </a:solidFill>
                <a:effectLst/>
                <a:latin typeface="Arial" panose="020B0604020202020204" pitchFamily="34" charset="0"/>
                <a:ea typeface="Calibri" panose="020F0502020204030204" pitchFamily="34" charset="0"/>
              </a:rPr>
              <a:t>Top Presentation Tips</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Keep it simple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Always think about your audience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Limit transitions and animations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Respect the University of Nottingham brand and identity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Use visuals and high-quality images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Use video or audio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Use </a:t>
            </a:r>
            <a:r>
              <a:rPr kumimoji="0" lang="en-US" altLang="en-US" sz="1600" b="0" i="0" u="none" strike="noStrike" cap="none" normalizeH="0" baseline="0" err="1">
                <a:ln>
                  <a:noFill/>
                </a:ln>
                <a:solidFill>
                  <a:schemeClr val="tx2"/>
                </a:solidFill>
                <a:effectLst/>
                <a:latin typeface="Arial" panose="020B0604020202020204" pitchFamily="34" charset="0"/>
                <a:ea typeface="Calibri" panose="020F0502020204030204" pitchFamily="34" charset="0"/>
              </a:rPr>
              <a:t>colour</a:t>
            </a: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Think about </a:t>
            </a:r>
          </a:p>
          <a:p>
            <a:pPr marL="162000" marR="0" lvl="1" indent="-162900" algn="l" defTabSz="914400" rtl="0" eaLnBrk="0" fontAlgn="base" latinLnBrk="0" hangingPunct="0">
              <a:lnSpc>
                <a:spcPct val="100000"/>
              </a:lnSpc>
              <a:spcBef>
                <a:spcPct val="0"/>
              </a:spcBef>
              <a:spcAft>
                <a:spcPts val="400"/>
              </a:spcAft>
              <a:buClr>
                <a:schemeClr val="accent3"/>
              </a:buClr>
              <a:buSzTx/>
              <a:buFont typeface="Wingdings" pitchFamily="2" charset="2"/>
              <a:buChar char="§"/>
              <a:tabLst/>
            </a:pPr>
            <a:r>
              <a:rPr kumimoji="0" lang="en-US" altLang="en-US" sz="1600" b="0" i="0" u="none" strike="noStrike" cap="none" normalizeH="0" baseline="0">
                <a:ln>
                  <a:noFill/>
                </a:ln>
                <a:solidFill>
                  <a:schemeClr val="tx2"/>
                </a:solidFill>
                <a:effectLst/>
                <a:latin typeface="Arial" panose="020B0604020202020204" pitchFamily="34" charset="0"/>
                <a:ea typeface="Calibri" panose="020F0502020204030204" pitchFamily="34" charset="0"/>
              </a:rPr>
              <a:t>Prepare and practice</a:t>
            </a:r>
            <a:endParaRPr kumimoji="0" lang="en-US" altLang="en-US" sz="1600" b="0" i="0" u="none" strike="noStrike" cap="none" normalizeH="0" baseline="0">
              <a:ln>
                <a:noFill/>
              </a:ln>
              <a:solidFill>
                <a:schemeClr val="tx2"/>
              </a:solidFill>
              <a:effectLst/>
              <a:latin typeface="Arial" panose="020B0604020202020204" pitchFamily="34" charset="0"/>
            </a:endParaRPr>
          </a:p>
        </p:txBody>
      </p:sp>
    </p:spTree>
    <p:extLst>
      <p:ext uri="{BB962C8B-B14F-4D97-AF65-F5344CB8AC3E}">
        <p14:creationId xmlns:p14="http://schemas.microsoft.com/office/powerpoint/2010/main" val="224143003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29" r:id="rId25"/>
    <p:sldLayoutId id="2147483730" r:id="rId26"/>
    <p:sldLayoutId id="2147483732" r:id="rId27"/>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23F88-8A7E-42E0-87D2-FCFEA9E2F643}"/>
              </a:ext>
            </a:extLst>
          </p:cNvPr>
          <p:cNvPicPr>
            <a:picLocks noChangeAspect="1"/>
          </p:cNvPicPr>
          <p:nvPr userDrawn="1"/>
        </p:nvPicPr>
        <p:blipFill>
          <a:blip r:embed="rId8" cstate="print">
            <a:extLst>
              <a:ext uri="{28A0092B-C50C-407E-A947-70E740481C1C}">
                <a14:useLocalDpi xmlns:a14="http://schemas.microsoft.com/office/drawing/2010/main"/>
              </a:ext>
            </a:extLst>
          </a:blip>
          <a:srcRect/>
          <a:stretch/>
        </p:blipFill>
        <p:spPr>
          <a:xfrm>
            <a:off x="4062" y="1"/>
            <a:ext cx="12183876" cy="6855460"/>
          </a:xfrm>
          <a:prstGeom prst="rect">
            <a:avLst/>
          </a:prstGeom>
        </p:spPr>
      </p:pic>
      <p:sp>
        <p:nvSpPr>
          <p:cNvPr id="5" name="Footer Placeholder 4">
            <a:extLst>
              <a:ext uri="{FF2B5EF4-FFF2-40B4-BE49-F238E27FC236}">
                <a16:creationId xmlns:a16="http://schemas.microsoft.com/office/drawing/2014/main" id="{87196694-0793-1D46-AAAF-030136BD6B04}"/>
              </a:ext>
            </a:extLst>
          </p:cNvPr>
          <p:cNvSpPr>
            <a:spLocks noGrp="1"/>
          </p:cNvSpPr>
          <p:nvPr>
            <p:ph type="ftr" sz="quarter" idx="3"/>
          </p:nvPr>
        </p:nvSpPr>
        <p:spPr>
          <a:xfrm>
            <a:off x="823223" y="6165033"/>
            <a:ext cx="4855960" cy="480000"/>
          </a:xfrm>
          <a:prstGeom prst="rect">
            <a:avLst/>
          </a:prstGeom>
        </p:spPr>
        <p:txBody>
          <a:bodyPr vert="horz" lIns="0" tIns="0" rIns="0" bIns="0" rtlCol="0" anchor="ctr"/>
          <a:lstStyle>
            <a:lvl1pPr algn="l">
              <a:defRPr sz="1067" b="0" i="0">
                <a:solidFill>
                  <a:schemeClr val="tx1"/>
                </a:solidFill>
                <a:latin typeface="+mn-lt"/>
                <a:ea typeface="Roboto Light" panose="02000000000000000000" pitchFamily="2" charset="0"/>
              </a:defRPr>
            </a:lvl1pPr>
          </a:lstStyle>
          <a:p>
            <a:r>
              <a:rPr lang="en-GB"/>
              <a:t>Building the digital capabilities of staff and students</a:t>
            </a:r>
          </a:p>
        </p:txBody>
      </p:sp>
      <p:sp>
        <p:nvSpPr>
          <p:cNvPr id="6" name="Slide Number Placeholder 5">
            <a:extLst>
              <a:ext uri="{FF2B5EF4-FFF2-40B4-BE49-F238E27FC236}">
                <a16:creationId xmlns:a16="http://schemas.microsoft.com/office/drawing/2014/main" id="{B71F8D01-65AC-4142-B408-57E68E4C01C4}"/>
              </a:ext>
            </a:extLst>
          </p:cNvPr>
          <p:cNvSpPr>
            <a:spLocks noGrp="1"/>
          </p:cNvSpPr>
          <p:nvPr>
            <p:ph type="sldNum" sz="quarter" idx="4"/>
          </p:nvPr>
        </p:nvSpPr>
        <p:spPr>
          <a:xfrm>
            <a:off x="478368" y="6165035"/>
            <a:ext cx="264145" cy="480000"/>
          </a:xfrm>
          <a:prstGeom prst="rect">
            <a:avLst/>
          </a:prstGeom>
        </p:spPr>
        <p:txBody>
          <a:bodyPr vert="horz" lIns="0" tIns="0" rIns="0" bIns="0" rtlCol="0" anchor="ctr" anchorCtr="0"/>
          <a:lstStyle>
            <a:lvl1pPr algn="l">
              <a:defRPr sz="1067" b="0" i="0">
                <a:solidFill>
                  <a:schemeClr val="tx1"/>
                </a:solidFill>
                <a:latin typeface="+mn-lt"/>
                <a:ea typeface="Roboto Light" panose="02000000000000000000" pitchFamily="2" charset="0"/>
              </a:defRPr>
            </a:lvl1pPr>
          </a:lstStyle>
          <a:p>
            <a:fld id="{0BD7AF65-ABD8-9745-9161-1D3466EAFE0E}" type="slidenum">
              <a:rPr lang="en-GB" smtClean="0"/>
              <a:pPr/>
              <a:t>‹#›</a:t>
            </a:fld>
            <a:endParaRPr lang="en-GB"/>
          </a:p>
        </p:txBody>
      </p:sp>
    </p:spTree>
    <p:extLst>
      <p:ext uri="{BB962C8B-B14F-4D97-AF65-F5344CB8AC3E}">
        <p14:creationId xmlns:p14="http://schemas.microsoft.com/office/powerpoint/2010/main" val="114577539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F26B43"/>
          </p15:clr>
        </p15:guide>
        <p15:guide id="2" pos="5534">
          <p15:clr>
            <a:srgbClr val="F26B43"/>
          </p15:clr>
        </p15:guide>
        <p15:guide id="3" orient="horz" pos="214">
          <p15:clr>
            <a:srgbClr val="F26B43"/>
          </p15:clr>
        </p15:guide>
        <p15:guide id="4" orient="horz" pos="3026">
          <p15:clr>
            <a:srgbClr val="F26B43"/>
          </p15:clr>
        </p15:guide>
        <p15:guide id="5" orient="horz" pos="279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creativecommons.org/licenses/by-nc-nd/3.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38.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38.xml"/><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7.xml"/><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33.jpeg"/><Relationship Id="rId2" Type="http://schemas.openxmlformats.org/officeDocument/2006/relationships/slideLayout" Target="../slideLayouts/slideLayout38.xml"/><Relationship Id="rId1" Type="http://schemas.openxmlformats.org/officeDocument/2006/relationships/video" Target="https://www.youtube.com/embed/EjeU5I3LYLo?feature=oembed" TargetMode="Externa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B7F0AB-AB54-7540-B7DC-843EC2C6C614}"/>
              </a:ext>
            </a:extLst>
          </p:cNvPr>
          <p:cNvSpPr>
            <a:spLocks noGrp="1"/>
          </p:cNvSpPr>
          <p:nvPr>
            <p:ph type="ctrTitle"/>
          </p:nvPr>
        </p:nvSpPr>
        <p:spPr/>
        <p:txBody>
          <a:bodyPr>
            <a:normAutofit fontScale="90000"/>
          </a:bodyPr>
          <a:lstStyle/>
          <a:p>
            <a:r>
              <a:rPr lang="en-GB"/>
              <a:t>Student use of digital experience insights and transitions data to develop data literacy via undergraduate </a:t>
            </a:r>
            <a:r>
              <a:rPr lang="en-GB" err="1"/>
              <a:t>MPharm</a:t>
            </a:r>
            <a:r>
              <a:rPr lang="en-GB"/>
              <a:t> research projects</a:t>
            </a:r>
            <a:br>
              <a:rPr lang="en-GB"/>
            </a:br>
            <a:endParaRPr lang="en-US" sz="2200"/>
          </a:p>
        </p:txBody>
      </p:sp>
      <p:sp>
        <p:nvSpPr>
          <p:cNvPr id="6" name="Subtitle 5">
            <a:extLst>
              <a:ext uri="{FF2B5EF4-FFF2-40B4-BE49-F238E27FC236}">
                <a16:creationId xmlns:a16="http://schemas.microsoft.com/office/drawing/2014/main" id="{4752921E-BB72-3D43-AACB-0A89BD80F982}"/>
              </a:ext>
            </a:extLst>
          </p:cNvPr>
          <p:cNvSpPr>
            <a:spLocks noGrp="1"/>
          </p:cNvSpPr>
          <p:nvPr>
            <p:ph type="subTitle" idx="1"/>
          </p:nvPr>
        </p:nvSpPr>
        <p:spPr/>
        <p:txBody>
          <a:bodyPr>
            <a:normAutofit/>
          </a:bodyPr>
          <a:lstStyle/>
          <a:p>
            <a:r>
              <a:rPr lang="en-GB" sz="1800"/>
              <a:t>Elizabeth Newall, </a:t>
            </a:r>
            <a:br>
              <a:rPr lang="en-GB" sz="1800"/>
            </a:br>
            <a:r>
              <a:rPr lang="en-GB" sz="1800"/>
              <a:t>Cristina De Matteis, Stephanie McDonald, Vibhu Solanki, Helen Boardman,</a:t>
            </a:r>
            <a:br>
              <a:rPr lang="en-GB" sz="1800"/>
            </a:br>
            <a:r>
              <a:rPr lang="en-GB" sz="1800"/>
              <a:t>Celine Thien, Chidubem Ugwu, </a:t>
            </a:r>
            <a:br>
              <a:rPr lang="en-GB" sz="1800"/>
            </a:br>
            <a:r>
              <a:rPr lang="en-GB" sz="1800"/>
              <a:t>Madihah Hussain and Po Kamta</a:t>
            </a:r>
            <a:endParaRPr lang="en-US" sz="1800"/>
          </a:p>
        </p:txBody>
      </p:sp>
    </p:spTree>
    <p:extLst>
      <p:ext uri="{BB962C8B-B14F-4D97-AF65-F5344CB8AC3E}">
        <p14:creationId xmlns:p14="http://schemas.microsoft.com/office/powerpoint/2010/main" val="224600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D4B85D-0C3A-4019-A191-41B51039EECE}"/>
              </a:ext>
            </a:extLst>
          </p:cNvPr>
          <p:cNvSpPr>
            <a:spLocks noGrp="1"/>
          </p:cNvSpPr>
          <p:nvPr>
            <p:ph type="title"/>
          </p:nvPr>
        </p:nvSpPr>
        <p:spPr/>
        <p:txBody>
          <a:bodyPr/>
          <a:lstStyle/>
          <a:p>
            <a:r>
              <a:rPr lang="en-GB"/>
              <a:t>Session outline</a:t>
            </a:r>
          </a:p>
        </p:txBody>
      </p:sp>
      <p:graphicFrame>
        <p:nvGraphicFramePr>
          <p:cNvPr id="8" name="Diagram 7">
            <a:extLst>
              <a:ext uri="{FF2B5EF4-FFF2-40B4-BE49-F238E27FC236}">
                <a16:creationId xmlns:a16="http://schemas.microsoft.com/office/drawing/2014/main" id="{6A132D36-C59E-4A3F-A214-24043A4D8C84}"/>
              </a:ext>
            </a:extLst>
          </p:cNvPr>
          <p:cNvGraphicFramePr/>
          <p:nvPr>
            <p:extLst>
              <p:ext uri="{D42A27DB-BD31-4B8C-83A1-F6EECF244321}">
                <p14:modId xmlns:p14="http://schemas.microsoft.com/office/powerpoint/2010/main" val="231029973"/>
              </p:ext>
            </p:extLst>
          </p:nvPr>
        </p:nvGraphicFramePr>
        <p:xfrm>
          <a:off x="467151" y="1749856"/>
          <a:ext cx="10513326" cy="5883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 Placeholder 6">
            <a:extLst>
              <a:ext uri="{FF2B5EF4-FFF2-40B4-BE49-F238E27FC236}">
                <a16:creationId xmlns:a16="http://schemas.microsoft.com/office/drawing/2014/main" id="{E95FD73A-2D27-43FF-AE53-2F4A0E1B51EF}"/>
              </a:ext>
            </a:extLst>
          </p:cNvPr>
          <p:cNvSpPr txBox="1">
            <a:spLocks/>
          </p:cNvSpPr>
          <p:nvPr/>
        </p:nvSpPr>
        <p:spPr>
          <a:xfrm>
            <a:off x="467151" y="1241834"/>
            <a:ext cx="11257698" cy="627765"/>
          </a:xfrm>
          <a:prstGeom prst="rect">
            <a:avLst/>
          </a:prstGeom>
        </p:spPr>
        <p:txBody>
          <a:bodyPr>
            <a:noAutofit/>
          </a:bodyPr>
          <a:lstStyle>
            <a:lvl1pPr marL="0" indent="0" algn="l" defTabSz="914400" rtl="0" eaLnBrk="1" latinLnBrk="0" hangingPunct="1">
              <a:lnSpc>
                <a:spcPct val="90000"/>
              </a:lnSpc>
              <a:spcBef>
                <a:spcPts val="1000"/>
              </a:spcBef>
              <a:buFont typeface="Wingdings" panose="05000000000000000000" pitchFamily="2" charset="2"/>
              <a:buNone/>
              <a:defRPr sz="2800" b="1" kern="1200" baseline="0">
                <a:solidFill>
                  <a:schemeClr val="accent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Student use of digital experience insights and transitions data to develop data literacy via undergraduate </a:t>
            </a:r>
            <a:r>
              <a:rPr lang="en-GB" err="1"/>
              <a:t>MPharm</a:t>
            </a:r>
            <a:r>
              <a:rPr lang="en-GB"/>
              <a:t> research projects </a:t>
            </a:r>
          </a:p>
        </p:txBody>
      </p:sp>
    </p:spTree>
    <p:extLst>
      <p:ext uri="{BB962C8B-B14F-4D97-AF65-F5344CB8AC3E}">
        <p14:creationId xmlns:p14="http://schemas.microsoft.com/office/powerpoint/2010/main" val="249293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880CEF-F937-4280-B591-E409378986DD}"/>
              </a:ext>
            </a:extLst>
          </p:cNvPr>
          <p:cNvSpPr>
            <a:spLocks noGrp="1"/>
          </p:cNvSpPr>
          <p:nvPr>
            <p:ph type="title"/>
          </p:nvPr>
        </p:nvSpPr>
        <p:spPr/>
        <p:txBody>
          <a:bodyPr/>
          <a:lstStyle/>
          <a:p>
            <a:r>
              <a:rPr lang="en-GB"/>
              <a:t>Institutional context</a:t>
            </a:r>
          </a:p>
        </p:txBody>
      </p:sp>
      <p:sp>
        <p:nvSpPr>
          <p:cNvPr id="9" name="Text Placeholder 8">
            <a:extLst>
              <a:ext uri="{FF2B5EF4-FFF2-40B4-BE49-F238E27FC236}">
                <a16:creationId xmlns:a16="http://schemas.microsoft.com/office/drawing/2014/main" id="{4A466EE5-9B2E-4DCF-B2CD-212CF74628B9}"/>
              </a:ext>
            </a:extLst>
          </p:cNvPr>
          <p:cNvSpPr>
            <a:spLocks noGrp="1"/>
          </p:cNvSpPr>
          <p:nvPr>
            <p:ph type="body" idx="1"/>
          </p:nvPr>
        </p:nvSpPr>
        <p:spPr/>
        <p:txBody>
          <a:bodyPr>
            <a:normAutofit/>
          </a:bodyPr>
          <a:lstStyle/>
          <a:p>
            <a:r>
              <a:rPr lang="en-GB"/>
              <a:t>Elizabeth Newall</a:t>
            </a:r>
            <a:br>
              <a:rPr lang="en-GB"/>
            </a:br>
            <a:r>
              <a:rPr lang="en-GB"/>
              <a:t>(Senior Librarian – Digital Literacy, UoN Libraries)</a:t>
            </a:r>
          </a:p>
          <a:p>
            <a:endParaRPr lang="en-GB"/>
          </a:p>
        </p:txBody>
      </p:sp>
      <p:sp>
        <p:nvSpPr>
          <p:cNvPr id="4" name="Slide Number Placeholder 3">
            <a:extLst>
              <a:ext uri="{FF2B5EF4-FFF2-40B4-BE49-F238E27FC236}">
                <a16:creationId xmlns:a16="http://schemas.microsoft.com/office/drawing/2014/main" id="{4484E535-E9B0-4785-A50E-90CC2690F09F}"/>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3</a:t>
            </a:fld>
            <a:endParaRPr lang="en-GB"/>
          </a:p>
        </p:txBody>
      </p:sp>
    </p:spTree>
    <p:extLst>
      <p:ext uri="{BB962C8B-B14F-4D97-AF65-F5344CB8AC3E}">
        <p14:creationId xmlns:p14="http://schemas.microsoft.com/office/powerpoint/2010/main" val="1637257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D8D2231-27C5-4FD7-BFE8-ED212450E548}"/>
              </a:ext>
            </a:extLst>
          </p:cNvPr>
          <p:cNvSpPr>
            <a:spLocks noGrp="1"/>
          </p:cNvSpPr>
          <p:nvPr>
            <p:ph sz="quarter" idx="13"/>
          </p:nvPr>
        </p:nvSpPr>
        <p:spPr>
          <a:xfrm>
            <a:off x="499473" y="1293613"/>
            <a:ext cx="7834445" cy="5373467"/>
          </a:xfrm>
        </p:spPr>
        <p:txBody>
          <a:bodyPr/>
          <a:lstStyle/>
          <a:p>
            <a:r>
              <a:rPr lang="en-GB" sz="2400" dirty="0"/>
              <a:t>Evidence-based enhancement work:</a:t>
            </a:r>
          </a:p>
          <a:p>
            <a:pPr lvl="1"/>
            <a:r>
              <a:rPr lang="en-GB" sz="2400" dirty="0"/>
              <a:t>Jisc’s Digital Discovery Tool</a:t>
            </a:r>
          </a:p>
          <a:p>
            <a:pPr lvl="1"/>
            <a:r>
              <a:rPr lang="en-GB" sz="2400" dirty="0"/>
              <a:t>Bespoke (UoN) alumni survey</a:t>
            </a:r>
          </a:p>
          <a:p>
            <a:pPr lvl="1"/>
            <a:r>
              <a:rPr lang="en-GB" sz="2400" dirty="0"/>
              <a:t>Jisc’s Digital Experience Insights surveys</a:t>
            </a:r>
          </a:p>
          <a:p>
            <a:r>
              <a:rPr lang="en-GB" sz="2400" dirty="0"/>
              <a:t>Recommendations including:</a:t>
            </a:r>
          </a:p>
          <a:p>
            <a:pPr lvl="1"/>
            <a:r>
              <a:rPr lang="en-GB" sz="2400" dirty="0"/>
              <a:t>Greater student involvement in decision-making about ‘digital’</a:t>
            </a:r>
          </a:p>
          <a:p>
            <a:pPr lvl="1"/>
            <a:r>
              <a:rPr lang="en-GB" sz="2400" dirty="0"/>
              <a:t>Data literacy key priority for curriculum review</a:t>
            </a:r>
          </a:p>
          <a:p>
            <a:pPr lvl="1"/>
            <a:r>
              <a:rPr lang="en-GB" sz="2400" dirty="0"/>
              <a:t>Use of UoN data to support students’ data literacy</a:t>
            </a:r>
          </a:p>
          <a:p>
            <a:r>
              <a:rPr lang="en-GB" sz="2400" dirty="0"/>
              <a:t>Student Digital Capabilities Delivery Plan:</a:t>
            </a:r>
          </a:p>
          <a:p>
            <a:pPr lvl="1"/>
            <a:r>
              <a:rPr lang="en-GB" sz="2400" dirty="0"/>
              <a:t>The Digital Student</a:t>
            </a:r>
          </a:p>
          <a:p>
            <a:pPr lvl="1"/>
            <a:r>
              <a:rPr lang="en-GB" sz="2400" dirty="0"/>
              <a:t>The Digital Researcher</a:t>
            </a:r>
          </a:p>
          <a:p>
            <a:pPr lvl="1"/>
            <a:r>
              <a:rPr lang="en-GB" sz="2400" dirty="0"/>
              <a:t>The Digital Graduate</a:t>
            </a:r>
          </a:p>
          <a:p>
            <a:endParaRPr lang="en-GB" dirty="0"/>
          </a:p>
        </p:txBody>
      </p:sp>
      <p:sp>
        <p:nvSpPr>
          <p:cNvPr id="8" name="Title 7">
            <a:extLst>
              <a:ext uri="{FF2B5EF4-FFF2-40B4-BE49-F238E27FC236}">
                <a16:creationId xmlns:a16="http://schemas.microsoft.com/office/drawing/2014/main" id="{12083D1F-BC2C-4B5F-ACE5-F0D683F94073}"/>
              </a:ext>
            </a:extLst>
          </p:cNvPr>
          <p:cNvSpPr>
            <a:spLocks noGrp="1"/>
          </p:cNvSpPr>
          <p:nvPr>
            <p:ph type="title"/>
          </p:nvPr>
        </p:nvSpPr>
        <p:spPr/>
        <p:txBody>
          <a:bodyPr/>
          <a:lstStyle/>
          <a:p>
            <a:r>
              <a:rPr lang="en-GB"/>
              <a:t>Student digital capabilities at UoN</a:t>
            </a:r>
          </a:p>
        </p:txBody>
      </p:sp>
      <p:sp>
        <p:nvSpPr>
          <p:cNvPr id="12" name="TextBox 11">
            <a:extLst>
              <a:ext uri="{FF2B5EF4-FFF2-40B4-BE49-F238E27FC236}">
                <a16:creationId xmlns:a16="http://schemas.microsoft.com/office/drawing/2014/main" id="{DB20F684-D0F3-4801-8160-189170E6D5FE}"/>
              </a:ext>
            </a:extLst>
          </p:cNvPr>
          <p:cNvSpPr txBox="1"/>
          <p:nvPr/>
        </p:nvSpPr>
        <p:spPr>
          <a:xfrm>
            <a:off x="7498104" y="1496033"/>
            <a:ext cx="5045242" cy="523220"/>
          </a:xfrm>
          <a:prstGeom prst="rect">
            <a:avLst/>
          </a:prstGeom>
          <a:noFill/>
        </p:spPr>
        <p:txBody>
          <a:bodyPr wrap="square" rtlCol="0">
            <a:spAutoFit/>
          </a:bodyPr>
          <a:lstStyle/>
          <a:p>
            <a:pPr algn="ctr"/>
            <a:r>
              <a:rPr lang="en-GB" sz="1400" b="1"/>
              <a:t>Jisc’s Digital Capabilities Framework:</a:t>
            </a:r>
            <a:br>
              <a:rPr lang="en-GB" sz="1400" b="1"/>
            </a:br>
            <a:r>
              <a:rPr lang="en-GB" sz="1400" b="1"/>
              <a:t>The Six Elements</a:t>
            </a:r>
          </a:p>
        </p:txBody>
      </p:sp>
      <p:pic>
        <p:nvPicPr>
          <p:cNvPr id="13" name="Picture 12">
            <a:extLst>
              <a:ext uri="{FF2B5EF4-FFF2-40B4-BE49-F238E27FC236}">
                <a16:creationId xmlns:a16="http://schemas.microsoft.com/office/drawing/2014/main" id="{81CF0870-32F7-480E-95D3-A94FDE8E1B83}"/>
              </a:ext>
            </a:extLst>
          </p:cNvPr>
          <p:cNvPicPr>
            <a:picLocks noChangeAspect="1"/>
          </p:cNvPicPr>
          <p:nvPr/>
        </p:nvPicPr>
        <p:blipFill rotWithShape="1">
          <a:blip r:embed="rId3"/>
          <a:srcRect l="36738"/>
          <a:stretch/>
        </p:blipFill>
        <p:spPr>
          <a:xfrm>
            <a:off x="8134255" y="2081336"/>
            <a:ext cx="3772940" cy="3944718"/>
          </a:xfrm>
          <a:prstGeom prst="rect">
            <a:avLst/>
          </a:prstGeom>
          <a:ln>
            <a:solidFill>
              <a:schemeClr val="accent5"/>
            </a:solidFill>
          </a:ln>
        </p:spPr>
      </p:pic>
      <p:sp>
        <p:nvSpPr>
          <p:cNvPr id="2" name="TextBox 1">
            <a:extLst>
              <a:ext uri="{FF2B5EF4-FFF2-40B4-BE49-F238E27FC236}">
                <a16:creationId xmlns:a16="http://schemas.microsoft.com/office/drawing/2014/main" id="{B095729A-B74D-4CB8-93C9-0B2362DB74A3}"/>
              </a:ext>
            </a:extLst>
          </p:cNvPr>
          <p:cNvSpPr txBox="1"/>
          <p:nvPr/>
        </p:nvSpPr>
        <p:spPr>
          <a:xfrm>
            <a:off x="8134255" y="6115734"/>
            <a:ext cx="3772940" cy="553998"/>
          </a:xfrm>
          <a:prstGeom prst="rect">
            <a:avLst/>
          </a:prstGeom>
          <a:noFill/>
        </p:spPr>
        <p:txBody>
          <a:bodyPr wrap="square" rtlCol="0">
            <a:spAutoFit/>
          </a:bodyPr>
          <a:lstStyle/>
          <a:p>
            <a:r>
              <a:rPr lang="en-GB" sz="1000" dirty="0"/>
              <a:t>Copyright: Jisc, Digital Capabilities Framework. Made available under Creative Commons </a:t>
            </a:r>
            <a:r>
              <a:rPr lang="en-GB" sz="1000" dirty="0">
                <a:hlinkClick r:id="rId4"/>
              </a:rPr>
              <a:t>CC BY-NC-ND</a:t>
            </a:r>
            <a:r>
              <a:rPr lang="en-GB" sz="1000" dirty="0"/>
              <a:t> licence</a:t>
            </a:r>
          </a:p>
          <a:p>
            <a:endParaRPr lang="en-GB" sz="1000" dirty="0"/>
          </a:p>
        </p:txBody>
      </p:sp>
    </p:spTree>
    <p:extLst>
      <p:ext uri="{BB962C8B-B14F-4D97-AF65-F5344CB8AC3E}">
        <p14:creationId xmlns:p14="http://schemas.microsoft.com/office/powerpoint/2010/main" val="1298491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880CEF-F937-4280-B591-E409378986DD}"/>
              </a:ext>
            </a:extLst>
          </p:cNvPr>
          <p:cNvSpPr>
            <a:spLocks noGrp="1"/>
          </p:cNvSpPr>
          <p:nvPr>
            <p:ph type="title"/>
          </p:nvPr>
        </p:nvSpPr>
        <p:spPr/>
        <p:txBody>
          <a:bodyPr/>
          <a:lstStyle/>
          <a:p>
            <a:r>
              <a:rPr lang="en-GB"/>
              <a:t>Faculty context</a:t>
            </a:r>
          </a:p>
        </p:txBody>
      </p:sp>
      <p:sp>
        <p:nvSpPr>
          <p:cNvPr id="9" name="Text Placeholder 8">
            <a:extLst>
              <a:ext uri="{FF2B5EF4-FFF2-40B4-BE49-F238E27FC236}">
                <a16:creationId xmlns:a16="http://schemas.microsoft.com/office/drawing/2014/main" id="{4A466EE5-9B2E-4DCF-B2CD-212CF74628B9}"/>
              </a:ext>
            </a:extLst>
          </p:cNvPr>
          <p:cNvSpPr>
            <a:spLocks noGrp="1"/>
          </p:cNvSpPr>
          <p:nvPr>
            <p:ph type="body" idx="1"/>
          </p:nvPr>
        </p:nvSpPr>
        <p:spPr/>
        <p:txBody>
          <a:bodyPr/>
          <a:lstStyle/>
          <a:p>
            <a:r>
              <a:rPr lang="en-GB"/>
              <a:t>Stephanie McDonald</a:t>
            </a:r>
            <a:br>
              <a:rPr lang="en-GB"/>
            </a:br>
            <a:r>
              <a:rPr lang="en-GB"/>
              <a:t>(Digital Learning Lead, School of Psychology) </a:t>
            </a:r>
          </a:p>
          <a:p>
            <a:endParaRPr lang="en-GB"/>
          </a:p>
        </p:txBody>
      </p:sp>
      <p:sp>
        <p:nvSpPr>
          <p:cNvPr id="4" name="Slide Number Placeholder 3">
            <a:extLst>
              <a:ext uri="{FF2B5EF4-FFF2-40B4-BE49-F238E27FC236}">
                <a16:creationId xmlns:a16="http://schemas.microsoft.com/office/drawing/2014/main" id="{4484E535-E9B0-4785-A50E-90CC2690F09F}"/>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5</a:t>
            </a:fld>
            <a:endParaRPr lang="en-GB"/>
          </a:p>
        </p:txBody>
      </p:sp>
    </p:spTree>
    <p:extLst>
      <p:ext uri="{BB962C8B-B14F-4D97-AF65-F5344CB8AC3E}">
        <p14:creationId xmlns:p14="http://schemas.microsoft.com/office/powerpoint/2010/main" val="667245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E3EF2B7A-5F50-4D69-83B3-808C3A8F0C29}"/>
              </a:ext>
            </a:extLst>
          </p:cNvPr>
          <p:cNvSpPr>
            <a:spLocks noGrp="1"/>
          </p:cNvSpPr>
          <p:nvPr>
            <p:ph type="dt" sz="half" idx="10"/>
          </p:nvPr>
        </p:nvSpPr>
        <p:spPr/>
        <p:txBody>
          <a:bodyPr/>
          <a:lstStyle/>
          <a:p>
            <a:r>
              <a:rPr lang="en-GB"/>
              <a:t>June 2021</a:t>
            </a:r>
          </a:p>
        </p:txBody>
      </p:sp>
      <p:sp>
        <p:nvSpPr>
          <p:cNvPr id="9" name="Footer Placeholder 8">
            <a:extLst>
              <a:ext uri="{FF2B5EF4-FFF2-40B4-BE49-F238E27FC236}">
                <a16:creationId xmlns:a16="http://schemas.microsoft.com/office/drawing/2014/main" id="{03DD40DB-93EC-45B7-B560-B23931F7CC65}"/>
              </a:ext>
            </a:extLst>
          </p:cNvPr>
          <p:cNvSpPr>
            <a:spLocks noGrp="1"/>
          </p:cNvSpPr>
          <p:nvPr>
            <p:ph type="ftr" sz="quarter" idx="11"/>
          </p:nvPr>
        </p:nvSpPr>
        <p:spPr/>
        <p:txBody>
          <a:bodyPr/>
          <a:lstStyle/>
          <a:p>
            <a:r>
              <a:rPr lang="en-GB"/>
              <a:t>Stephanie McDonald, School of Psychology</a:t>
            </a:r>
          </a:p>
        </p:txBody>
      </p:sp>
      <p:sp>
        <p:nvSpPr>
          <p:cNvPr id="11" name="Title 10">
            <a:extLst>
              <a:ext uri="{FF2B5EF4-FFF2-40B4-BE49-F238E27FC236}">
                <a16:creationId xmlns:a16="http://schemas.microsoft.com/office/drawing/2014/main" id="{56FB2631-1BA6-440C-9043-21D02273AE0A}"/>
              </a:ext>
            </a:extLst>
          </p:cNvPr>
          <p:cNvSpPr>
            <a:spLocks noGrp="1"/>
          </p:cNvSpPr>
          <p:nvPr>
            <p:ph type="title"/>
          </p:nvPr>
        </p:nvSpPr>
        <p:spPr/>
        <p:txBody>
          <a:bodyPr/>
          <a:lstStyle/>
          <a:p>
            <a:r>
              <a:rPr lang="en-GB"/>
              <a:t>Faculty of Science: Digital learning transition project</a:t>
            </a:r>
          </a:p>
        </p:txBody>
      </p:sp>
      <p:sp>
        <p:nvSpPr>
          <p:cNvPr id="7" name="Slide Number Placeholder 6">
            <a:extLst>
              <a:ext uri="{FF2B5EF4-FFF2-40B4-BE49-F238E27FC236}">
                <a16:creationId xmlns:a16="http://schemas.microsoft.com/office/drawing/2014/main" id="{D7508B94-C5C4-4B3B-8099-087F56340A72}"/>
              </a:ext>
            </a:extLst>
          </p:cNvPr>
          <p:cNvSpPr>
            <a:spLocks noGrp="1"/>
          </p:cNvSpPr>
          <p:nvPr>
            <p:ph type="sldNum" sz="quarter" idx="12"/>
          </p:nvPr>
        </p:nvSpPr>
        <p:spPr/>
        <p:txBody>
          <a:bodyPr/>
          <a:lstStyle/>
          <a:p>
            <a:fld id="{CBBF530E-1875-46E6-901C-76683197A1B3}" type="slidenum">
              <a:rPr lang="en-GB" smtClean="0"/>
              <a:pPr/>
              <a:t>6</a:t>
            </a:fld>
            <a:endParaRPr lang="en-GB"/>
          </a:p>
        </p:txBody>
      </p:sp>
      <p:sp>
        <p:nvSpPr>
          <p:cNvPr id="17" name="Content Placeholder 7">
            <a:extLst>
              <a:ext uri="{FF2B5EF4-FFF2-40B4-BE49-F238E27FC236}">
                <a16:creationId xmlns:a16="http://schemas.microsoft.com/office/drawing/2014/main" id="{CB4A4355-625C-40FE-8530-646ED3E69811}"/>
              </a:ext>
            </a:extLst>
          </p:cNvPr>
          <p:cNvSpPr txBox="1">
            <a:spLocks/>
          </p:cNvSpPr>
          <p:nvPr/>
        </p:nvSpPr>
        <p:spPr>
          <a:xfrm>
            <a:off x="137984" y="1131400"/>
            <a:ext cx="8004530" cy="572707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lang="en-GB" sz="2800" kern="1200" baseline="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GB" sz="2400">
                <a:latin typeface="Arial"/>
                <a:cs typeface="Arial"/>
              </a:rPr>
              <a:t>Incoming UG students' digital learning experiences, perspectives, digital skills</a:t>
            </a:r>
            <a:endParaRPr lang="en-US"/>
          </a:p>
          <a:p>
            <a:pPr>
              <a:lnSpc>
                <a:spcPct val="100000"/>
              </a:lnSpc>
            </a:pPr>
            <a:r>
              <a:rPr lang="en-GB" sz="2400">
                <a:latin typeface="Arial"/>
                <a:cs typeface="Arial"/>
              </a:rPr>
              <a:t>Evidence-based approach to identify opportunities to further support student transition</a:t>
            </a:r>
            <a:endParaRPr lang="en-GB" sz="2400"/>
          </a:p>
          <a:p>
            <a:pPr lvl="1">
              <a:lnSpc>
                <a:spcPct val="100000"/>
              </a:lnSpc>
              <a:spcAft>
                <a:spcPts val="600"/>
              </a:spcAft>
            </a:pPr>
            <a:r>
              <a:rPr lang="en-GB" sz="2400">
                <a:latin typeface="Arial"/>
                <a:cs typeface="Arial"/>
              </a:rPr>
              <a:t>The Digital Student work package</a:t>
            </a:r>
          </a:p>
          <a:p>
            <a:pPr>
              <a:lnSpc>
                <a:spcPct val="100000"/>
              </a:lnSpc>
              <a:spcAft>
                <a:spcPts val="600"/>
              </a:spcAft>
            </a:pPr>
            <a:r>
              <a:rPr lang="en-GB" sz="2400">
                <a:latin typeface="Arial"/>
                <a:cs typeface="Arial"/>
              </a:rPr>
              <a:t>Survey – some of the questions adapted from JISC’s Digital Experiences Insights survey (2020)</a:t>
            </a:r>
          </a:p>
          <a:p>
            <a:pPr>
              <a:lnSpc>
                <a:spcPct val="100000"/>
              </a:lnSpc>
              <a:spcAft>
                <a:spcPts val="600"/>
              </a:spcAft>
            </a:pPr>
            <a:r>
              <a:rPr lang="en-GB" sz="2400">
                <a:latin typeface="Arial"/>
                <a:cs typeface="Arial"/>
              </a:rPr>
              <a:t>Focus groups</a:t>
            </a:r>
          </a:p>
          <a:p>
            <a:endParaRPr lang="en-GB"/>
          </a:p>
        </p:txBody>
      </p:sp>
      <p:pic>
        <p:nvPicPr>
          <p:cNvPr id="20" name="Picture 19">
            <a:extLst>
              <a:ext uri="{FF2B5EF4-FFF2-40B4-BE49-F238E27FC236}">
                <a16:creationId xmlns:a16="http://schemas.microsoft.com/office/drawing/2014/main" id="{39D0A446-9B23-4AE0-BFBB-4D85F9AEC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3871" y="1029588"/>
            <a:ext cx="3898129" cy="5859607"/>
          </a:xfrm>
          <a:prstGeom prst="rect">
            <a:avLst/>
          </a:prstGeom>
        </p:spPr>
      </p:pic>
    </p:spTree>
    <p:extLst>
      <p:ext uri="{BB962C8B-B14F-4D97-AF65-F5344CB8AC3E}">
        <p14:creationId xmlns:p14="http://schemas.microsoft.com/office/powerpoint/2010/main" val="709272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880CEF-F937-4280-B591-E409378986DD}"/>
              </a:ext>
            </a:extLst>
          </p:cNvPr>
          <p:cNvSpPr>
            <a:spLocks noGrp="1"/>
          </p:cNvSpPr>
          <p:nvPr>
            <p:ph type="title"/>
          </p:nvPr>
        </p:nvSpPr>
        <p:spPr/>
        <p:txBody>
          <a:bodyPr/>
          <a:lstStyle/>
          <a:p>
            <a:r>
              <a:rPr lang="en-GB"/>
              <a:t>School context</a:t>
            </a:r>
          </a:p>
        </p:txBody>
      </p:sp>
      <p:sp>
        <p:nvSpPr>
          <p:cNvPr id="9" name="Text Placeholder 8">
            <a:extLst>
              <a:ext uri="{FF2B5EF4-FFF2-40B4-BE49-F238E27FC236}">
                <a16:creationId xmlns:a16="http://schemas.microsoft.com/office/drawing/2014/main" id="{4A466EE5-9B2E-4DCF-B2CD-212CF74628B9}"/>
              </a:ext>
            </a:extLst>
          </p:cNvPr>
          <p:cNvSpPr>
            <a:spLocks noGrp="1"/>
          </p:cNvSpPr>
          <p:nvPr>
            <p:ph type="body" idx="1"/>
          </p:nvPr>
        </p:nvSpPr>
        <p:spPr/>
        <p:txBody>
          <a:bodyPr>
            <a:normAutofit fontScale="92500"/>
          </a:bodyPr>
          <a:lstStyle/>
          <a:p>
            <a:r>
              <a:rPr lang="en-GB" dirty="0"/>
              <a:t>Vibhu Solanki &amp; Helen Boardman</a:t>
            </a:r>
            <a:br>
              <a:rPr lang="en-GB" dirty="0"/>
            </a:br>
            <a:r>
              <a:rPr lang="en-GB" dirty="0"/>
              <a:t>(Digital Learning Lead &amp; Director of ESE, School of Pharmacy)</a:t>
            </a:r>
          </a:p>
          <a:p>
            <a:endParaRPr lang="en-GB" dirty="0"/>
          </a:p>
        </p:txBody>
      </p:sp>
      <p:sp>
        <p:nvSpPr>
          <p:cNvPr id="4" name="Slide Number Placeholder 3">
            <a:extLst>
              <a:ext uri="{FF2B5EF4-FFF2-40B4-BE49-F238E27FC236}">
                <a16:creationId xmlns:a16="http://schemas.microsoft.com/office/drawing/2014/main" id="{4484E535-E9B0-4785-A50E-90CC2690F09F}"/>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7</a:t>
            </a:fld>
            <a:endParaRPr lang="en-GB"/>
          </a:p>
        </p:txBody>
      </p:sp>
    </p:spTree>
    <p:extLst>
      <p:ext uri="{BB962C8B-B14F-4D97-AF65-F5344CB8AC3E}">
        <p14:creationId xmlns:p14="http://schemas.microsoft.com/office/powerpoint/2010/main" val="4169377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indoor&#10;&#10;Description automatically generated">
            <a:extLst>
              <a:ext uri="{FF2B5EF4-FFF2-40B4-BE49-F238E27FC236}">
                <a16:creationId xmlns:a16="http://schemas.microsoft.com/office/drawing/2014/main" id="{D954E2B7-BCD0-9B4C-B03B-1232540518DE}"/>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1029589"/>
            <a:ext cx="12192000" cy="8142360"/>
          </a:xfrm>
          <a:prstGeom prst="rect">
            <a:avLst/>
          </a:prstGeom>
        </p:spPr>
      </p:pic>
      <p:sp>
        <p:nvSpPr>
          <p:cNvPr id="2" name="Date Placeholder 1">
            <a:extLst>
              <a:ext uri="{FF2B5EF4-FFF2-40B4-BE49-F238E27FC236}">
                <a16:creationId xmlns:a16="http://schemas.microsoft.com/office/drawing/2014/main" id="{15FC513F-4B33-4251-8ED4-11AC107DCF93}"/>
              </a:ext>
            </a:extLst>
          </p:cNvPr>
          <p:cNvSpPr>
            <a:spLocks noGrp="1"/>
          </p:cNvSpPr>
          <p:nvPr>
            <p:ph type="dt" sz="half" idx="10"/>
          </p:nvPr>
        </p:nvSpPr>
        <p:spPr/>
        <p:txBody>
          <a:bodyPr/>
          <a:lstStyle/>
          <a:p>
            <a:r>
              <a:rPr lang="en-GB"/>
              <a:t>June 2021</a:t>
            </a:r>
          </a:p>
        </p:txBody>
      </p:sp>
      <p:sp>
        <p:nvSpPr>
          <p:cNvPr id="3" name="Footer Placeholder 2">
            <a:extLst>
              <a:ext uri="{FF2B5EF4-FFF2-40B4-BE49-F238E27FC236}">
                <a16:creationId xmlns:a16="http://schemas.microsoft.com/office/drawing/2014/main" id="{0B634E2E-9C71-418F-B942-F9B6D3DB4319}"/>
              </a:ext>
            </a:extLst>
          </p:cNvPr>
          <p:cNvSpPr>
            <a:spLocks noGrp="1"/>
          </p:cNvSpPr>
          <p:nvPr>
            <p:ph type="ftr" sz="quarter" idx="11"/>
          </p:nvPr>
        </p:nvSpPr>
        <p:spPr>
          <a:xfrm>
            <a:off x="2020891" y="6356350"/>
            <a:ext cx="4143334" cy="365125"/>
          </a:xfrm>
        </p:spPr>
        <p:txBody>
          <a:bodyPr/>
          <a:lstStyle/>
          <a:p>
            <a:r>
              <a:rPr lang="en-GB"/>
              <a:t>Vibhu Solanki and Helen Boardman, School of Pharmacy</a:t>
            </a:r>
          </a:p>
        </p:txBody>
      </p:sp>
      <p:sp>
        <p:nvSpPr>
          <p:cNvPr id="4" name="Slide Number Placeholder 3">
            <a:extLst>
              <a:ext uri="{FF2B5EF4-FFF2-40B4-BE49-F238E27FC236}">
                <a16:creationId xmlns:a16="http://schemas.microsoft.com/office/drawing/2014/main" id="{8AB659CE-B74F-47E1-AB20-13EB651E37D4}"/>
              </a:ext>
            </a:extLst>
          </p:cNvPr>
          <p:cNvSpPr>
            <a:spLocks noGrp="1"/>
          </p:cNvSpPr>
          <p:nvPr>
            <p:ph type="sldNum" sz="quarter" idx="12"/>
          </p:nvPr>
        </p:nvSpPr>
        <p:spPr/>
        <p:txBody>
          <a:bodyPr/>
          <a:lstStyle/>
          <a:p>
            <a:fld id="{CBBF530E-1875-46E6-901C-76683197A1B3}" type="slidenum">
              <a:rPr lang="en-GB" smtClean="0"/>
              <a:pPr/>
              <a:t>8</a:t>
            </a:fld>
            <a:endParaRPr lang="en-GB"/>
          </a:p>
        </p:txBody>
      </p:sp>
      <p:sp>
        <p:nvSpPr>
          <p:cNvPr id="5" name="Content Placeholder 4">
            <a:extLst>
              <a:ext uri="{FF2B5EF4-FFF2-40B4-BE49-F238E27FC236}">
                <a16:creationId xmlns:a16="http://schemas.microsoft.com/office/drawing/2014/main" id="{D6693956-E139-4741-B383-00BE2727FF28}"/>
              </a:ext>
            </a:extLst>
          </p:cNvPr>
          <p:cNvSpPr>
            <a:spLocks noGrp="1"/>
          </p:cNvSpPr>
          <p:nvPr>
            <p:ph sz="quarter" idx="13"/>
          </p:nvPr>
        </p:nvSpPr>
        <p:spPr/>
        <p:txBody>
          <a:bodyPr lIns="91440" tIns="45720" rIns="91440" bIns="45720" anchor="t"/>
          <a:lstStyle/>
          <a:p>
            <a:r>
              <a:rPr lang="en-GB">
                <a:latin typeface="Arial"/>
                <a:cs typeface="Arial"/>
              </a:rPr>
              <a:t>Year 3 Research Projects/Digital Lead for Pharmacy</a:t>
            </a:r>
          </a:p>
          <a:p>
            <a:r>
              <a:rPr lang="en-GB">
                <a:latin typeface="Arial"/>
                <a:cs typeface="Arial"/>
              </a:rPr>
              <a:t>Working with Director of Education and Student Experience on T&amp;L Strategy</a:t>
            </a:r>
          </a:p>
          <a:p>
            <a:r>
              <a:rPr lang="en-GB">
                <a:latin typeface="Arial"/>
                <a:cs typeface="Arial"/>
              </a:rPr>
              <a:t>Short Term- Student opportunity to analyse digital insights data</a:t>
            </a:r>
          </a:p>
          <a:p>
            <a:pPr lvl="1"/>
            <a:r>
              <a:rPr lang="en-GB">
                <a:solidFill>
                  <a:srgbClr val="000000"/>
                </a:solidFill>
                <a:latin typeface="Arial"/>
                <a:cs typeface="Arial"/>
              </a:rPr>
              <a:t>Improvements to </a:t>
            </a:r>
            <a:r>
              <a:rPr lang="en-GB" err="1">
                <a:solidFill>
                  <a:srgbClr val="000000"/>
                </a:solidFill>
                <a:latin typeface="Arial"/>
                <a:cs typeface="Arial"/>
              </a:rPr>
              <a:t>MPharm</a:t>
            </a:r>
            <a:endParaRPr lang="en-GB">
              <a:solidFill>
                <a:srgbClr val="000000"/>
              </a:solidFill>
              <a:latin typeface="Arial"/>
              <a:cs typeface="Arial"/>
            </a:endParaRPr>
          </a:p>
          <a:p>
            <a:pPr lvl="1"/>
            <a:r>
              <a:rPr lang="en-GB">
                <a:solidFill>
                  <a:srgbClr val="000000"/>
                </a:solidFill>
                <a:latin typeface="Arial"/>
                <a:cs typeface="Arial"/>
              </a:rPr>
              <a:t>Student led recommendations</a:t>
            </a:r>
          </a:p>
          <a:p>
            <a:r>
              <a:rPr lang="en-GB">
                <a:solidFill>
                  <a:srgbClr val="000000"/>
                </a:solidFill>
                <a:latin typeface="Arial"/>
                <a:cs typeface="Arial"/>
              </a:rPr>
              <a:t>Long Term – Student projects from more schools in the faculty</a:t>
            </a:r>
          </a:p>
          <a:p>
            <a:pPr lvl="1"/>
            <a:r>
              <a:rPr lang="en-GB">
                <a:solidFill>
                  <a:srgbClr val="000000"/>
                </a:solidFill>
                <a:latin typeface="Arial"/>
                <a:cs typeface="Arial"/>
              </a:rPr>
              <a:t>Continuous data analysis </a:t>
            </a:r>
            <a:endParaRPr lang="en-GB">
              <a:solidFill>
                <a:srgbClr val="000000"/>
              </a:solidFill>
            </a:endParaRPr>
          </a:p>
          <a:p>
            <a:pPr lvl="1"/>
            <a:r>
              <a:rPr lang="en-GB">
                <a:solidFill>
                  <a:srgbClr val="000000"/>
                </a:solidFill>
                <a:latin typeface="Arial"/>
                <a:cs typeface="Arial"/>
              </a:rPr>
              <a:t>Student collaboration across faculty</a:t>
            </a:r>
          </a:p>
          <a:p>
            <a:pPr lvl="1"/>
            <a:r>
              <a:rPr lang="en-GB">
                <a:solidFill>
                  <a:srgbClr val="000000"/>
                </a:solidFill>
                <a:latin typeface="Arial"/>
                <a:cs typeface="Arial"/>
              </a:rPr>
              <a:t>Student led recommendations to digital strategy</a:t>
            </a:r>
          </a:p>
        </p:txBody>
      </p:sp>
      <p:sp>
        <p:nvSpPr>
          <p:cNvPr id="6" name="Title 5">
            <a:extLst>
              <a:ext uri="{FF2B5EF4-FFF2-40B4-BE49-F238E27FC236}">
                <a16:creationId xmlns:a16="http://schemas.microsoft.com/office/drawing/2014/main" id="{FBBFFB88-8455-4D2E-88CB-987EAD91D7B1}"/>
              </a:ext>
            </a:extLst>
          </p:cNvPr>
          <p:cNvSpPr>
            <a:spLocks noGrp="1"/>
          </p:cNvSpPr>
          <p:nvPr>
            <p:ph type="title"/>
          </p:nvPr>
        </p:nvSpPr>
        <p:spPr/>
        <p:txBody>
          <a:bodyPr/>
          <a:lstStyle/>
          <a:p>
            <a:r>
              <a:rPr lang="en-GB"/>
              <a:t>School of Pharmacy student research projects</a:t>
            </a:r>
          </a:p>
        </p:txBody>
      </p:sp>
      <p:pic>
        <p:nvPicPr>
          <p:cNvPr id="7" name="Picture 7" descr="Logo&#10;&#10;Description automatically generated">
            <a:extLst>
              <a:ext uri="{FF2B5EF4-FFF2-40B4-BE49-F238E27FC236}">
                <a16:creationId xmlns:a16="http://schemas.microsoft.com/office/drawing/2014/main" id="{FC74A5DE-73A1-4FF7-9D8D-2AFBAF7A0FE6}"/>
              </a:ext>
            </a:extLst>
          </p:cNvPr>
          <p:cNvPicPr>
            <a:picLocks noChangeAspect="1"/>
          </p:cNvPicPr>
          <p:nvPr/>
        </p:nvPicPr>
        <p:blipFill>
          <a:blip r:embed="rId4"/>
          <a:stretch>
            <a:fillRect/>
          </a:stretch>
        </p:blipFill>
        <p:spPr>
          <a:xfrm>
            <a:off x="11151079" y="1438"/>
            <a:ext cx="1046673" cy="1032295"/>
          </a:xfrm>
          <a:prstGeom prst="rect">
            <a:avLst/>
          </a:prstGeom>
        </p:spPr>
      </p:pic>
    </p:spTree>
    <p:extLst>
      <p:ext uri="{BB962C8B-B14F-4D97-AF65-F5344CB8AC3E}">
        <p14:creationId xmlns:p14="http://schemas.microsoft.com/office/powerpoint/2010/main" val="1151971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880CEF-F937-4280-B591-E409378986DD}"/>
              </a:ext>
            </a:extLst>
          </p:cNvPr>
          <p:cNvSpPr>
            <a:spLocks noGrp="1"/>
          </p:cNvSpPr>
          <p:nvPr>
            <p:ph type="title"/>
          </p:nvPr>
        </p:nvSpPr>
        <p:spPr/>
        <p:txBody>
          <a:bodyPr/>
          <a:lstStyle/>
          <a:p>
            <a:r>
              <a:rPr lang="en-GB"/>
              <a:t>Student experience</a:t>
            </a:r>
          </a:p>
        </p:txBody>
      </p:sp>
      <p:sp>
        <p:nvSpPr>
          <p:cNvPr id="9" name="Text Placeholder 8">
            <a:extLst>
              <a:ext uri="{FF2B5EF4-FFF2-40B4-BE49-F238E27FC236}">
                <a16:creationId xmlns:a16="http://schemas.microsoft.com/office/drawing/2014/main" id="{4A466EE5-9B2E-4DCF-B2CD-212CF74628B9}"/>
              </a:ext>
            </a:extLst>
          </p:cNvPr>
          <p:cNvSpPr>
            <a:spLocks noGrp="1"/>
          </p:cNvSpPr>
          <p:nvPr>
            <p:ph type="body" idx="1"/>
          </p:nvPr>
        </p:nvSpPr>
        <p:spPr/>
        <p:txBody>
          <a:bodyPr/>
          <a:lstStyle/>
          <a:p>
            <a:r>
              <a:rPr lang="en-GB" dirty="0"/>
              <a:t>Madihah Hussain, Celine Thien and Chidubem Ugwu</a:t>
            </a:r>
          </a:p>
        </p:txBody>
      </p:sp>
      <p:sp>
        <p:nvSpPr>
          <p:cNvPr id="4" name="Slide Number Placeholder 3">
            <a:extLst>
              <a:ext uri="{FF2B5EF4-FFF2-40B4-BE49-F238E27FC236}">
                <a16:creationId xmlns:a16="http://schemas.microsoft.com/office/drawing/2014/main" id="{4484E535-E9B0-4785-A50E-90CC2690F09F}"/>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9</a:t>
            </a:fld>
            <a:endParaRPr lang="en-GB"/>
          </a:p>
        </p:txBody>
      </p:sp>
    </p:spTree>
    <p:extLst>
      <p:ext uri="{BB962C8B-B14F-4D97-AF65-F5344CB8AC3E}">
        <p14:creationId xmlns:p14="http://schemas.microsoft.com/office/powerpoint/2010/main" val="3838158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DB5524-838E-4CAA-B398-EE39AB6A9B71}"/>
              </a:ext>
            </a:extLst>
          </p:cNvPr>
          <p:cNvSpPr>
            <a:spLocks noGrp="1"/>
          </p:cNvSpPr>
          <p:nvPr>
            <p:ph type="dt" sz="half" idx="10"/>
          </p:nvPr>
        </p:nvSpPr>
        <p:spPr/>
        <p:txBody>
          <a:bodyPr/>
          <a:lstStyle/>
          <a:p>
            <a:r>
              <a:rPr lang="en-GB"/>
              <a:t>June 2021</a:t>
            </a:r>
          </a:p>
        </p:txBody>
      </p:sp>
      <p:sp>
        <p:nvSpPr>
          <p:cNvPr id="3" name="Footer Placeholder 2">
            <a:extLst>
              <a:ext uri="{FF2B5EF4-FFF2-40B4-BE49-F238E27FC236}">
                <a16:creationId xmlns:a16="http://schemas.microsoft.com/office/drawing/2014/main" id="{7BC26EE7-CBA1-43BC-ADAD-AC9BBC2CD0B3}"/>
              </a:ext>
            </a:extLst>
          </p:cNvPr>
          <p:cNvSpPr>
            <a:spLocks noGrp="1"/>
          </p:cNvSpPr>
          <p:nvPr>
            <p:ph type="ftr" sz="quarter" idx="11"/>
          </p:nvPr>
        </p:nvSpPr>
        <p:spPr/>
        <p:txBody>
          <a:bodyPr/>
          <a:lstStyle/>
          <a:p>
            <a:r>
              <a:rPr lang="en-GB"/>
              <a:t>School of Pharmacy</a:t>
            </a:r>
          </a:p>
        </p:txBody>
      </p:sp>
      <p:sp>
        <p:nvSpPr>
          <p:cNvPr id="4" name="Slide Number Placeholder 3">
            <a:extLst>
              <a:ext uri="{FF2B5EF4-FFF2-40B4-BE49-F238E27FC236}">
                <a16:creationId xmlns:a16="http://schemas.microsoft.com/office/drawing/2014/main" id="{1F6188F3-D9FF-4477-BA9A-BA7D79D248E2}"/>
              </a:ext>
            </a:extLst>
          </p:cNvPr>
          <p:cNvSpPr>
            <a:spLocks noGrp="1"/>
          </p:cNvSpPr>
          <p:nvPr>
            <p:ph type="sldNum" sz="quarter" idx="12"/>
          </p:nvPr>
        </p:nvSpPr>
        <p:spPr/>
        <p:txBody>
          <a:bodyPr/>
          <a:lstStyle/>
          <a:p>
            <a:fld id="{CBBF530E-1875-46E6-901C-76683197A1B3}" type="slidenum">
              <a:rPr lang="en-GB" smtClean="0"/>
              <a:pPr/>
              <a:t>10</a:t>
            </a:fld>
            <a:endParaRPr lang="en-GB"/>
          </a:p>
        </p:txBody>
      </p:sp>
      <p:sp>
        <p:nvSpPr>
          <p:cNvPr id="5" name="Content Placeholder 4">
            <a:extLst>
              <a:ext uri="{FF2B5EF4-FFF2-40B4-BE49-F238E27FC236}">
                <a16:creationId xmlns:a16="http://schemas.microsoft.com/office/drawing/2014/main" id="{48877284-1860-46CA-82F1-F8DD17215928}"/>
              </a:ext>
            </a:extLst>
          </p:cNvPr>
          <p:cNvSpPr>
            <a:spLocks noGrp="1"/>
          </p:cNvSpPr>
          <p:nvPr>
            <p:ph sz="quarter" idx="13"/>
          </p:nvPr>
        </p:nvSpPr>
        <p:spPr>
          <a:xfrm>
            <a:off x="479376" y="1116112"/>
            <a:ext cx="11257699" cy="5153714"/>
          </a:xfrm>
        </p:spPr>
        <p:txBody>
          <a:bodyPr lIns="91440" tIns="45720" rIns="91440" bIns="45720" anchor="t"/>
          <a:lstStyle/>
          <a:p>
            <a:pPr marL="0" indent="0">
              <a:buNone/>
            </a:pPr>
            <a:r>
              <a:rPr lang="en-US" dirty="0">
                <a:latin typeface="Arial"/>
                <a:cs typeface="Arial"/>
              </a:rPr>
              <a:t>Research questions and corresponding data sets</a:t>
            </a:r>
          </a:p>
          <a:p>
            <a:pPr marL="457200" lvl="1" indent="0">
              <a:buNone/>
            </a:pPr>
            <a:endParaRPr lang="en-US" sz="1400" dirty="0">
              <a:solidFill>
                <a:srgbClr val="000000"/>
              </a:solidFill>
              <a:latin typeface="Arial"/>
              <a:cs typeface="Arial"/>
            </a:endParaRPr>
          </a:p>
          <a:p>
            <a:pPr lvl="1"/>
            <a:r>
              <a:rPr lang="en-GB" b="1" dirty="0">
                <a:latin typeface="Arial"/>
                <a:cs typeface="Arial"/>
              </a:rPr>
              <a:t>Exploring and supporting the digital learning transition of pharmacy students from school to university</a:t>
            </a:r>
            <a:br>
              <a:rPr lang="en-GB" dirty="0">
                <a:latin typeface="Arial"/>
                <a:cs typeface="Arial"/>
              </a:rPr>
            </a:br>
            <a:r>
              <a:rPr lang="en-GB" sz="2400" dirty="0">
                <a:latin typeface="Arial"/>
                <a:cs typeface="Arial"/>
              </a:rPr>
              <a:t>Madihah Hussain, Digital Learning Transitions from Secondary Education</a:t>
            </a:r>
            <a:br>
              <a:rPr lang="en-GB" sz="2400" dirty="0">
                <a:latin typeface="Arial"/>
                <a:cs typeface="Arial"/>
              </a:rPr>
            </a:br>
            <a:endParaRPr lang="en-GB" sz="1400" dirty="0">
              <a:latin typeface="Arial"/>
              <a:cs typeface="Arial"/>
            </a:endParaRPr>
          </a:p>
          <a:p>
            <a:pPr lvl="1"/>
            <a:r>
              <a:rPr lang="en-GB" b="1" dirty="0">
                <a:latin typeface="Arial"/>
                <a:cs typeface="Arial"/>
              </a:rPr>
              <a:t>Students' access to and engagement with the virtual learning environment</a:t>
            </a:r>
            <a:br>
              <a:rPr lang="en-GB" dirty="0">
                <a:latin typeface="Arial"/>
                <a:cs typeface="Arial"/>
              </a:rPr>
            </a:br>
            <a:r>
              <a:rPr lang="en-GB" sz="2400" dirty="0">
                <a:latin typeface="Arial"/>
                <a:cs typeface="Arial"/>
              </a:rPr>
              <a:t>Celine Thien, Digital Experience Insights</a:t>
            </a:r>
            <a:br>
              <a:rPr lang="en-GB" sz="2400" dirty="0">
                <a:latin typeface="Arial"/>
                <a:cs typeface="Arial"/>
              </a:rPr>
            </a:br>
            <a:endParaRPr lang="en-GB" sz="1400" dirty="0">
              <a:latin typeface="Arial"/>
              <a:cs typeface="Arial"/>
            </a:endParaRPr>
          </a:p>
          <a:p>
            <a:pPr lvl="1"/>
            <a:r>
              <a:rPr lang="en-GB" b="1" dirty="0">
                <a:latin typeface="Arial"/>
                <a:cs typeface="Arial"/>
              </a:rPr>
              <a:t>The remote learning crisis: exploring how university support in digital literacy impacts the quality of remotely delivered higher education</a:t>
            </a:r>
            <a:endParaRPr lang="en-GB" dirty="0"/>
          </a:p>
          <a:p>
            <a:pPr marL="457200" lvl="1" indent="0">
              <a:buNone/>
            </a:pPr>
            <a:r>
              <a:rPr lang="en-GB" dirty="0"/>
              <a:t>  </a:t>
            </a:r>
            <a:r>
              <a:rPr lang="en-GB" sz="2400" dirty="0" err="1"/>
              <a:t>Chidubem</a:t>
            </a:r>
            <a:r>
              <a:rPr lang="en-GB" sz="2400" dirty="0"/>
              <a:t> </a:t>
            </a:r>
            <a:r>
              <a:rPr lang="en-GB" sz="2400" dirty="0" err="1"/>
              <a:t>Ugwu</a:t>
            </a:r>
            <a:r>
              <a:rPr lang="en-GB" sz="2400" dirty="0"/>
              <a:t>, </a:t>
            </a:r>
            <a:r>
              <a:rPr lang="en-GB" sz="2400" dirty="0">
                <a:latin typeface="Arial"/>
                <a:cs typeface="Arial"/>
              </a:rPr>
              <a:t>Digital Experience Insights</a:t>
            </a:r>
          </a:p>
          <a:p>
            <a:pPr marL="457200" lvl="1" indent="0">
              <a:buNone/>
            </a:pPr>
            <a:endParaRPr lang="en-GB" dirty="0"/>
          </a:p>
          <a:p>
            <a:pPr lvl="1"/>
            <a:endParaRPr lang="en-GB" dirty="0">
              <a:latin typeface="Arial"/>
              <a:cs typeface="Arial"/>
            </a:endParaRPr>
          </a:p>
        </p:txBody>
      </p:sp>
      <p:sp>
        <p:nvSpPr>
          <p:cNvPr id="6" name="Title 5">
            <a:extLst>
              <a:ext uri="{FF2B5EF4-FFF2-40B4-BE49-F238E27FC236}">
                <a16:creationId xmlns:a16="http://schemas.microsoft.com/office/drawing/2014/main" id="{642ECCA0-55E1-49F1-B7F4-9C1D9F1FE01D}"/>
              </a:ext>
            </a:extLst>
          </p:cNvPr>
          <p:cNvSpPr>
            <a:spLocks noGrp="1"/>
          </p:cNvSpPr>
          <p:nvPr>
            <p:ph type="title"/>
          </p:nvPr>
        </p:nvSpPr>
        <p:spPr/>
        <p:txBody>
          <a:bodyPr lIns="91440" tIns="45720" rIns="91440" bIns="45720" anchor="ctr"/>
          <a:lstStyle/>
          <a:p>
            <a:r>
              <a:rPr lang="en-US" dirty="0">
                <a:cs typeface="Arial"/>
              </a:rPr>
              <a:t>The student experience – 3 research examples</a:t>
            </a:r>
            <a:endParaRPr lang="en-US" dirty="0"/>
          </a:p>
        </p:txBody>
      </p:sp>
    </p:spTree>
    <p:extLst>
      <p:ext uri="{BB962C8B-B14F-4D97-AF65-F5344CB8AC3E}">
        <p14:creationId xmlns:p14="http://schemas.microsoft.com/office/powerpoint/2010/main" val="1104204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0D1624-A8F8-4A93-AF53-0FD67CD78325}"/>
              </a:ext>
            </a:extLst>
          </p:cNvPr>
          <p:cNvSpPr>
            <a:spLocks noGrp="1"/>
          </p:cNvSpPr>
          <p:nvPr>
            <p:ph type="dt" sz="half" idx="10"/>
          </p:nvPr>
        </p:nvSpPr>
        <p:spPr/>
        <p:txBody>
          <a:bodyPr/>
          <a:lstStyle/>
          <a:p>
            <a:r>
              <a:rPr lang="en-GB"/>
              <a:t>June 2021</a:t>
            </a:r>
          </a:p>
        </p:txBody>
      </p:sp>
      <p:sp>
        <p:nvSpPr>
          <p:cNvPr id="3" name="Footer Placeholder 2">
            <a:extLst>
              <a:ext uri="{FF2B5EF4-FFF2-40B4-BE49-F238E27FC236}">
                <a16:creationId xmlns:a16="http://schemas.microsoft.com/office/drawing/2014/main" id="{C782EBCF-A5FA-439A-93C4-441F09F7A60A}"/>
              </a:ext>
            </a:extLst>
          </p:cNvPr>
          <p:cNvSpPr>
            <a:spLocks noGrp="1"/>
          </p:cNvSpPr>
          <p:nvPr>
            <p:ph type="ftr" sz="quarter" idx="11"/>
          </p:nvPr>
        </p:nvSpPr>
        <p:spPr/>
        <p:txBody>
          <a:bodyPr/>
          <a:lstStyle/>
          <a:p>
            <a:r>
              <a:rPr lang="en-GB">
                <a:cs typeface="Arial"/>
              </a:rPr>
              <a:t>Madihah Hussain, Year 3 MPharm Student</a:t>
            </a:r>
          </a:p>
        </p:txBody>
      </p:sp>
      <p:sp>
        <p:nvSpPr>
          <p:cNvPr id="4" name="Slide Number Placeholder 3">
            <a:extLst>
              <a:ext uri="{FF2B5EF4-FFF2-40B4-BE49-F238E27FC236}">
                <a16:creationId xmlns:a16="http://schemas.microsoft.com/office/drawing/2014/main" id="{38A98D38-7930-456F-897D-D0A9D5E6E2A9}"/>
              </a:ext>
            </a:extLst>
          </p:cNvPr>
          <p:cNvSpPr>
            <a:spLocks noGrp="1"/>
          </p:cNvSpPr>
          <p:nvPr>
            <p:ph type="sldNum" sz="quarter" idx="12"/>
          </p:nvPr>
        </p:nvSpPr>
        <p:spPr/>
        <p:txBody>
          <a:bodyPr/>
          <a:lstStyle/>
          <a:p>
            <a:fld id="{CBBF530E-1875-46E6-901C-76683197A1B3}" type="slidenum">
              <a:rPr lang="en-GB" smtClean="0"/>
              <a:pPr/>
              <a:t>11</a:t>
            </a:fld>
            <a:endParaRPr lang="en-GB"/>
          </a:p>
        </p:txBody>
      </p:sp>
      <p:sp>
        <p:nvSpPr>
          <p:cNvPr id="6" name="Title 5">
            <a:extLst>
              <a:ext uri="{FF2B5EF4-FFF2-40B4-BE49-F238E27FC236}">
                <a16:creationId xmlns:a16="http://schemas.microsoft.com/office/drawing/2014/main" id="{75FB8B81-7EE8-426D-B11F-7F685939A56D}"/>
              </a:ext>
            </a:extLst>
          </p:cNvPr>
          <p:cNvSpPr>
            <a:spLocks noGrp="1"/>
          </p:cNvSpPr>
          <p:nvPr>
            <p:ph type="title"/>
          </p:nvPr>
        </p:nvSpPr>
        <p:spPr>
          <a:xfrm>
            <a:off x="1158240" y="-5461"/>
            <a:ext cx="10852250" cy="1035050"/>
          </a:xfrm>
        </p:spPr>
        <p:txBody>
          <a:bodyPr lIns="91440" tIns="45720" rIns="91440" bIns="45720" anchor="ctr"/>
          <a:lstStyle/>
          <a:p>
            <a:r>
              <a:rPr lang="en-GB">
                <a:cs typeface="Arial"/>
              </a:rPr>
              <a:t>Exploring and supporting the digital learning transition of pharmacy students from school to university</a:t>
            </a:r>
            <a:endParaRPr lang="en-US">
              <a:cs typeface="Arial"/>
            </a:endParaRPr>
          </a:p>
        </p:txBody>
      </p:sp>
      <p:pic>
        <p:nvPicPr>
          <p:cNvPr id="7" name="Picture 7" descr="Chart&#10;&#10;Description automatically generated">
            <a:extLst>
              <a:ext uri="{FF2B5EF4-FFF2-40B4-BE49-F238E27FC236}">
                <a16:creationId xmlns:a16="http://schemas.microsoft.com/office/drawing/2014/main" id="{DE6A1515-B7F4-411E-B2D1-540AB5DCE8EB}"/>
              </a:ext>
            </a:extLst>
          </p:cNvPr>
          <p:cNvPicPr>
            <a:picLocks noChangeAspect="1"/>
          </p:cNvPicPr>
          <p:nvPr/>
        </p:nvPicPr>
        <p:blipFill>
          <a:blip r:embed="rId5"/>
          <a:stretch>
            <a:fillRect/>
          </a:stretch>
        </p:blipFill>
        <p:spPr>
          <a:xfrm>
            <a:off x="6920194" y="1173684"/>
            <a:ext cx="2973151" cy="1639600"/>
          </a:xfrm>
          <a:prstGeom prst="rect">
            <a:avLst/>
          </a:prstGeom>
        </p:spPr>
      </p:pic>
      <p:pic>
        <p:nvPicPr>
          <p:cNvPr id="8" name="Picture 8" descr="Chart&#10;&#10;Description automatically generated">
            <a:extLst>
              <a:ext uri="{FF2B5EF4-FFF2-40B4-BE49-F238E27FC236}">
                <a16:creationId xmlns:a16="http://schemas.microsoft.com/office/drawing/2014/main" id="{6A7BA496-09CC-429C-B39C-462B958A62F5}"/>
              </a:ext>
            </a:extLst>
          </p:cNvPr>
          <p:cNvPicPr>
            <a:picLocks noChangeAspect="1"/>
          </p:cNvPicPr>
          <p:nvPr/>
        </p:nvPicPr>
        <p:blipFill>
          <a:blip r:embed="rId6"/>
          <a:stretch>
            <a:fillRect/>
          </a:stretch>
        </p:blipFill>
        <p:spPr>
          <a:xfrm>
            <a:off x="6970268" y="2644750"/>
            <a:ext cx="2874709" cy="1925776"/>
          </a:xfrm>
          <a:prstGeom prst="rect">
            <a:avLst/>
          </a:prstGeom>
        </p:spPr>
      </p:pic>
      <p:pic>
        <p:nvPicPr>
          <p:cNvPr id="9" name="Picture 9" descr="Chart&#10;&#10;Description automatically generated">
            <a:extLst>
              <a:ext uri="{FF2B5EF4-FFF2-40B4-BE49-F238E27FC236}">
                <a16:creationId xmlns:a16="http://schemas.microsoft.com/office/drawing/2014/main" id="{BD943207-E19E-4FE5-A9E7-E8CB395798B2}"/>
              </a:ext>
            </a:extLst>
          </p:cNvPr>
          <p:cNvPicPr>
            <a:picLocks noChangeAspect="1"/>
          </p:cNvPicPr>
          <p:nvPr/>
        </p:nvPicPr>
        <p:blipFill>
          <a:blip r:embed="rId7"/>
          <a:stretch>
            <a:fillRect/>
          </a:stretch>
        </p:blipFill>
        <p:spPr>
          <a:xfrm>
            <a:off x="6969441" y="4360765"/>
            <a:ext cx="2878779" cy="1767794"/>
          </a:xfrm>
          <a:prstGeom prst="rect">
            <a:avLst/>
          </a:prstGeom>
        </p:spPr>
      </p:pic>
      <p:pic>
        <p:nvPicPr>
          <p:cNvPr id="17" name="Picture 17" descr="A picture containing icon&#10;&#10;Description automatically generated">
            <a:extLst>
              <a:ext uri="{FF2B5EF4-FFF2-40B4-BE49-F238E27FC236}">
                <a16:creationId xmlns:a16="http://schemas.microsoft.com/office/drawing/2014/main" id="{87D16C17-2894-4CF4-9C66-A37711D5C305}"/>
              </a:ext>
            </a:extLst>
          </p:cNvPr>
          <p:cNvPicPr>
            <a:picLocks noChangeAspect="1"/>
          </p:cNvPicPr>
          <p:nvPr/>
        </p:nvPicPr>
        <p:blipFill>
          <a:blip r:embed="rId8"/>
          <a:stretch>
            <a:fillRect/>
          </a:stretch>
        </p:blipFill>
        <p:spPr>
          <a:xfrm>
            <a:off x="6969191" y="5917779"/>
            <a:ext cx="4497532" cy="475293"/>
          </a:xfrm>
          <a:prstGeom prst="rect">
            <a:avLst/>
          </a:prstGeom>
        </p:spPr>
      </p:pic>
      <p:sp>
        <p:nvSpPr>
          <p:cNvPr id="19" name="Content Placeholder 18">
            <a:extLst>
              <a:ext uri="{FF2B5EF4-FFF2-40B4-BE49-F238E27FC236}">
                <a16:creationId xmlns:a16="http://schemas.microsoft.com/office/drawing/2014/main" id="{064DEF94-E90D-417B-8D14-2B754429F7AC}"/>
              </a:ext>
            </a:extLst>
          </p:cNvPr>
          <p:cNvSpPr>
            <a:spLocks noGrp="1"/>
          </p:cNvSpPr>
          <p:nvPr>
            <p:ph sz="quarter" idx="13"/>
          </p:nvPr>
        </p:nvSpPr>
        <p:spPr>
          <a:xfrm>
            <a:off x="189554" y="1170235"/>
            <a:ext cx="7060881" cy="4683115"/>
          </a:xfrm>
        </p:spPr>
        <p:txBody>
          <a:bodyPr lIns="91440" tIns="45720" rIns="91440" bIns="45720" anchor="t"/>
          <a:lstStyle/>
          <a:p>
            <a:r>
              <a:rPr lang="en-US" sz="2200" dirty="0">
                <a:latin typeface="Arial"/>
                <a:cs typeface="Arial"/>
              </a:rPr>
              <a:t>Majority were comfortable and confident (65%) in using technology to support their learning. </a:t>
            </a:r>
            <a:endParaRPr lang="en-US" sz="2200" dirty="0"/>
          </a:p>
          <a:p>
            <a:r>
              <a:rPr lang="en-US" sz="2200" dirty="0">
                <a:latin typeface="Arial"/>
                <a:cs typeface="Arial"/>
              </a:rPr>
              <a:t>When inquired about trying out new technologies, there was a fall in the proportion of confident respondents (53%). </a:t>
            </a:r>
            <a:endParaRPr lang="en-US" sz="2200" dirty="0"/>
          </a:p>
          <a:p>
            <a:r>
              <a:rPr lang="en-US" sz="2200" dirty="0">
                <a:latin typeface="Arial"/>
                <a:cs typeface="Arial"/>
              </a:rPr>
              <a:t>A significant part of the sample reported lacking competence in data analysis (50%), digital material creation (50%) and specialist software use (73%).</a:t>
            </a:r>
            <a:endParaRPr lang="en-US" sz="2200" dirty="0"/>
          </a:p>
          <a:p>
            <a:r>
              <a:rPr lang="en-US" sz="2200" dirty="0">
                <a:latin typeface="Arial"/>
                <a:cs typeface="Arial"/>
              </a:rPr>
              <a:t>Provide in-class teaching via workshops where a new technology or skill is introduced in the course</a:t>
            </a:r>
          </a:p>
          <a:p>
            <a:r>
              <a:rPr lang="en-US" sz="2200" dirty="0">
                <a:latin typeface="Arial"/>
                <a:cs typeface="Arial"/>
              </a:rPr>
              <a:t>The university offers a wide range of pre-existing support facilities to assist with students’ digital learning.</a:t>
            </a:r>
          </a:p>
          <a:p>
            <a:r>
              <a:rPr lang="en-US" sz="2200" dirty="0">
                <a:latin typeface="Arial"/>
                <a:cs typeface="Arial"/>
              </a:rPr>
              <a:t>Improve student awareness and direction to the assistance already available at their need.</a:t>
            </a:r>
          </a:p>
        </p:txBody>
      </p:sp>
      <p:pic>
        <p:nvPicPr>
          <p:cNvPr id="11" name="Video 33">
            <a:hlinkClick r:id="" action="ppaction://media"/>
            <a:extLst>
              <a:ext uri="{FF2B5EF4-FFF2-40B4-BE49-F238E27FC236}">
                <a16:creationId xmlns:a16="http://schemas.microsoft.com/office/drawing/2014/main" id="{95ED789A-952E-4282-8755-7BF0180FE90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9990247" y="1172257"/>
            <a:ext cx="2009979" cy="1473058"/>
          </a:xfrm>
          <a:prstGeom prst="rect">
            <a:avLst/>
          </a:prstGeom>
        </p:spPr>
      </p:pic>
    </p:spTree>
    <p:extLst>
      <p:ext uri="{BB962C8B-B14F-4D97-AF65-F5344CB8AC3E}">
        <p14:creationId xmlns:p14="http://schemas.microsoft.com/office/powerpoint/2010/main" val="384762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0D1624-A8F8-4A93-AF53-0FD67CD78325}"/>
              </a:ext>
            </a:extLst>
          </p:cNvPr>
          <p:cNvSpPr>
            <a:spLocks noGrp="1"/>
          </p:cNvSpPr>
          <p:nvPr>
            <p:ph type="dt" sz="half" idx="10"/>
          </p:nvPr>
        </p:nvSpPr>
        <p:spPr/>
        <p:txBody>
          <a:bodyPr/>
          <a:lstStyle/>
          <a:p>
            <a:r>
              <a:rPr lang="en-GB"/>
              <a:t>June 2021</a:t>
            </a:r>
          </a:p>
        </p:txBody>
      </p:sp>
      <p:sp>
        <p:nvSpPr>
          <p:cNvPr id="3" name="Footer Placeholder 2">
            <a:extLst>
              <a:ext uri="{FF2B5EF4-FFF2-40B4-BE49-F238E27FC236}">
                <a16:creationId xmlns:a16="http://schemas.microsoft.com/office/drawing/2014/main" id="{C782EBCF-A5FA-439A-93C4-441F09F7A60A}"/>
              </a:ext>
            </a:extLst>
          </p:cNvPr>
          <p:cNvSpPr>
            <a:spLocks noGrp="1"/>
          </p:cNvSpPr>
          <p:nvPr>
            <p:ph type="ftr" sz="quarter" idx="11"/>
          </p:nvPr>
        </p:nvSpPr>
        <p:spPr/>
        <p:txBody>
          <a:bodyPr/>
          <a:lstStyle/>
          <a:p>
            <a:r>
              <a:rPr lang="en-GB"/>
              <a:t>Celine Thien, Year 3 </a:t>
            </a:r>
            <a:r>
              <a:rPr lang="en-GB" err="1"/>
              <a:t>MPharm</a:t>
            </a:r>
            <a:r>
              <a:rPr lang="en-GB"/>
              <a:t> Student</a:t>
            </a:r>
          </a:p>
        </p:txBody>
      </p:sp>
      <p:sp>
        <p:nvSpPr>
          <p:cNvPr id="4" name="Slide Number Placeholder 3">
            <a:extLst>
              <a:ext uri="{FF2B5EF4-FFF2-40B4-BE49-F238E27FC236}">
                <a16:creationId xmlns:a16="http://schemas.microsoft.com/office/drawing/2014/main" id="{38A98D38-7930-456F-897D-D0A9D5E6E2A9}"/>
              </a:ext>
            </a:extLst>
          </p:cNvPr>
          <p:cNvSpPr>
            <a:spLocks noGrp="1"/>
          </p:cNvSpPr>
          <p:nvPr>
            <p:ph type="sldNum" sz="quarter" idx="12"/>
          </p:nvPr>
        </p:nvSpPr>
        <p:spPr/>
        <p:txBody>
          <a:bodyPr/>
          <a:lstStyle/>
          <a:p>
            <a:fld id="{CBBF530E-1875-46E6-901C-76683197A1B3}" type="slidenum">
              <a:rPr lang="en-GB" smtClean="0"/>
              <a:pPr/>
              <a:t>12</a:t>
            </a:fld>
            <a:endParaRPr lang="en-GB"/>
          </a:p>
        </p:txBody>
      </p:sp>
      <p:sp>
        <p:nvSpPr>
          <p:cNvPr id="5" name="Content Placeholder 4">
            <a:extLst>
              <a:ext uri="{FF2B5EF4-FFF2-40B4-BE49-F238E27FC236}">
                <a16:creationId xmlns:a16="http://schemas.microsoft.com/office/drawing/2014/main" id="{60D4CB04-9CB9-42C4-9106-23B583FE2E3F}"/>
              </a:ext>
            </a:extLst>
          </p:cNvPr>
          <p:cNvSpPr>
            <a:spLocks noGrp="1"/>
          </p:cNvSpPr>
          <p:nvPr>
            <p:ph sz="quarter" idx="13"/>
          </p:nvPr>
        </p:nvSpPr>
        <p:spPr>
          <a:xfrm>
            <a:off x="3175" y="1028745"/>
            <a:ext cx="7287412" cy="5367398"/>
          </a:xfrm>
        </p:spPr>
        <p:txBody>
          <a:bodyPr lIns="91440" tIns="45720" rIns="91440" bIns="45720" anchor="t"/>
          <a:lstStyle/>
          <a:p>
            <a:r>
              <a:rPr lang="en-GB" sz="2200" dirty="0">
                <a:latin typeface="Arial"/>
                <a:cs typeface="Arial"/>
              </a:rPr>
              <a:t>52.0% of the sample accessed recorded lectures weekly or more, and 33.3% accessed monthly or less</a:t>
            </a:r>
          </a:p>
          <a:p>
            <a:r>
              <a:rPr lang="en-GB" sz="2200" dirty="0">
                <a:latin typeface="Arial"/>
                <a:cs typeface="Arial"/>
              </a:rPr>
              <a:t>While the quality of recorded lectures and other course materials should be maintained, frequent delivery of virtual synchronous teaching and digital skills training workshops should also be encouraged for student digital literacy empowerment</a:t>
            </a:r>
            <a:endParaRPr lang="en-GB" sz="2200" dirty="0"/>
          </a:p>
          <a:p>
            <a:r>
              <a:rPr lang="en-GB" sz="2200" dirty="0">
                <a:latin typeface="Arial"/>
                <a:cs typeface="Arial"/>
              </a:rPr>
              <a:t>Increase the use of online interactive learning tools (i.e., Xerte) and quizzes on Moodle to encourage students' access to Moodle learning resources, as a significant proportion of the sample preferred engaging with online quizzes frequently</a:t>
            </a:r>
            <a:endParaRPr lang="en-GB" sz="2200" dirty="0"/>
          </a:p>
          <a:p>
            <a:r>
              <a:rPr lang="en-GB" sz="2200" dirty="0">
                <a:latin typeface="Arial"/>
                <a:cs typeface="Arial"/>
              </a:rPr>
              <a:t>Encourage collaborative digital learning by designing more small group tasks or assignments, as significant proportion of the sample never engaged (47.7%) with online collaborative work with other students</a:t>
            </a:r>
          </a:p>
        </p:txBody>
      </p:sp>
      <p:sp>
        <p:nvSpPr>
          <p:cNvPr id="6" name="Title 5">
            <a:extLst>
              <a:ext uri="{FF2B5EF4-FFF2-40B4-BE49-F238E27FC236}">
                <a16:creationId xmlns:a16="http://schemas.microsoft.com/office/drawing/2014/main" id="{75FB8B81-7EE8-426D-B11F-7F685939A56D}"/>
              </a:ext>
            </a:extLst>
          </p:cNvPr>
          <p:cNvSpPr>
            <a:spLocks noGrp="1"/>
          </p:cNvSpPr>
          <p:nvPr>
            <p:ph type="title"/>
          </p:nvPr>
        </p:nvSpPr>
        <p:spPr/>
        <p:txBody>
          <a:bodyPr lIns="91440" tIns="45720" rIns="91440" bIns="45720" anchor="ctr"/>
          <a:lstStyle/>
          <a:p>
            <a:r>
              <a:rPr lang="en-GB" dirty="0">
                <a:cs typeface="Arial"/>
              </a:rPr>
              <a:t>Students' access to and engagement with the virtual learning environment</a:t>
            </a:r>
            <a:endParaRPr lang="en-US" dirty="0">
              <a:cs typeface="Arial"/>
            </a:endParaRPr>
          </a:p>
        </p:txBody>
      </p:sp>
      <p:pic>
        <p:nvPicPr>
          <p:cNvPr id="11" name="Picture 11" descr="Chart, bar chart&#10;&#10;Description automatically generated">
            <a:extLst>
              <a:ext uri="{FF2B5EF4-FFF2-40B4-BE49-F238E27FC236}">
                <a16:creationId xmlns:a16="http://schemas.microsoft.com/office/drawing/2014/main" id="{C693484F-F94B-48F2-BECA-DFF384171983}"/>
              </a:ext>
            </a:extLst>
          </p:cNvPr>
          <p:cNvPicPr>
            <a:picLocks noChangeAspect="1"/>
          </p:cNvPicPr>
          <p:nvPr/>
        </p:nvPicPr>
        <p:blipFill rotWithShape="1">
          <a:blip r:embed="rId4"/>
          <a:srcRect l="44" r="144"/>
          <a:stretch/>
        </p:blipFill>
        <p:spPr>
          <a:xfrm>
            <a:off x="7153697" y="4615128"/>
            <a:ext cx="3196167" cy="1704499"/>
          </a:xfrm>
          <a:prstGeom prst="rect">
            <a:avLst/>
          </a:prstGeom>
        </p:spPr>
      </p:pic>
      <p:pic>
        <p:nvPicPr>
          <p:cNvPr id="12" name="Picture 12" descr="Chart, bar chart&#10;&#10;Description automatically generated">
            <a:extLst>
              <a:ext uri="{FF2B5EF4-FFF2-40B4-BE49-F238E27FC236}">
                <a16:creationId xmlns:a16="http://schemas.microsoft.com/office/drawing/2014/main" id="{7E5AFF79-5A35-4F22-8101-2933B1B4DFEB}"/>
              </a:ext>
            </a:extLst>
          </p:cNvPr>
          <p:cNvPicPr>
            <a:picLocks noChangeAspect="1"/>
          </p:cNvPicPr>
          <p:nvPr/>
        </p:nvPicPr>
        <p:blipFill>
          <a:blip r:embed="rId5"/>
          <a:stretch>
            <a:fillRect/>
          </a:stretch>
        </p:blipFill>
        <p:spPr>
          <a:xfrm>
            <a:off x="7155912" y="2856378"/>
            <a:ext cx="3193951" cy="1706917"/>
          </a:xfrm>
          <a:prstGeom prst="rect">
            <a:avLst/>
          </a:prstGeom>
        </p:spPr>
      </p:pic>
      <p:pic>
        <p:nvPicPr>
          <p:cNvPr id="14" name="Picture 14" descr="Chart, bar chart, histogram&#10;&#10;Description automatically generated">
            <a:extLst>
              <a:ext uri="{FF2B5EF4-FFF2-40B4-BE49-F238E27FC236}">
                <a16:creationId xmlns:a16="http://schemas.microsoft.com/office/drawing/2014/main" id="{F3C800DF-FD90-4B88-8441-49A92F45784B}"/>
              </a:ext>
            </a:extLst>
          </p:cNvPr>
          <p:cNvPicPr>
            <a:picLocks noChangeAspect="1"/>
          </p:cNvPicPr>
          <p:nvPr/>
        </p:nvPicPr>
        <p:blipFill>
          <a:blip r:embed="rId6"/>
          <a:stretch>
            <a:fillRect/>
          </a:stretch>
        </p:blipFill>
        <p:spPr>
          <a:xfrm>
            <a:off x="7158076" y="1081684"/>
            <a:ext cx="3191788" cy="1704500"/>
          </a:xfrm>
          <a:prstGeom prst="rect">
            <a:avLst/>
          </a:prstGeom>
        </p:spPr>
      </p:pic>
      <p:pic>
        <p:nvPicPr>
          <p:cNvPr id="8" name="Picture 8">
            <a:hlinkClick r:id="" action="ppaction://media"/>
            <a:extLst>
              <a:ext uri="{FF2B5EF4-FFF2-40B4-BE49-F238E27FC236}">
                <a16:creationId xmlns:a16="http://schemas.microsoft.com/office/drawing/2014/main" id="{E909C4F1-4B86-464D-B697-3DE2BDB109DF}"/>
              </a:ext>
            </a:extLst>
          </p:cNvPr>
          <p:cNvPicPr>
            <a:picLocks noRot="1" noChangeAspect="1"/>
          </p:cNvPicPr>
          <p:nvPr>
            <a:videoFile r:link="rId1"/>
          </p:nvPr>
        </p:nvPicPr>
        <p:blipFill>
          <a:blip r:embed="rId7"/>
          <a:stretch>
            <a:fillRect/>
          </a:stretch>
        </p:blipFill>
        <p:spPr>
          <a:xfrm>
            <a:off x="10385450" y="1126742"/>
            <a:ext cx="1790775" cy="1318625"/>
          </a:xfrm>
          <a:prstGeom prst="rect">
            <a:avLst/>
          </a:prstGeom>
        </p:spPr>
      </p:pic>
    </p:spTree>
    <p:extLst>
      <p:ext uri="{BB962C8B-B14F-4D97-AF65-F5344CB8AC3E}">
        <p14:creationId xmlns:p14="http://schemas.microsoft.com/office/powerpoint/2010/main" val="1256823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E2364-2BE6-4441-B4D6-6BFD330C163B}"/>
              </a:ext>
            </a:extLst>
          </p:cNvPr>
          <p:cNvSpPr>
            <a:spLocks noGrp="1"/>
          </p:cNvSpPr>
          <p:nvPr>
            <p:ph type="title"/>
          </p:nvPr>
        </p:nvSpPr>
        <p:spPr>
          <a:xfrm>
            <a:off x="1158239" y="-5461"/>
            <a:ext cx="10956437" cy="1035050"/>
          </a:xfrm>
        </p:spPr>
        <p:txBody>
          <a:bodyPr>
            <a:noAutofit/>
          </a:bodyPr>
          <a:lstStyle/>
          <a:p>
            <a:r>
              <a:rPr lang="en-GB" sz="2400" dirty="0"/>
              <a:t>The remote learning crisis: exploring how university support in digital literacy impacts the quality of remotely delivered higher education</a:t>
            </a:r>
          </a:p>
        </p:txBody>
      </p:sp>
      <p:grpSp>
        <p:nvGrpSpPr>
          <p:cNvPr id="21" name="Group 20">
            <a:extLst>
              <a:ext uri="{FF2B5EF4-FFF2-40B4-BE49-F238E27FC236}">
                <a16:creationId xmlns:a16="http://schemas.microsoft.com/office/drawing/2014/main" id="{2F2EDC21-E2B6-7046-8FF7-253413F2EDAF}"/>
              </a:ext>
            </a:extLst>
          </p:cNvPr>
          <p:cNvGrpSpPr/>
          <p:nvPr/>
        </p:nvGrpSpPr>
        <p:grpSpPr>
          <a:xfrm>
            <a:off x="77323" y="1121115"/>
            <a:ext cx="4291623" cy="3027508"/>
            <a:chOff x="37567" y="894043"/>
            <a:chExt cx="4291623" cy="3027508"/>
          </a:xfrm>
        </p:grpSpPr>
        <p:graphicFrame>
          <p:nvGraphicFramePr>
            <p:cNvPr id="22" name="Chart 21">
              <a:extLst>
                <a:ext uri="{FF2B5EF4-FFF2-40B4-BE49-F238E27FC236}">
                  <a16:creationId xmlns:a16="http://schemas.microsoft.com/office/drawing/2014/main" id="{441977B9-61A2-604B-A0DA-E28BE7C30264}"/>
                </a:ext>
              </a:extLst>
            </p:cNvPr>
            <p:cNvGraphicFramePr/>
            <p:nvPr>
              <p:extLst>
                <p:ext uri="{D42A27DB-BD31-4B8C-83A1-F6EECF244321}">
                  <p14:modId xmlns:p14="http://schemas.microsoft.com/office/powerpoint/2010/main" val="3776135815"/>
                </p:ext>
              </p:extLst>
            </p:nvPr>
          </p:nvGraphicFramePr>
          <p:xfrm>
            <a:off x="37567" y="1094496"/>
            <a:ext cx="4251296" cy="2827055"/>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a:extLst>
                <a:ext uri="{FF2B5EF4-FFF2-40B4-BE49-F238E27FC236}">
                  <a16:creationId xmlns:a16="http://schemas.microsoft.com/office/drawing/2014/main" id="{31ED5C4A-AEB0-E243-A4BA-0F81A402108A}"/>
                </a:ext>
              </a:extLst>
            </p:cNvPr>
            <p:cNvSpPr txBox="1"/>
            <p:nvPr/>
          </p:nvSpPr>
          <p:spPr>
            <a:xfrm>
              <a:off x="109776" y="894043"/>
              <a:ext cx="4219414" cy="246221"/>
            </a:xfrm>
            <a:prstGeom prst="rect">
              <a:avLst/>
            </a:prstGeom>
            <a:noFill/>
          </p:spPr>
          <p:txBody>
            <a:bodyPr wrap="square">
              <a:spAutoFit/>
            </a:bodyPr>
            <a:lstStyle/>
            <a:p>
              <a:r>
                <a:rPr lang="en-GB" sz="1000" b="1" dirty="0">
                  <a:effectLst/>
                  <a:ea typeface="Yu Mincho" panose="02020400000000000000" pitchFamily="18" charset="-128"/>
                  <a:cs typeface="Arial" panose="020B0604020202020204" pitchFamily="34" charset="0"/>
                </a:rPr>
                <a:t>Figure 1:</a:t>
              </a:r>
              <a:r>
                <a:rPr lang="en-GB" sz="1000" dirty="0">
                  <a:effectLst/>
                  <a:ea typeface="Yu Mincho" panose="02020400000000000000" pitchFamily="18" charset="-128"/>
                  <a:cs typeface="Arial" panose="020B0604020202020204" pitchFamily="34" charset="0"/>
                </a:rPr>
                <a:t> Graph showing student access to various learning resources</a:t>
              </a:r>
              <a:endParaRPr lang="en-GB" sz="1400" dirty="0"/>
            </a:p>
          </p:txBody>
        </p:sp>
      </p:grpSp>
      <p:graphicFrame>
        <p:nvGraphicFramePr>
          <p:cNvPr id="32" name="Content Placeholder 5">
            <a:extLst>
              <a:ext uri="{FF2B5EF4-FFF2-40B4-BE49-F238E27FC236}">
                <a16:creationId xmlns:a16="http://schemas.microsoft.com/office/drawing/2014/main" id="{0EE64702-7D64-BF4B-AC19-943E193C33F3}"/>
              </a:ext>
            </a:extLst>
          </p:cNvPr>
          <p:cNvGraphicFramePr>
            <a:graphicFrameLocks/>
          </p:cNvGraphicFramePr>
          <p:nvPr>
            <p:extLst>
              <p:ext uri="{D42A27DB-BD31-4B8C-83A1-F6EECF244321}">
                <p14:modId xmlns:p14="http://schemas.microsoft.com/office/powerpoint/2010/main" val="2863192525"/>
              </p:ext>
            </p:extLst>
          </p:nvPr>
        </p:nvGraphicFramePr>
        <p:xfrm>
          <a:off x="285712" y="4528815"/>
          <a:ext cx="5478835" cy="1990152"/>
        </p:xfrm>
        <a:graphic>
          <a:graphicData uri="http://schemas.openxmlformats.org/drawingml/2006/table">
            <a:tbl>
              <a:tblPr firstRow="1" firstCol="1" bandRow="1"/>
              <a:tblGrid>
                <a:gridCol w="1460041">
                  <a:extLst>
                    <a:ext uri="{9D8B030D-6E8A-4147-A177-3AD203B41FA5}">
                      <a16:colId xmlns:a16="http://schemas.microsoft.com/office/drawing/2014/main" val="2903047711"/>
                    </a:ext>
                  </a:extLst>
                </a:gridCol>
                <a:gridCol w="579109">
                  <a:extLst>
                    <a:ext uri="{9D8B030D-6E8A-4147-A177-3AD203B41FA5}">
                      <a16:colId xmlns:a16="http://schemas.microsoft.com/office/drawing/2014/main" val="2484564338"/>
                    </a:ext>
                  </a:extLst>
                </a:gridCol>
                <a:gridCol w="762534">
                  <a:extLst>
                    <a:ext uri="{9D8B030D-6E8A-4147-A177-3AD203B41FA5}">
                      <a16:colId xmlns:a16="http://schemas.microsoft.com/office/drawing/2014/main" val="4216793923"/>
                    </a:ext>
                  </a:extLst>
                </a:gridCol>
                <a:gridCol w="712230">
                  <a:extLst>
                    <a:ext uri="{9D8B030D-6E8A-4147-A177-3AD203B41FA5}">
                      <a16:colId xmlns:a16="http://schemas.microsoft.com/office/drawing/2014/main" val="3907541269"/>
                    </a:ext>
                  </a:extLst>
                </a:gridCol>
                <a:gridCol w="630640">
                  <a:extLst>
                    <a:ext uri="{9D8B030D-6E8A-4147-A177-3AD203B41FA5}">
                      <a16:colId xmlns:a16="http://schemas.microsoft.com/office/drawing/2014/main" val="3463033275"/>
                    </a:ext>
                  </a:extLst>
                </a:gridCol>
                <a:gridCol w="641068">
                  <a:extLst>
                    <a:ext uri="{9D8B030D-6E8A-4147-A177-3AD203B41FA5}">
                      <a16:colId xmlns:a16="http://schemas.microsoft.com/office/drawing/2014/main" val="1529724031"/>
                    </a:ext>
                  </a:extLst>
                </a:gridCol>
                <a:gridCol w="693213">
                  <a:extLst>
                    <a:ext uri="{9D8B030D-6E8A-4147-A177-3AD203B41FA5}">
                      <a16:colId xmlns:a16="http://schemas.microsoft.com/office/drawing/2014/main" val="190210023"/>
                    </a:ext>
                  </a:extLst>
                </a:gridCol>
              </a:tblGrid>
              <a:tr h="523870">
                <a:tc>
                  <a:txBody>
                    <a:bodyPr/>
                    <a:lstStyle/>
                    <a:p>
                      <a:pPr algn="ctr"/>
                      <a:r>
                        <a:rPr lang="en-GB" sz="950">
                          <a:effectLst/>
                          <a:latin typeface="+mn-lt"/>
                          <a:ea typeface="Yu Mincho" panose="02020400000000000000" pitchFamily="18" charset="-128"/>
                          <a:cs typeface="Arial" panose="020B0604020202020204" pitchFamily="34" charset="0"/>
                        </a:rPr>
                        <a:t> </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Arts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dirty="0">
                          <a:effectLst/>
                          <a:latin typeface="+mn-lt"/>
                          <a:ea typeface="Yu Mincho" panose="02020400000000000000" pitchFamily="18" charset="-128"/>
                          <a:cs typeface="Arial" panose="020B0604020202020204" pitchFamily="34" charset="0"/>
                        </a:rPr>
                        <a:t>Engineering</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Medicine &amp; Health Sciences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dirty="0">
                          <a:effectLst/>
                          <a:latin typeface="+mn-lt"/>
                          <a:ea typeface="Yu Mincho" panose="02020400000000000000" pitchFamily="18" charset="-128"/>
                          <a:cs typeface="Arial" panose="020B0604020202020204" pitchFamily="34" charset="0"/>
                        </a:rPr>
                        <a:t>Science</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Social Sciences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Overall average per skill</a:t>
                      </a:r>
                      <a:endParaRPr lang="en-GB" sz="1100">
                        <a:effectLst/>
                        <a:latin typeface="+mn-lt"/>
                        <a:ea typeface="Yu Mincho" panose="02020400000000000000" pitchFamily="18" charset="-128"/>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5639163"/>
                  </a:ext>
                </a:extLst>
              </a:tr>
              <a:tr h="208578">
                <a:tc>
                  <a:txBody>
                    <a:bodyPr/>
                    <a:lstStyle/>
                    <a:p>
                      <a:r>
                        <a:rPr lang="en-GB" sz="950">
                          <a:effectLst/>
                          <a:latin typeface="+mn-lt"/>
                          <a:ea typeface="Yu Mincho" panose="02020400000000000000" pitchFamily="18" charset="-128"/>
                          <a:cs typeface="Arial" panose="020B0604020202020204" pitchFamily="34" charset="0"/>
                        </a:rPr>
                        <a:t>Data Analysis Skills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14.7</a:t>
                      </a: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44.7</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dirty="0">
                          <a:effectLst/>
                          <a:latin typeface="+mn-lt"/>
                          <a:ea typeface="Yu Mincho" panose="02020400000000000000" pitchFamily="18" charset="-128"/>
                          <a:cs typeface="Arial" panose="020B0604020202020204" pitchFamily="34" charset="0"/>
                        </a:rPr>
                        <a:t>  50.2</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60.1</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45.1</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43.0</a:t>
                      </a: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744955551"/>
                  </a:ext>
                </a:extLst>
              </a:tr>
              <a:tr h="208578">
                <a:tc>
                  <a:txBody>
                    <a:bodyPr/>
                    <a:lstStyle/>
                    <a:p>
                      <a:r>
                        <a:rPr lang="en-GB" sz="950">
                          <a:effectLst/>
                          <a:latin typeface="+mn-lt"/>
                          <a:ea typeface="Yu Mincho" panose="02020400000000000000" pitchFamily="18" charset="-128"/>
                          <a:cs typeface="Arial" panose="020B0604020202020204" pitchFamily="34" charset="0"/>
                        </a:rPr>
                        <a:t>Basic IT Skills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53.5</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64.5</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60.8</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63.9</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56.8</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w="1905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59.9</a:t>
                      </a:r>
                    </a:p>
                  </a:txBody>
                  <a:tcPr marL="68580" marR="68580" marT="0" marB="0" anchor="ctr">
                    <a:lnL w="1905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108925365"/>
                  </a:ext>
                </a:extLst>
              </a:tr>
              <a:tr h="208578">
                <a:tc>
                  <a:txBody>
                    <a:bodyPr/>
                    <a:lstStyle/>
                    <a:p>
                      <a:r>
                        <a:rPr lang="en-GB" sz="950">
                          <a:effectLst/>
                          <a:latin typeface="+mn-lt"/>
                          <a:ea typeface="Yu Mincho" panose="02020400000000000000" pitchFamily="18" charset="-128"/>
                          <a:cs typeface="Arial" panose="020B0604020202020204" pitchFamily="34" charset="0"/>
                        </a:rPr>
                        <a:t>Specialist Software Use</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11.9</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65.5</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dirty="0">
                          <a:effectLst/>
                          <a:latin typeface="+mn-lt"/>
                          <a:ea typeface="Yu Mincho" panose="02020400000000000000" pitchFamily="18" charset="-128"/>
                          <a:cs typeface="Arial" panose="020B0604020202020204" pitchFamily="34" charset="0"/>
                        </a:rPr>
                        <a:t>  27.3</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49.3</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22.2</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w="1905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35.2</a:t>
                      </a:r>
                    </a:p>
                  </a:txBody>
                  <a:tcPr marL="68580" marR="68580" marT="0" marB="0" anchor="ctr">
                    <a:lnL w="1905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533792833"/>
                  </a:ext>
                </a:extLst>
              </a:tr>
              <a:tr h="315985">
                <a:tc>
                  <a:txBody>
                    <a:bodyPr/>
                    <a:lstStyle/>
                    <a:p>
                      <a:r>
                        <a:rPr lang="en-GB" sz="950">
                          <a:effectLst/>
                          <a:latin typeface="+mn-lt"/>
                          <a:ea typeface="Yu Mincho" panose="02020400000000000000" pitchFamily="18" charset="-128"/>
                          <a:cs typeface="Arial" panose="020B0604020202020204" pitchFamily="34" charset="0"/>
                        </a:rPr>
                        <a:t>Research and Information Skills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62.7</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51.4</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69.3</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64.1</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67.7</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w="1905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63.0</a:t>
                      </a:r>
                    </a:p>
                  </a:txBody>
                  <a:tcPr marL="68580" marR="68580" marT="0" marB="0" anchor="ctr">
                    <a:lnL w="1905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523230536"/>
                  </a:ext>
                </a:extLst>
              </a:tr>
              <a:tr h="208578">
                <a:tc>
                  <a:txBody>
                    <a:bodyPr/>
                    <a:lstStyle/>
                    <a:p>
                      <a:r>
                        <a:rPr lang="en-GB" sz="950">
                          <a:effectLst/>
                          <a:latin typeface="+mn-lt"/>
                          <a:ea typeface="Yu Mincho" panose="02020400000000000000" pitchFamily="18" charset="-128"/>
                          <a:cs typeface="Arial" panose="020B0604020202020204" pitchFamily="34" charset="0"/>
                        </a:rPr>
                        <a:t>Create Digital Materials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14.5</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22.6</a:t>
                      </a:r>
                    </a:p>
                  </a:txBody>
                  <a:tcPr marL="68580" marR="68580" marT="0" marB="0" anchor="ctr">
                    <a:lnL>
                      <a:noFill/>
                    </a:lnL>
                    <a:lnR>
                      <a:noFill/>
                    </a:lnR>
                    <a:lnT w="12700" cap="flat" cmpd="sng" algn="ctr">
                      <a:solidFill>
                        <a:srgbClr val="7F7F7F"/>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11.7</a:t>
                      </a:r>
                    </a:p>
                  </a:txBody>
                  <a:tcPr marL="68580" marR="68580" marT="0" marB="0" anchor="ctr">
                    <a:lnL>
                      <a:noFill/>
                    </a:lnL>
                    <a:lnR>
                      <a:noFill/>
                    </a:lnR>
                    <a:lnT w="12700" cap="flat" cmpd="sng" algn="ctr">
                      <a:solidFill>
                        <a:srgbClr val="7F7F7F"/>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15.7</a:t>
                      </a:r>
                    </a:p>
                  </a:txBody>
                  <a:tcPr marL="68580" marR="68580" marT="0" marB="0" anchor="ctr">
                    <a:lnL>
                      <a:noFill/>
                    </a:lnL>
                    <a:lnR>
                      <a:noFill/>
                    </a:lnR>
                    <a:lnT w="12700" cap="flat" cmpd="sng" algn="ctr">
                      <a:solidFill>
                        <a:srgbClr val="7F7F7F"/>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15.3</a:t>
                      </a:r>
                    </a:p>
                  </a:txBody>
                  <a:tcPr marL="68580" marR="68580" marT="0" marB="0" anchor="ctr">
                    <a:lnL>
                      <a:noFill/>
                    </a:lnL>
                    <a:lnR w="1905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GB" sz="1100">
                          <a:effectLst/>
                          <a:latin typeface="+mn-lt"/>
                          <a:ea typeface="Yu Mincho" panose="02020400000000000000" pitchFamily="18" charset="-128"/>
                          <a:cs typeface="Arial" panose="020B0604020202020204" pitchFamily="34" charset="0"/>
                        </a:rPr>
                        <a:t>  </a:t>
                      </a:r>
                      <a:r>
                        <a:rPr lang="en-GB" sz="950">
                          <a:effectLst/>
                          <a:latin typeface="+mn-lt"/>
                          <a:ea typeface="Yu Mincho" panose="02020400000000000000" pitchFamily="18" charset="-128"/>
                          <a:cs typeface="Arial" panose="020B0604020202020204" pitchFamily="34" charset="0"/>
                        </a:rPr>
                        <a:t>16.0</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extLst>
                  <a:ext uri="{0D108BD9-81ED-4DB2-BD59-A6C34878D82A}">
                    <a16:rowId xmlns:a16="http://schemas.microsoft.com/office/drawing/2014/main" val="3230362543"/>
                  </a:ext>
                </a:extLst>
              </a:tr>
              <a:tr h="315985">
                <a:tc>
                  <a:txBody>
                    <a:bodyPr/>
                    <a:lstStyle/>
                    <a:p>
                      <a:r>
                        <a:rPr lang="en-GB" sz="950">
                          <a:effectLst/>
                          <a:latin typeface="+mn-lt"/>
                          <a:ea typeface="Yu Mincho" panose="02020400000000000000" pitchFamily="18" charset="-128"/>
                          <a:cs typeface="Arial" panose="020B0604020202020204" pitchFamily="34" charset="0"/>
                        </a:rPr>
                        <a:t>Average skill support per faculty:</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31.5</a:t>
                      </a: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49.7</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43.9</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50.6</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ctr"/>
                      <a:r>
                        <a:rPr lang="en-GB" sz="950">
                          <a:effectLst/>
                          <a:latin typeface="+mn-lt"/>
                          <a:ea typeface="Yu Mincho" panose="02020400000000000000" pitchFamily="18" charset="-128"/>
                          <a:cs typeface="Arial" panose="020B0604020202020204" pitchFamily="34" charset="0"/>
                        </a:rPr>
                        <a:t>  41.4</a:t>
                      </a: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67171"/>
                      </a:solidFill>
                      <a:prstDash val="solid"/>
                      <a:round/>
                      <a:headEnd type="none" w="med" len="med"/>
                      <a:tailEnd type="none" w="med" len="med"/>
                    </a:lnB>
                  </a:tcPr>
                </a:tc>
                <a:tc>
                  <a:txBody>
                    <a:bodyPr/>
                    <a:lstStyle/>
                    <a:p>
                      <a:pPr algn="ctr"/>
                      <a:r>
                        <a:rPr lang="en-GB" sz="950" dirty="0">
                          <a:effectLst/>
                          <a:latin typeface="+mn-lt"/>
                          <a:ea typeface="Yu Mincho" panose="02020400000000000000" pitchFamily="18" charset="-128"/>
                          <a:cs typeface="Arial" panose="020B0604020202020204" pitchFamily="34" charset="0"/>
                        </a:rPr>
                        <a:t> </a:t>
                      </a:r>
                      <a:endParaRPr lang="en-GB" sz="1100" dirty="0">
                        <a:effectLst/>
                        <a:latin typeface="+mn-lt"/>
                        <a:ea typeface="Yu Mincho" panose="02020400000000000000" pitchFamily="18" charset="-128"/>
                        <a:cs typeface="Arial" panose="020B0604020202020204" pitchFamily="34" charset="0"/>
                      </a:endParaRPr>
                    </a:p>
                  </a:txBody>
                  <a:tcPr marL="68580" marR="68580" marT="0" marB="0">
                    <a:lnL>
                      <a:noFill/>
                    </a:lnL>
                    <a:lnR>
                      <a:noFill/>
                    </a:lnR>
                    <a:lnT w="12700" cap="flat" cmpd="sng" algn="ctr">
                      <a:solidFill>
                        <a:srgbClr val="767171"/>
                      </a:solidFill>
                      <a:prstDash val="solid"/>
                      <a:round/>
                      <a:headEnd type="none" w="med" len="med"/>
                      <a:tailEnd type="none" w="med" len="med"/>
                    </a:lnT>
                    <a:lnB>
                      <a:noFill/>
                    </a:lnB>
                  </a:tcPr>
                </a:tc>
                <a:extLst>
                  <a:ext uri="{0D108BD9-81ED-4DB2-BD59-A6C34878D82A}">
                    <a16:rowId xmlns:a16="http://schemas.microsoft.com/office/drawing/2014/main" val="1325735820"/>
                  </a:ext>
                </a:extLst>
              </a:tr>
            </a:tbl>
          </a:graphicData>
        </a:graphic>
      </p:graphicFrame>
      <p:sp>
        <p:nvSpPr>
          <p:cNvPr id="33" name="TextBox 32">
            <a:extLst>
              <a:ext uri="{FF2B5EF4-FFF2-40B4-BE49-F238E27FC236}">
                <a16:creationId xmlns:a16="http://schemas.microsoft.com/office/drawing/2014/main" id="{0197CC53-17B6-8A45-AF85-756556D95505}"/>
              </a:ext>
            </a:extLst>
          </p:cNvPr>
          <p:cNvSpPr txBox="1"/>
          <p:nvPr/>
        </p:nvSpPr>
        <p:spPr>
          <a:xfrm>
            <a:off x="188058" y="4190528"/>
            <a:ext cx="5569093" cy="246221"/>
          </a:xfrm>
          <a:prstGeom prst="rect">
            <a:avLst/>
          </a:prstGeom>
          <a:noFill/>
        </p:spPr>
        <p:txBody>
          <a:bodyPr wrap="square">
            <a:spAutoFit/>
          </a:bodyPr>
          <a:lstStyle/>
          <a:p>
            <a:pPr>
              <a:spcAft>
                <a:spcPts val="1000"/>
              </a:spcAft>
            </a:pPr>
            <a:r>
              <a:rPr lang="en-GB" sz="1000" b="1" dirty="0">
                <a:effectLst/>
                <a:ea typeface="Yu Mincho" panose="02020400000000000000" pitchFamily="18" charset="-128"/>
                <a:cs typeface="Arial" panose="020B0604020202020204" pitchFamily="34" charset="0"/>
              </a:rPr>
              <a:t>Table 2:</a:t>
            </a:r>
            <a:r>
              <a:rPr lang="en-GB" sz="1000" dirty="0">
                <a:effectLst/>
                <a:ea typeface="Yu Mincho" panose="02020400000000000000" pitchFamily="18" charset="-128"/>
                <a:cs typeface="Arial" panose="020B0604020202020204" pitchFamily="34" charset="0"/>
              </a:rPr>
              <a:t> Skills the university supports students in each faculty to develop (%)</a:t>
            </a:r>
          </a:p>
        </p:txBody>
      </p:sp>
      <p:grpSp>
        <p:nvGrpSpPr>
          <p:cNvPr id="34" name="Group 33">
            <a:extLst>
              <a:ext uri="{FF2B5EF4-FFF2-40B4-BE49-F238E27FC236}">
                <a16:creationId xmlns:a16="http://schemas.microsoft.com/office/drawing/2014/main" id="{1849FED4-E795-394A-B5EF-41761254D692}"/>
              </a:ext>
            </a:extLst>
          </p:cNvPr>
          <p:cNvGrpSpPr/>
          <p:nvPr/>
        </p:nvGrpSpPr>
        <p:grpSpPr>
          <a:xfrm>
            <a:off x="4328619" y="1111391"/>
            <a:ext cx="4010807" cy="3112161"/>
            <a:chOff x="4357456" y="882908"/>
            <a:chExt cx="4010807" cy="3112161"/>
          </a:xfrm>
        </p:grpSpPr>
        <p:graphicFrame>
          <p:nvGraphicFramePr>
            <p:cNvPr id="35" name="Chart 34">
              <a:extLst>
                <a:ext uri="{FF2B5EF4-FFF2-40B4-BE49-F238E27FC236}">
                  <a16:creationId xmlns:a16="http://schemas.microsoft.com/office/drawing/2014/main" id="{7F6FEED4-E58C-BC41-8E40-A7B60A8D36F8}"/>
                </a:ext>
              </a:extLst>
            </p:cNvPr>
            <p:cNvGraphicFramePr/>
            <p:nvPr>
              <p:extLst>
                <p:ext uri="{D42A27DB-BD31-4B8C-83A1-F6EECF244321}">
                  <p14:modId xmlns:p14="http://schemas.microsoft.com/office/powerpoint/2010/main" val="1159344348"/>
                </p:ext>
              </p:extLst>
            </p:nvPr>
          </p:nvGraphicFramePr>
          <p:xfrm>
            <a:off x="4357456" y="1274656"/>
            <a:ext cx="4010807" cy="2720413"/>
          </p:xfrm>
          <a:graphic>
            <a:graphicData uri="http://schemas.openxmlformats.org/drawingml/2006/chart">
              <c:chart xmlns:c="http://schemas.openxmlformats.org/drawingml/2006/chart" xmlns:r="http://schemas.openxmlformats.org/officeDocument/2006/relationships" r:id="rId4"/>
            </a:graphicData>
          </a:graphic>
        </p:graphicFrame>
        <p:sp>
          <p:nvSpPr>
            <p:cNvPr id="36" name="TextBox 35">
              <a:extLst>
                <a:ext uri="{FF2B5EF4-FFF2-40B4-BE49-F238E27FC236}">
                  <a16:creationId xmlns:a16="http://schemas.microsoft.com/office/drawing/2014/main" id="{3E5F71D9-CF1E-C543-8E7F-BA6E257A4AAD}"/>
                </a:ext>
              </a:extLst>
            </p:cNvPr>
            <p:cNvSpPr txBox="1"/>
            <p:nvPr/>
          </p:nvSpPr>
          <p:spPr>
            <a:xfrm>
              <a:off x="4423441" y="882908"/>
              <a:ext cx="3944821" cy="400110"/>
            </a:xfrm>
            <a:prstGeom prst="rect">
              <a:avLst/>
            </a:prstGeom>
            <a:noFill/>
          </p:spPr>
          <p:txBody>
            <a:bodyPr wrap="square">
              <a:spAutoFit/>
            </a:bodyPr>
            <a:lstStyle/>
            <a:p>
              <a:r>
                <a:rPr lang="en-GB" sz="1000" b="1" dirty="0">
                  <a:effectLst/>
                  <a:ea typeface="Yu Mincho" panose="02020400000000000000" pitchFamily="18" charset="-128"/>
                  <a:cs typeface="Arial" panose="020B0604020202020204" pitchFamily="34" charset="0"/>
                </a:rPr>
                <a:t>Figure 2:</a:t>
              </a:r>
              <a:r>
                <a:rPr lang="en-GB" sz="1000" dirty="0">
                  <a:effectLst/>
                  <a:ea typeface="Yu Mincho" panose="02020400000000000000" pitchFamily="18" charset="-128"/>
                  <a:cs typeface="Arial" panose="020B0604020202020204" pitchFamily="34" charset="0"/>
                </a:rPr>
                <a:t> Do students agree that they have access to information about the following?</a:t>
              </a:r>
              <a:endParaRPr lang="en-GB" sz="1400" dirty="0"/>
            </a:p>
          </p:txBody>
        </p:sp>
      </p:grpSp>
      <p:graphicFrame>
        <p:nvGraphicFramePr>
          <p:cNvPr id="37" name="Table 36">
            <a:extLst>
              <a:ext uri="{FF2B5EF4-FFF2-40B4-BE49-F238E27FC236}">
                <a16:creationId xmlns:a16="http://schemas.microsoft.com/office/drawing/2014/main" id="{635A2CB8-E249-D54F-9675-D35E399F59CD}"/>
              </a:ext>
            </a:extLst>
          </p:cNvPr>
          <p:cNvGraphicFramePr>
            <a:graphicFrameLocks noGrp="1"/>
          </p:cNvGraphicFramePr>
          <p:nvPr>
            <p:extLst>
              <p:ext uri="{D42A27DB-BD31-4B8C-83A1-F6EECF244321}">
                <p14:modId xmlns:p14="http://schemas.microsoft.com/office/powerpoint/2010/main" val="503183410"/>
              </p:ext>
            </p:extLst>
          </p:nvPr>
        </p:nvGraphicFramePr>
        <p:xfrm>
          <a:off x="8339425" y="1739578"/>
          <a:ext cx="3853613" cy="1918970"/>
        </p:xfrm>
        <a:graphic>
          <a:graphicData uri="http://schemas.openxmlformats.org/drawingml/2006/table">
            <a:tbl>
              <a:tblPr firstRow="1" firstCol="1" bandRow="1"/>
              <a:tblGrid>
                <a:gridCol w="647959">
                  <a:extLst>
                    <a:ext uri="{9D8B030D-6E8A-4147-A177-3AD203B41FA5}">
                      <a16:colId xmlns:a16="http://schemas.microsoft.com/office/drawing/2014/main" val="1925737179"/>
                    </a:ext>
                  </a:extLst>
                </a:gridCol>
                <a:gridCol w="519561">
                  <a:extLst>
                    <a:ext uri="{9D8B030D-6E8A-4147-A177-3AD203B41FA5}">
                      <a16:colId xmlns:a16="http://schemas.microsoft.com/office/drawing/2014/main" val="609523150"/>
                    </a:ext>
                  </a:extLst>
                </a:gridCol>
                <a:gridCol w="368970">
                  <a:extLst>
                    <a:ext uri="{9D8B030D-6E8A-4147-A177-3AD203B41FA5}">
                      <a16:colId xmlns:a16="http://schemas.microsoft.com/office/drawing/2014/main" val="485329396"/>
                    </a:ext>
                  </a:extLst>
                </a:gridCol>
                <a:gridCol w="619657">
                  <a:extLst>
                    <a:ext uri="{9D8B030D-6E8A-4147-A177-3AD203B41FA5}">
                      <a16:colId xmlns:a16="http://schemas.microsoft.com/office/drawing/2014/main" val="976711121"/>
                    </a:ext>
                  </a:extLst>
                </a:gridCol>
                <a:gridCol w="1004792">
                  <a:extLst>
                    <a:ext uri="{9D8B030D-6E8A-4147-A177-3AD203B41FA5}">
                      <a16:colId xmlns:a16="http://schemas.microsoft.com/office/drawing/2014/main" val="1924616423"/>
                    </a:ext>
                  </a:extLst>
                </a:gridCol>
                <a:gridCol w="692674">
                  <a:extLst>
                    <a:ext uri="{9D8B030D-6E8A-4147-A177-3AD203B41FA5}">
                      <a16:colId xmlns:a16="http://schemas.microsoft.com/office/drawing/2014/main" val="2334575867"/>
                    </a:ext>
                  </a:extLst>
                </a:gridCol>
              </a:tblGrid>
              <a:tr h="210820">
                <a:tc>
                  <a:txBody>
                    <a:bodyPr/>
                    <a:lstStyle/>
                    <a:p>
                      <a:pPr algn="ctr"/>
                      <a:r>
                        <a:rPr lang="en-GB" sz="1000" b="1">
                          <a:effectLst/>
                          <a:latin typeface="+mj-lt"/>
                          <a:ea typeface="Yu Mincho" panose="02020400000000000000" pitchFamily="18" charset="-128"/>
                          <a:cs typeface="Arial" panose="020B0604020202020204" pitchFamily="34" charset="0"/>
                        </a:rPr>
                        <a:t> </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a:r>
                        <a:rPr lang="en-GB" sz="1000">
                          <a:effectLst/>
                          <a:latin typeface="+mn-lt"/>
                          <a:ea typeface="Yu Mincho" panose="02020400000000000000" pitchFamily="18" charset="-128"/>
                          <a:cs typeface="Arial" panose="020B0604020202020204" pitchFamily="34" charset="0"/>
                        </a:rPr>
                        <a:t>Digital usage</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algn="ctr"/>
                      <a:r>
                        <a:rPr lang="en-GB" sz="1000">
                          <a:effectLst/>
                          <a:latin typeface="+mn-lt"/>
                          <a:ea typeface="Yu Mincho" panose="02020400000000000000" pitchFamily="18" charset="-128"/>
                          <a:cs typeface="Arial" panose="020B0604020202020204" pitchFamily="34" charset="0"/>
                        </a:rPr>
                        <a:t>Collaboration</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GB" sz="1000" dirty="0">
                          <a:effectLst/>
                          <a:latin typeface="+mn-lt"/>
                          <a:ea typeface="Yu Mincho" panose="02020400000000000000" pitchFamily="18" charset="-128"/>
                          <a:cs typeface="Arial" panose="020B0604020202020204" pitchFamily="34" charset="0"/>
                        </a:rPr>
                        <a:t>Progress</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25801105"/>
                  </a:ext>
                </a:extLst>
              </a:tr>
              <a:tr h="447675">
                <a:tc>
                  <a:txBody>
                    <a:bodyPr/>
                    <a:lstStyle/>
                    <a:p>
                      <a:pPr algn="ctr"/>
                      <a:r>
                        <a:rPr lang="en-GB" sz="1000" b="1">
                          <a:effectLst/>
                          <a:latin typeface="+mj-lt"/>
                          <a:ea typeface="Yu Mincho" panose="02020400000000000000" pitchFamily="18" charset="-128"/>
                          <a:cs typeface="Arial" panose="020B0604020202020204" pitchFamily="34" charset="0"/>
                        </a:rPr>
                        <a:t> </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CF1F8"/>
                    </a:solidFill>
                  </a:tcPr>
                </a:tc>
                <a:tc>
                  <a:txBody>
                    <a:bodyPr/>
                    <a:lstStyle/>
                    <a:p>
                      <a:pPr algn="ctr"/>
                      <a:r>
                        <a:rPr lang="en-GB" sz="1000" b="0" dirty="0">
                          <a:effectLst/>
                          <a:latin typeface="+mj-lt"/>
                          <a:ea typeface="Yu Mincho" panose="02020400000000000000" pitchFamily="18" charset="-128"/>
                          <a:cs typeface="Arial" panose="020B0604020202020204" pitchFamily="34" charset="0"/>
                        </a:rPr>
                        <a:t>Work with data</a:t>
                      </a:r>
                      <a:endParaRPr lang="en-GB" sz="1100" b="0" dirty="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CF1F8"/>
                    </a:solidFill>
                  </a:tcPr>
                </a:tc>
                <a:tc gridSpan="2">
                  <a:txBody>
                    <a:bodyPr/>
                    <a:lstStyle/>
                    <a:p>
                      <a:pPr algn="ctr"/>
                      <a:r>
                        <a:rPr lang="en-GB" sz="1000" b="0" dirty="0">
                          <a:effectLst/>
                          <a:latin typeface="+mj-lt"/>
                          <a:ea typeface="Yu Mincho" panose="02020400000000000000" pitchFamily="18" charset="-128"/>
                          <a:cs typeface="Arial" panose="020B0604020202020204" pitchFamily="34" charset="0"/>
                        </a:rPr>
                        <a:t>Use simulations, virtual or augmented reality (VR or AR)</a:t>
                      </a:r>
                      <a:endParaRPr lang="en-GB" sz="1100" b="0" dirty="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CF1F8"/>
                    </a:solidFill>
                  </a:tcPr>
                </a:tc>
                <a:tc hMerge="1">
                  <a:txBody>
                    <a:bodyPr/>
                    <a:lstStyle/>
                    <a:p>
                      <a:endParaRPr lang="en-GB"/>
                    </a:p>
                  </a:txBody>
                  <a:tcPr/>
                </a:tc>
                <a:tc>
                  <a:txBody>
                    <a:bodyPr/>
                    <a:lstStyle/>
                    <a:p>
                      <a:pPr algn="ctr"/>
                      <a:r>
                        <a:rPr lang="en-GB" sz="1000" b="0" dirty="0">
                          <a:effectLst/>
                          <a:latin typeface="+mj-lt"/>
                          <a:ea typeface="Yu Mincho" panose="02020400000000000000" pitchFamily="18" charset="-128"/>
                          <a:cs typeface="Arial" panose="020B0604020202020204" pitchFamily="34" charset="0"/>
                        </a:rPr>
                        <a:t>Work with other learners</a:t>
                      </a:r>
                      <a:endParaRPr lang="en-GB" sz="1100" b="0" dirty="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CF1F8"/>
                    </a:solidFill>
                  </a:tcPr>
                </a:tc>
                <a:tc>
                  <a:txBody>
                    <a:bodyPr/>
                    <a:lstStyle/>
                    <a:p>
                      <a:pPr algn="ctr"/>
                      <a:r>
                        <a:rPr lang="en-GB" sz="900" b="0" dirty="0">
                          <a:effectLst/>
                          <a:latin typeface="+mj-lt"/>
                          <a:ea typeface="Yu Mincho" panose="02020400000000000000" pitchFamily="18" charset="-128"/>
                          <a:cs typeface="Arial" panose="020B0604020202020204" pitchFamily="34" charset="0"/>
                        </a:rPr>
                        <a:t>Get digital feedback</a:t>
                      </a:r>
                      <a:endParaRPr lang="en-GB" sz="1050" b="0" dirty="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CF1F8"/>
                    </a:solidFill>
                  </a:tcPr>
                </a:tc>
                <a:extLst>
                  <a:ext uri="{0D108BD9-81ED-4DB2-BD59-A6C34878D82A}">
                    <a16:rowId xmlns:a16="http://schemas.microsoft.com/office/drawing/2014/main" val="2313279120"/>
                  </a:ext>
                </a:extLst>
              </a:tr>
              <a:tr h="184150">
                <a:tc>
                  <a:txBody>
                    <a:bodyPr/>
                    <a:lstStyle/>
                    <a:p>
                      <a:pPr algn="ctr"/>
                      <a:r>
                        <a:rPr lang="en-GB" sz="1000">
                          <a:effectLst/>
                          <a:latin typeface="+mj-lt"/>
                          <a:ea typeface="Yu Mincho" panose="02020400000000000000" pitchFamily="18" charset="-128"/>
                          <a:cs typeface="Arial" panose="020B0604020202020204" pitchFamily="34" charset="0"/>
                        </a:rPr>
                        <a:t>Weekly or more</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gridSpan="2">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37.2</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hMerge="1">
                  <a:txBody>
                    <a:bodyPr/>
                    <a:lstStyle/>
                    <a:p>
                      <a:endParaRPr lang="en-GB"/>
                    </a:p>
                  </a:txBody>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6.2</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14.8</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20.4</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761466275"/>
                  </a:ext>
                </a:extLst>
              </a:tr>
              <a:tr h="184150">
                <a:tc>
                  <a:txBody>
                    <a:bodyPr/>
                    <a:lstStyle/>
                    <a:p>
                      <a:pPr algn="ctr"/>
                      <a:r>
                        <a:rPr lang="en-GB" sz="1000">
                          <a:effectLst/>
                          <a:latin typeface="+mj-lt"/>
                          <a:ea typeface="Yu Mincho" panose="02020400000000000000" pitchFamily="18" charset="-128"/>
                          <a:cs typeface="Arial" panose="020B0604020202020204" pitchFamily="34" charset="0"/>
                        </a:rPr>
                        <a:t>Monthly or less</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gridSpan="2">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42.5</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hMerge="1">
                  <a:txBody>
                    <a:bodyPr/>
                    <a:lstStyle/>
                    <a:p>
                      <a:endParaRPr lang="en-GB"/>
                    </a:p>
                  </a:txBody>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12.7</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37.6</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71.7</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940240744"/>
                  </a:ext>
                </a:extLst>
              </a:tr>
              <a:tr h="184150">
                <a:tc>
                  <a:txBody>
                    <a:bodyPr/>
                    <a:lstStyle/>
                    <a:p>
                      <a:pPr algn="ctr"/>
                      <a:r>
                        <a:rPr lang="en-GB" sz="1000">
                          <a:effectLst/>
                          <a:latin typeface="+mj-lt"/>
                          <a:ea typeface="Yu Mincho" panose="02020400000000000000" pitchFamily="18" charset="-128"/>
                          <a:cs typeface="Arial" panose="020B0604020202020204" pitchFamily="34" charset="0"/>
                        </a:rPr>
                        <a:t>Never</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gridSpan="2">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20.3</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hMerge="1">
                  <a:txBody>
                    <a:bodyPr/>
                    <a:lstStyle/>
                    <a:p>
                      <a:endParaRPr lang="en-GB"/>
                    </a:p>
                  </a:txBody>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81.1</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1000">
                          <a:solidFill>
                            <a:srgbClr val="010205"/>
                          </a:solidFill>
                          <a:effectLst/>
                          <a:latin typeface="+mj-lt"/>
                          <a:ea typeface="Yu Mincho" panose="02020400000000000000" pitchFamily="18" charset="-128"/>
                          <a:cs typeface="Arial" panose="020B0604020202020204" pitchFamily="34" charset="0"/>
                        </a:rPr>
                        <a:t>47.7</a:t>
                      </a:r>
                      <a:endParaRPr lang="en-GB" sz="110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r>
                        <a:rPr lang="en-GB" sz="1000" dirty="0">
                          <a:solidFill>
                            <a:srgbClr val="010205"/>
                          </a:solidFill>
                          <a:effectLst/>
                          <a:latin typeface="+mj-lt"/>
                          <a:ea typeface="Yu Mincho" panose="02020400000000000000" pitchFamily="18" charset="-128"/>
                          <a:cs typeface="Arial" panose="020B0604020202020204" pitchFamily="34" charset="0"/>
                        </a:rPr>
                        <a:t>7.9</a:t>
                      </a:r>
                      <a:endParaRPr lang="en-GB" sz="1100" dirty="0">
                        <a:effectLst/>
                        <a:latin typeface="+mj-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896734639"/>
                  </a:ext>
                </a:extLst>
              </a:tr>
            </a:tbl>
          </a:graphicData>
        </a:graphic>
      </p:graphicFrame>
      <p:sp>
        <p:nvSpPr>
          <p:cNvPr id="38" name="TextBox 37">
            <a:extLst>
              <a:ext uri="{FF2B5EF4-FFF2-40B4-BE49-F238E27FC236}">
                <a16:creationId xmlns:a16="http://schemas.microsoft.com/office/drawing/2014/main" id="{94A3A0CF-3B35-CF41-9989-6CA04A9A8D41}"/>
              </a:ext>
            </a:extLst>
          </p:cNvPr>
          <p:cNvSpPr txBox="1"/>
          <p:nvPr/>
        </p:nvSpPr>
        <p:spPr>
          <a:xfrm>
            <a:off x="8355189" y="1103029"/>
            <a:ext cx="3687279" cy="400110"/>
          </a:xfrm>
          <a:prstGeom prst="rect">
            <a:avLst/>
          </a:prstGeom>
          <a:noFill/>
        </p:spPr>
        <p:txBody>
          <a:bodyPr wrap="square">
            <a:spAutoFit/>
          </a:bodyPr>
          <a:lstStyle/>
          <a:p>
            <a:pPr>
              <a:spcAft>
                <a:spcPts val="1000"/>
              </a:spcAft>
            </a:pPr>
            <a:r>
              <a:rPr lang="en-GB" sz="1000" b="1" dirty="0">
                <a:effectLst/>
                <a:ea typeface="Yu Mincho" panose="02020400000000000000" pitchFamily="18" charset="-128"/>
                <a:cs typeface="Arial" panose="020B0604020202020204" pitchFamily="34" charset="0"/>
              </a:rPr>
              <a:t>Table 1: </a:t>
            </a:r>
            <a:r>
              <a:rPr lang="en-GB" sz="1000" dirty="0">
                <a:effectLst/>
                <a:ea typeface="Yu Mincho" panose="02020400000000000000" pitchFamily="18" charset="-128"/>
                <a:cs typeface="Arial" panose="020B0604020202020204" pitchFamily="34" charset="0"/>
              </a:rPr>
              <a:t>Frequency of performance of various tasks requiring different competences.</a:t>
            </a:r>
          </a:p>
        </p:txBody>
      </p:sp>
      <p:grpSp>
        <p:nvGrpSpPr>
          <p:cNvPr id="39" name="Group 38">
            <a:extLst>
              <a:ext uri="{FF2B5EF4-FFF2-40B4-BE49-F238E27FC236}">
                <a16:creationId xmlns:a16="http://schemas.microsoft.com/office/drawing/2014/main" id="{CFEE3737-1468-4B43-B553-A0746AFB3C4D}"/>
              </a:ext>
            </a:extLst>
          </p:cNvPr>
          <p:cNvGrpSpPr/>
          <p:nvPr/>
        </p:nvGrpSpPr>
        <p:grpSpPr>
          <a:xfrm>
            <a:off x="6096000" y="4345881"/>
            <a:ext cx="5851525" cy="2305623"/>
            <a:chOff x="0" y="0"/>
            <a:chExt cx="6347228" cy="2146300"/>
          </a:xfrm>
        </p:grpSpPr>
        <p:graphicFrame>
          <p:nvGraphicFramePr>
            <p:cNvPr id="40" name="Chart 39">
              <a:extLst>
                <a:ext uri="{FF2B5EF4-FFF2-40B4-BE49-F238E27FC236}">
                  <a16:creationId xmlns:a16="http://schemas.microsoft.com/office/drawing/2014/main" id="{49943288-C222-2A45-BB95-F5FE5498CA71}"/>
                </a:ext>
              </a:extLst>
            </p:cNvPr>
            <p:cNvGraphicFramePr/>
            <p:nvPr>
              <p:extLst>
                <p:ext uri="{D42A27DB-BD31-4B8C-83A1-F6EECF244321}">
                  <p14:modId xmlns:p14="http://schemas.microsoft.com/office/powerpoint/2010/main" val="1452640073"/>
                </p:ext>
              </p:extLst>
            </p:nvPr>
          </p:nvGraphicFramePr>
          <p:xfrm>
            <a:off x="0" y="0"/>
            <a:ext cx="3180080" cy="21463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Chart 40">
              <a:extLst>
                <a:ext uri="{FF2B5EF4-FFF2-40B4-BE49-F238E27FC236}">
                  <a16:creationId xmlns:a16="http://schemas.microsoft.com/office/drawing/2014/main" id="{2EEBE1C5-3759-E146-ACAD-C40CB7862393}"/>
                </a:ext>
              </a:extLst>
            </p:cNvPr>
            <p:cNvGraphicFramePr/>
            <p:nvPr>
              <p:extLst>
                <p:ext uri="{D42A27DB-BD31-4B8C-83A1-F6EECF244321}">
                  <p14:modId xmlns:p14="http://schemas.microsoft.com/office/powerpoint/2010/main" val="2538630422"/>
                </p:ext>
              </p:extLst>
            </p:nvPr>
          </p:nvGraphicFramePr>
          <p:xfrm>
            <a:off x="3236061" y="0"/>
            <a:ext cx="3111167" cy="2146300"/>
          </p:xfrm>
          <a:graphic>
            <a:graphicData uri="http://schemas.openxmlformats.org/drawingml/2006/chart">
              <c:chart xmlns:c="http://schemas.openxmlformats.org/drawingml/2006/chart" xmlns:r="http://schemas.openxmlformats.org/officeDocument/2006/relationships" r:id="rId6"/>
            </a:graphicData>
          </a:graphic>
        </p:graphicFrame>
      </p:grpSp>
      <p:sp>
        <p:nvSpPr>
          <p:cNvPr id="42" name="TextBox 41">
            <a:extLst>
              <a:ext uri="{FF2B5EF4-FFF2-40B4-BE49-F238E27FC236}">
                <a16:creationId xmlns:a16="http://schemas.microsoft.com/office/drawing/2014/main" id="{0CB94234-1277-2149-BD78-3E8903D187D2}"/>
              </a:ext>
            </a:extLst>
          </p:cNvPr>
          <p:cNvSpPr txBox="1"/>
          <p:nvPr/>
        </p:nvSpPr>
        <p:spPr>
          <a:xfrm>
            <a:off x="6250070" y="4190528"/>
            <a:ext cx="5753872" cy="246221"/>
          </a:xfrm>
          <a:prstGeom prst="rect">
            <a:avLst/>
          </a:prstGeom>
          <a:noFill/>
        </p:spPr>
        <p:txBody>
          <a:bodyPr wrap="square">
            <a:spAutoFit/>
          </a:bodyPr>
          <a:lstStyle/>
          <a:p>
            <a:pPr>
              <a:spcAft>
                <a:spcPts val="1000"/>
              </a:spcAft>
            </a:pPr>
            <a:r>
              <a:rPr lang="en-GB" sz="1000" b="1" dirty="0">
                <a:effectLst/>
                <a:ea typeface="Yu Mincho" panose="02020400000000000000" pitchFamily="18" charset="-128"/>
                <a:cs typeface="Arial" panose="020B0604020202020204" pitchFamily="34" charset="0"/>
              </a:rPr>
              <a:t>Figure 3:</a:t>
            </a:r>
            <a:r>
              <a:rPr lang="en-GB" sz="1000" dirty="0">
                <a:effectLst/>
                <a:ea typeface="Yu Mincho" panose="02020400000000000000" pitchFamily="18" charset="-128"/>
                <a:cs typeface="Arial" panose="020B0604020202020204" pitchFamily="34" charset="0"/>
              </a:rPr>
              <a:t> Student demographics a) age and b) gender in digital skill guidance.</a:t>
            </a:r>
          </a:p>
        </p:txBody>
      </p:sp>
    </p:spTree>
    <p:extLst>
      <p:ext uri="{BB962C8B-B14F-4D97-AF65-F5344CB8AC3E}">
        <p14:creationId xmlns:p14="http://schemas.microsoft.com/office/powerpoint/2010/main" val="1310662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B5D449-03B3-6944-A8AE-F0F922DE06AD}"/>
              </a:ext>
            </a:extLst>
          </p:cNvPr>
          <p:cNvSpPr>
            <a:spLocks noGrp="1"/>
          </p:cNvSpPr>
          <p:nvPr>
            <p:ph type="sldNum" sz="quarter" idx="12"/>
          </p:nvPr>
        </p:nvSpPr>
        <p:spPr/>
        <p:txBody>
          <a:bodyPr/>
          <a:lstStyle/>
          <a:p>
            <a:fld id="{CBBF530E-1875-46E6-901C-76683197A1B3}" type="slidenum">
              <a:rPr lang="en-GB" smtClean="0"/>
              <a:pPr/>
              <a:t>14</a:t>
            </a:fld>
            <a:endParaRPr lang="en-GB"/>
          </a:p>
        </p:txBody>
      </p:sp>
      <p:sp>
        <p:nvSpPr>
          <p:cNvPr id="4" name="Title 3">
            <a:extLst>
              <a:ext uri="{FF2B5EF4-FFF2-40B4-BE49-F238E27FC236}">
                <a16:creationId xmlns:a16="http://schemas.microsoft.com/office/drawing/2014/main" id="{342D1E8D-481A-9F4D-A004-B4224DEB6CBC}"/>
              </a:ext>
            </a:extLst>
          </p:cNvPr>
          <p:cNvSpPr>
            <a:spLocks noGrp="1"/>
          </p:cNvSpPr>
          <p:nvPr>
            <p:ph type="title"/>
          </p:nvPr>
        </p:nvSpPr>
        <p:spPr/>
        <p:txBody>
          <a:bodyPr/>
          <a:lstStyle/>
          <a:p>
            <a:r>
              <a:rPr lang="en-US" dirty="0"/>
              <a:t>Further results and recommendations</a:t>
            </a:r>
          </a:p>
        </p:txBody>
      </p:sp>
      <p:sp>
        <p:nvSpPr>
          <p:cNvPr id="6" name="Date Placeholder 5">
            <a:extLst>
              <a:ext uri="{FF2B5EF4-FFF2-40B4-BE49-F238E27FC236}">
                <a16:creationId xmlns:a16="http://schemas.microsoft.com/office/drawing/2014/main" id="{8E2E9E39-5FC1-894A-A2AB-5A4BF92D06B2}"/>
              </a:ext>
            </a:extLst>
          </p:cNvPr>
          <p:cNvSpPr>
            <a:spLocks noGrp="1"/>
          </p:cNvSpPr>
          <p:nvPr>
            <p:ph type="dt" sz="half" idx="10"/>
          </p:nvPr>
        </p:nvSpPr>
        <p:spPr/>
        <p:txBody>
          <a:bodyPr/>
          <a:lstStyle/>
          <a:p>
            <a:r>
              <a:rPr lang="en-GB" dirty="0"/>
              <a:t>June 2021</a:t>
            </a:r>
          </a:p>
        </p:txBody>
      </p:sp>
      <p:sp>
        <p:nvSpPr>
          <p:cNvPr id="7" name="Footer Placeholder 6">
            <a:extLst>
              <a:ext uri="{FF2B5EF4-FFF2-40B4-BE49-F238E27FC236}">
                <a16:creationId xmlns:a16="http://schemas.microsoft.com/office/drawing/2014/main" id="{C0EA4FD9-808E-8D4E-B185-2485D9743B71}"/>
              </a:ext>
            </a:extLst>
          </p:cNvPr>
          <p:cNvSpPr>
            <a:spLocks noGrp="1"/>
          </p:cNvSpPr>
          <p:nvPr>
            <p:ph type="ftr" sz="quarter" idx="11"/>
          </p:nvPr>
        </p:nvSpPr>
        <p:spPr/>
        <p:txBody>
          <a:bodyPr/>
          <a:lstStyle/>
          <a:p>
            <a:r>
              <a:rPr lang="en-GB" dirty="0" err="1"/>
              <a:t>Chidubem</a:t>
            </a:r>
            <a:r>
              <a:rPr lang="en-GB" dirty="0"/>
              <a:t> </a:t>
            </a:r>
            <a:r>
              <a:rPr lang="en-GB" dirty="0" err="1"/>
              <a:t>Ugwu</a:t>
            </a:r>
            <a:r>
              <a:rPr lang="en-GB" dirty="0"/>
              <a:t>: Year 3 MPharm Student</a:t>
            </a:r>
          </a:p>
        </p:txBody>
      </p:sp>
      <p:sp>
        <p:nvSpPr>
          <p:cNvPr id="8" name="Text Placeholder 7">
            <a:extLst>
              <a:ext uri="{FF2B5EF4-FFF2-40B4-BE49-F238E27FC236}">
                <a16:creationId xmlns:a16="http://schemas.microsoft.com/office/drawing/2014/main" id="{0054C1D8-6973-BA45-A925-49BF8D61940E}"/>
              </a:ext>
            </a:extLst>
          </p:cNvPr>
          <p:cNvSpPr>
            <a:spLocks noGrp="1"/>
          </p:cNvSpPr>
          <p:nvPr>
            <p:ph type="body" sz="quarter" idx="18"/>
          </p:nvPr>
        </p:nvSpPr>
        <p:spPr/>
        <p:txBody>
          <a:bodyPr/>
          <a:lstStyle/>
          <a:p>
            <a:endParaRPr lang="en-US"/>
          </a:p>
        </p:txBody>
      </p:sp>
      <p:graphicFrame>
        <p:nvGraphicFramePr>
          <p:cNvPr id="9" name="Table 8">
            <a:extLst>
              <a:ext uri="{FF2B5EF4-FFF2-40B4-BE49-F238E27FC236}">
                <a16:creationId xmlns:a16="http://schemas.microsoft.com/office/drawing/2014/main" id="{6D3F0549-EBEC-6B4A-836F-2C376A6AA317}"/>
              </a:ext>
            </a:extLst>
          </p:cNvPr>
          <p:cNvGraphicFramePr>
            <a:graphicFrameLocks noGrp="1"/>
          </p:cNvGraphicFramePr>
          <p:nvPr>
            <p:extLst>
              <p:ext uri="{D42A27DB-BD31-4B8C-83A1-F6EECF244321}">
                <p14:modId xmlns:p14="http://schemas.microsoft.com/office/powerpoint/2010/main" val="952315250"/>
              </p:ext>
            </p:extLst>
          </p:nvPr>
        </p:nvGraphicFramePr>
        <p:xfrm>
          <a:off x="496540" y="1591397"/>
          <a:ext cx="5179954" cy="1833755"/>
        </p:xfrm>
        <a:graphic>
          <a:graphicData uri="http://schemas.openxmlformats.org/drawingml/2006/table">
            <a:tbl>
              <a:tblPr firstRow="1" firstCol="1" bandRow="1"/>
              <a:tblGrid>
                <a:gridCol w="732524">
                  <a:extLst>
                    <a:ext uri="{9D8B030D-6E8A-4147-A177-3AD203B41FA5}">
                      <a16:colId xmlns:a16="http://schemas.microsoft.com/office/drawing/2014/main" val="3626642394"/>
                    </a:ext>
                  </a:extLst>
                </a:gridCol>
                <a:gridCol w="1058857">
                  <a:extLst>
                    <a:ext uri="{9D8B030D-6E8A-4147-A177-3AD203B41FA5}">
                      <a16:colId xmlns:a16="http://schemas.microsoft.com/office/drawing/2014/main" val="816994273"/>
                    </a:ext>
                  </a:extLst>
                </a:gridCol>
                <a:gridCol w="1058857">
                  <a:extLst>
                    <a:ext uri="{9D8B030D-6E8A-4147-A177-3AD203B41FA5}">
                      <a16:colId xmlns:a16="http://schemas.microsoft.com/office/drawing/2014/main" val="1030929527"/>
                    </a:ext>
                  </a:extLst>
                </a:gridCol>
                <a:gridCol w="1055985">
                  <a:extLst>
                    <a:ext uri="{9D8B030D-6E8A-4147-A177-3AD203B41FA5}">
                      <a16:colId xmlns:a16="http://schemas.microsoft.com/office/drawing/2014/main" val="2449181161"/>
                    </a:ext>
                  </a:extLst>
                </a:gridCol>
                <a:gridCol w="1273731">
                  <a:extLst>
                    <a:ext uri="{9D8B030D-6E8A-4147-A177-3AD203B41FA5}">
                      <a16:colId xmlns:a16="http://schemas.microsoft.com/office/drawing/2014/main" val="533588431"/>
                    </a:ext>
                  </a:extLst>
                </a:gridCol>
              </a:tblGrid>
              <a:tr h="745490">
                <a:tc>
                  <a:txBody>
                    <a:bodyPr/>
                    <a:lstStyle/>
                    <a:p>
                      <a:pPr>
                        <a:lnSpc>
                          <a:spcPts val="2000"/>
                        </a:lnSpc>
                      </a:pPr>
                      <a:r>
                        <a:rPr lang="en-GB" sz="950">
                          <a:effectLst/>
                          <a:latin typeface="+mn-lt"/>
                          <a:ea typeface="Yu Mincho" panose="02020400000000000000" pitchFamily="18" charset="-128"/>
                          <a:cs typeface="Calibri" panose="020F0502020204030204" pitchFamily="34" charset="0"/>
                        </a:rPr>
                        <a:t> </a:t>
                      </a:r>
                      <a:endParaRPr lang="en-GB" sz="1100">
                        <a:effectLst/>
                        <a:latin typeface="+mn-lt"/>
                        <a:ea typeface="Yu Mincho" panose="02020400000000000000" pitchFamily="18" charset="-128"/>
                        <a:cs typeface="Arial" panose="020B0604020202020204" pitchFamily="34" charset="0"/>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50000"/>
                        </a:lnSpc>
                      </a:pPr>
                      <a:r>
                        <a:rPr lang="en-GB" sz="950">
                          <a:effectLst/>
                          <a:latin typeface="+mn-lt"/>
                          <a:ea typeface="Yu Mincho" panose="02020400000000000000" pitchFamily="18" charset="-128"/>
                          <a:cs typeface="Calibri" panose="020F0502020204030204" pitchFamily="34" charset="0"/>
                        </a:rPr>
                        <a:t>My use of digital technologies in teaching benefits my learners</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50000"/>
                        </a:lnSpc>
                      </a:pPr>
                      <a:r>
                        <a:rPr lang="en-GB" sz="950" dirty="0">
                          <a:effectLst/>
                          <a:latin typeface="+mn-lt"/>
                          <a:ea typeface="Yu Mincho" panose="02020400000000000000" pitchFamily="18" charset="-128"/>
                          <a:cs typeface="Calibri" panose="020F0502020204030204" pitchFamily="34" charset="0"/>
                        </a:rPr>
                        <a:t>Support students to use digital tools for learning</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50000"/>
                        </a:lnSpc>
                      </a:pPr>
                      <a:r>
                        <a:rPr lang="en-GB" sz="950" dirty="0">
                          <a:effectLst/>
                          <a:latin typeface="+mn-lt"/>
                          <a:ea typeface="Yu Mincho" panose="02020400000000000000" pitchFamily="18" charset="-128"/>
                          <a:cs typeface="Calibri" panose="020F0502020204030204" pitchFamily="34" charset="0"/>
                        </a:rPr>
                        <a:t>Signpost your students to a range of digital resources</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50000"/>
                        </a:lnSpc>
                      </a:pPr>
                      <a:r>
                        <a:rPr lang="en-GB" sz="950" dirty="0">
                          <a:effectLst/>
                          <a:latin typeface="+mn-lt"/>
                          <a:ea typeface="Yu Mincho" panose="02020400000000000000" pitchFamily="18" charset="-128"/>
                          <a:cs typeface="Calibri" panose="020F0502020204030204" pitchFamily="34" charset="0"/>
                        </a:rPr>
                        <a:t>My students engage positively with the digital learning activities I create for them</a:t>
                      </a:r>
                      <a:endParaRPr lang="en-GB" sz="1100" dirty="0">
                        <a:effectLst/>
                        <a:latin typeface="+mn-lt"/>
                        <a:ea typeface="Yu Mincho" panose="02020400000000000000" pitchFamily="18" charset="-128"/>
                        <a:cs typeface="Arial" panose="020B0604020202020204" pitchFamily="34" charset="0"/>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4217673"/>
                  </a:ext>
                </a:extLst>
              </a:tr>
              <a:tr h="264795">
                <a:tc>
                  <a:txBody>
                    <a:bodyPr/>
                    <a:lstStyle/>
                    <a:p>
                      <a:pPr>
                        <a:lnSpc>
                          <a:spcPct val="115000"/>
                        </a:lnSpc>
                      </a:pPr>
                      <a:r>
                        <a:rPr lang="en-GB" sz="950">
                          <a:effectLst/>
                          <a:latin typeface="+mn-lt"/>
                          <a:ea typeface="Yu Mincho" panose="02020400000000000000" pitchFamily="18" charset="-128"/>
                          <a:cs typeface="Calibri" panose="020F0502020204030204" pitchFamily="34" charset="0"/>
                        </a:rPr>
                        <a:t>Agree</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57.8%</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41.4%</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48.9%</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47.7%</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45529177"/>
                  </a:ext>
                </a:extLst>
              </a:tr>
              <a:tr h="264795">
                <a:tc>
                  <a:txBody>
                    <a:bodyPr/>
                    <a:lstStyle/>
                    <a:p>
                      <a:pPr>
                        <a:lnSpc>
                          <a:spcPct val="115000"/>
                        </a:lnSpc>
                      </a:pPr>
                      <a:r>
                        <a:rPr lang="en-GB" sz="950">
                          <a:effectLst/>
                          <a:latin typeface="+mn-lt"/>
                          <a:ea typeface="Yu Mincho" panose="02020400000000000000" pitchFamily="18" charset="-128"/>
                          <a:cs typeface="Calibri" panose="020F0502020204030204" pitchFamily="34" charset="0"/>
                        </a:rPr>
                        <a:t>Neutral</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34.4%</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45.0%</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tabLst>
                          <a:tab pos="685800" algn="l"/>
                        </a:tabLst>
                      </a:pPr>
                      <a:r>
                        <a:rPr lang="en-GB" sz="1000">
                          <a:effectLst/>
                          <a:latin typeface="+mn-lt"/>
                          <a:ea typeface="Yu Mincho" panose="02020400000000000000" pitchFamily="18" charset="-128"/>
                          <a:cs typeface="Calibri" panose="020F0502020204030204" pitchFamily="34" charset="0"/>
                        </a:rPr>
                        <a:t>41.1%</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45.0%</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842401493"/>
                  </a:ext>
                </a:extLst>
              </a:tr>
              <a:tr h="245112">
                <a:tc>
                  <a:txBody>
                    <a:bodyPr/>
                    <a:lstStyle/>
                    <a:p>
                      <a:pPr>
                        <a:lnSpc>
                          <a:spcPct val="115000"/>
                        </a:lnSpc>
                      </a:pPr>
                      <a:r>
                        <a:rPr lang="en-GB" sz="950">
                          <a:effectLst/>
                          <a:latin typeface="+mn-lt"/>
                          <a:ea typeface="Yu Mincho" panose="02020400000000000000" pitchFamily="18" charset="-128"/>
                          <a:cs typeface="Calibri" panose="020F0502020204030204" pitchFamily="34" charset="0"/>
                        </a:rPr>
                        <a:t>Disagree</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7.9%</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13.6%</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a:effectLst/>
                          <a:latin typeface="+mn-lt"/>
                          <a:ea typeface="Yu Mincho" panose="02020400000000000000" pitchFamily="18" charset="-128"/>
                          <a:cs typeface="Calibri" panose="020F0502020204030204" pitchFamily="34" charset="0"/>
                        </a:rPr>
                        <a:t>10.0%</a:t>
                      </a:r>
                      <a:endParaRPr lang="en-GB" sz="110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15000"/>
                        </a:lnSpc>
                      </a:pPr>
                      <a:r>
                        <a:rPr lang="en-GB" sz="1000" dirty="0">
                          <a:effectLst/>
                          <a:latin typeface="+mn-lt"/>
                          <a:ea typeface="Yu Mincho" panose="02020400000000000000" pitchFamily="18" charset="-128"/>
                          <a:cs typeface="Calibri" panose="020F0502020204030204" pitchFamily="34" charset="0"/>
                        </a:rPr>
                        <a:t>7.2%</a:t>
                      </a:r>
                      <a:endParaRPr lang="en-GB" sz="1100" dirty="0">
                        <a:effectLst/>
                        <a:latin typeface="+mn-lt"/>
                        <a:ea typeface="Yu Mincho" panose="02020400000000000000" pitchFamily="18" charset="-128"/>
                        <a:cs typeface="Arial" panose="020B060402020202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4112043276"/>
                  </a:ext>
                </a:extLst>
              </a:tr>
            </a:tbl>
          </a:graphicData>
        </a:graphic>
      </p:graphicFrame>
      <p:sp>
        <p:nvSpPr>
          <p:cNvPr id="10" name="TextBox 9">
            <a:extLst>
              <a:ext uri="{FF2B5EF4-FFF2-40B4-BE49-F238E27FC236}">
                <a16:creationId xmlns:a16="http://schemas.microsoft.com/office/drawing/2014/main" id="{1BD792D1-8239-4341-83D5-EAEC1304954E}"/>
              </a:ext>
            </a:extLst>
          </p:cNvPr>
          <p:cNvSpPr txBox="1"/>
          <p:nvPr/>
        </p:nvSpPr>
        <p:spPr>
          <a:xfrm>
            <a:off x="357743" y="1191287"/>
            <a:ext cx="5457547" cy="400110"/>
          </a:xfrm>
          <a:prstGeom prst="rect">
            <a:avLst/>
          </a:prstGeom>
          <a:noFill/>
        </p:spPr>
        <p:txBody>
          <a:bodyPr wrap="square">
            <a:spAutoFit/>
          </a:bodyPr>
          <a:lstStyle/>
          <a:p>
            <a:pPr>
              <a:spcAft>
                <a:spcPts val="1000"/>
              </a:spcAft>
            </a:pPr>
            <a:r>
              <a:rPr lang="en-GB" sz="1000" b="1" dirty="0">
                <a:effectLst/>
                <a:ea typeface="Yu Mincho" panose="02020400000000000000" pitchFamily="18" charset="-128"/>
                <a:cs typeface="Arial" panose="020B0604020202020204" pitchFamily="34" charset="0"/>
              </a:rPr>
              <a:t>Table 3:</a:t>
            </a:r>
            <a:r>
              <a:rPr lang="en-GB" sz="1000" dirty="0">
                <a:effectLst/>
                <a:ea typeface="Yu Mincho" panose="02020400000000000000" pitchFamily="18" charset="-128"/>
                <a:cs typeface="Arial" panose="020B0604020202020204" pitchFamily="34" charset="0"/>
              </a:rPr>
              <a:t> Agree/disagreement of </a:t>
            </a:r>
            <a:r>
              <a:rPr lang="en-GB" sz="1000" b="1" dirty="0">
                <a:effectLst/>
                <a:ea typeface="Yu Mincho" panose="02020400000000000000" pitchFamily="18" charset="-128"/>
                <a:cs typeface="Arial" panose="020B0604020202020204" pitchFamily="34" charset="0"/>
              </a:rPr>
              <a:t>teachers</a:t>
            </a:r>
            <a:r>
              <a:rPr lang="en-GB" sz="1000" dirty="0">
                <a:effectLst/>
                <a:ea typeface="Yu Mincho" panose="02020400000000000000" pitchFamily="18" charset="-128"/>
                <a:cs typeface="Arial" panose="020B0604020202020204" pitchFamily="34" charset="0"/>
              </a:rPr>
              <a:t> to statements about their support of students in digital learning.</a:t>
            </a:r>
          </a:p>
        </p:txBody>
      </p:sp>
      <p:graphicFrame>
        <p:nvGraphicFramePr>
          <p:cNvPr id="11" name="Chart 10">
            <a:extLst>
              <a:ext uri="{FF2B5EF4-FFF2-40B4-BE49-F238E27FC236}">
                <a16:creationId xmlns:a16="http://schemas.microsoft.com/office/drawing/2014/main" id="{3DF12545-8A3C-B24E-80EE-A6AC165868F6}"/>
              </a:ext>
            </a:extLst>
          </p:cNvPr>
          <p:cNvGraphicFramePr/>
          <p:nvPr>
            <p:extLst>
              <p:ext uri="{D42A27DB-BD31-4B8C-83A1-F6EECF244321}">
                <p14:modId xmlns:p14="http://schemas.microsoft.com/office/powerpoint/2010/main" val="2241048622"/>
              </p:ext>
            </p:extLst>
          </p:nvPr>
        </p:nvGraphicFramePr>
        <p:xfrm>
          <a:off x="6074676" y="1591397"/>
          <a:ext cx="5619750" cy="196215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12857425-C744-3146-BB77-E6F68C668F00}"/>
              </a:ext>
            </a:extLst>
          </p:cNvPr>
          <p:cNvSpPr txBox="1"/>
          <p:nvPr/>
        </p:nvSpPr>
        <p:spPr>
          <a:xfrm>
            <a:off x="6092875" y="1191287"/>
            <a:ext cx="5619750" cy="400110"/>
          </a:xfrm>
          <a:prstGeom prst="rect">
            <a:avLst/>
          </a:prstGeom>
          <a:noFill/>
        </p:spPr>
        <p:txBody>
          <a:bodyPr wrap="square">
            <a:spAutoFit/>
          </a:bodyPr>
          <a:lstStyle/>
          <a:p>
            <a:r>
              <a:rPr lang="en-GB" sz="1000" b="1">
                <a:effectLst/>
                <a:ea typeface="Yu Mincho" panose="02020400000000000000" pitchFamily="18" charset="-128"/>
                <a:cs typeface="Arial" panose="020B0604020202020204" pitchFamily="34" charset="0"/>
              </a:rPr>
              <a:t>Figure 4:</a:t>
            </a:r>
            <a:r>
              <a:rPr lang="en-GB" sz="1000">
                <a:effectLst/>
                <a:ea typeface="Yu Mincho" panose="02020400000000000000" pitchFamily="18" charset="-128"/>
                <a:cs typeface="Arial" panose="020B0604020202020204" pitchFamily="34" charset="0"/>
              </a:rPr>
              <a:t> Graph showing student and teaching staff comparisons of the quality of teaching and learning received at the university.</a:t>
            </a:r>
            <a:endParaRPr lang="en-GB" sz="1000"/>
          </a:p>
        </p:txBody>
      </p:sp>
      <p:sp>
        <p:nvSpPr>
          <p:cNvPr id="13" name="Content Placeholder 2">
            <a:extLst>
              <a:ext uri="{FF2B5EF4-FFF2-40B4-BE49-F238E27FC236}">
                <a16:creationId xmlns:a16="http://schemas.microsoft.com/office/drawing/2014/main" id="{729199D3-317F-044D-A8B4-DDAE8DE8E213}"/>
              </a:ext>
            </a:extLst>
          </p:cNvPr>
          <p:cNvSpPr txBox="1">
            <a:spLocks/>
          </p:cNvSpPr>
          <p:nvPr/>
        </p:nvSpPr>
        <p:spPr>
          <a:xfrm>
            <a:off x="473125" y="3737113"/>
            <a:ext cx="11239500" cy="2743377"/>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1400" dirty="0">
                <a:latin typeface="+mn-lt"/>
                <a:ea typeface="Yu Mincho" panose="02020400000000000000" pitchFamily="18" charset="-128"/>
              </a:rPr>
              <a:t>Bitesize or detailed video tutorials in digital content creation and problem-solving skills for teacher training in learning material construction &amp; devising individual teaching plans.</a:t>
            </a:r>
          </a:p>
          <a:p>
            <a:pPr lvl="1">
              <a:lnSpc>
                <a:spcPct val="120000"/>
              </a:lnSpc>
            </a:pPr>
            <a:r>
              <a:rPr lang="en-GB" sz="1400" dirty="0">
                <a:latin typeface="+mn-lt"/>
                <a:ea typeface="Yu Mincho" panose="02020400000000000000" pitchFamily="18" charset="-128"/>
              </a:rPr>
              <a:t>to administer information in other ICT areas to both staff &amp; students, including in health &amp; wellbeing, data management/privacy policy, information skills.</a:t>
            </a:r>
          </a:p>
          <a:p>
            <a:pPr>
              <a:lnSpc>
                <a:spcPct val="120000"/>
              </a:lnSpc>
            </a:pPr>
            <a:r>
              <a:rPr lang="en-GB" sz="1400" dirty="0">
                <a:latin typeface="+mn-lt"/>
                <a:ea typeface="Yu Mincho" panose="02020400000000000000" pitchFamily="18" charset="-128"/>
              </a:rPr>
              <a:t>Introduce yearly 0-credit digital development training modules for students - maximal engagement in digital skill development is achieved in the context of one’s course and must be tailored to the very different digital literacy requirements in each faculty.</a:t>
            </a:r>
          </a:p>
          <a:p>
            <a:pPr>
              <a:lnSpc>
                <a:spcPct val="120000"/>
              </a:lnSpc>
            </a:pPr>
            <a:r>
              <a:rPr lang="en-GB" sz="1400" dirty="0">
                <a:latin typeface="+mn-lt"/>
                <a:ea typeface="Yu Mincho" panose="02020400000000000000" pitchFamily="18" charset="-128"/>
              </a:rPr>
              <a:t>Short student evaluation polls at the end of each lecture or each week, with results stored in dated databases – obtains prompter, specific responses about teaching and how well it has been received.</a:t>
            </a:r>
          </a:p>
          <a:p>
            <a:pPr>
              <a:lnSpc>
                <a:spcPct val="120000"/>
              </a:lnSpc>
            </a:pPr>
            <a:r>
              <a:rPr lang="en-GB" sz="1400" dirty="0">
                <a:latin typeface="+mn-lt"/>
                <a:ea typeface="Yu Mincho" panose="02020400000000000000" pitchFamily="18" charset="-128"/>
              </a:rPr>
              <a:t>Conduct regular process evaluations using appropriate methods e.g. questionnaires – rolling analysis of success of any strategy implementation. </a:t>
            </a:r>
          </a:p>
        </p:txBody>
      </p:sp>
    </p:spTree>
    <p:extLst>
      <p:ext uri="{BB962C8B-B14F-4D97-AF65-F5344CB8AC3E}">
        <p14:creationId xmlns:p14="http://schemas.microsoft.com/office/powerpoint/2010/main" val="430887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DB5524-838E-4CAA-B398-EE39AB6A9B71}"/>
              </a:ext>
            </a:extLst>
          </p:cNvPr>
          <p:cNvSpPr>
            <a:spLocks noGrp="1"/>
          </p:cNvSpPr>
          <p:nvPr>
            <p:ph type="dt" sz="half" idx="10"/>
          </p:nvPr>
        </p:nvSpPr>
        <p:spPr/>
        <p:txBody>
          <a:bodyPr/>
          <a:lstStyle/>
          <a:p>
            <a:r>
              <a:rPr lang="en-GB"/>
              <a:t>June 2021</a:t>
            </a:r>
          </a:p>
        </p:txBody>
      </p:sp>
      <p:sp>
        <p:nvSpPr>
          <p:cNvPr id="3" name="Footer Placeholder 2">
            <a:extLst>
              <a:ext uri="{FF2B5EF4-FFF2-40B4-BE49-F238E27FC236}">
                <a16:creationId xmlns:a16="http://schemas.microsoft.com/office/drawing/2014/main" id="{7BC26EE7-CBA1-43BC-ADAD-AC9BBC2CD0B3}"/>
              </a:ext>
            </a:extLst>
          </p:cNvPr>
          <p:cNvSpPr>
            <a:spLocks noGrp="1"/>
          </p:cNvSpPr>
          <p:nvPr>
            <p:ph type="ftr" sz="quarter" idx="11"/>
          </p:nvPr>
        </p:nvSpPr>
        <p:spPr/>
        <p:txBody>
          <a:bodyPr/>
          <a:lstStyle/>
          <a:p>
            <a:r>
              <a:rPr lang="en-GB"/>
              <a:t>School of Pharmacy</a:t>
            </a:r>
          </a:p>
        </p:txBody>
      </p:sp>
      <p:sp>
        <p:nvSpPr>
          <p:cNvPr id="4" name="Slide Number Placeholder 3">
            <a:extLst>
              <a:ext uri="{FF2B5EF4-FFF2-40B4-BE49-F238E27FC236}">
                <a16:creationId xmlns:a16="http://schemas.microsoft.com/office/drawing/2014/main" id="{1F6188F3-D9FF-4477-BA9A-BA7D79D248E2}"/>
              </a:ext>
            </a:extLst>
          </p:cNvPr>
          <p:cNvSpPr>
            <a:spLocks noGrp="1"/>
          </p:cNvSpPr>
          <p:nvPr>
            <p:ph type="sldNum" sz="quarter" idx="12"/>
          </p:nvPr>
        </p:nvSpPr>
        <p:spPr/>
        <p:txBody>
          <a:bodyPr/>
          <a:lstStyle/>
          <a:p>
            <a:fld id="{CBBF530E-1875-46E6-901C-76683197A1B3}" type="slidenum">
              <a:rPr lang="en-GB" smtClean="0"/>
              <a:pPr/>
              <a:t>15</a:t>
            </a:fld>
            <a:endParaRPr lang="en-GB"/>
          </a:p>
        </p:txBody>
      </p:sp>
      <p:sp>
        <p:nvSpPr>
          <p:cNvPr id="5" name="Content Placeholder 4">
            <a:extLst>
              <a:ext uri="{FF2B5EF4-FFF2-40B4-BE49-F238E27FC236}">
                <a16:creationId xmlns:a16="http://schemas.microsoft.com/office/drawing/2014/main" id="{48877284-1860-46CA-82F1-F8DD17215928}"/>
              </a:ext>
            </a:extLst>
          </p:cNvPr>
          <p:cNvSpPr>
            <a:spLocks noGrp="1"/>
          </p:cNvSpPr>
          <p:nvPr>
            <p:ph sz="quarter" idx="13"/>
          </p:nvPr>
        </p:nvSpPr>
        <p:spPr>
          <a:xfrm>
            <a:off x="546218" y="1237217"/>
            <a:ext cx="11257699" cy="4916936"/>
          </a:xfrm>
        </p:spPr>
        <p:txBody>
          <a:bodyPr lIns="91440" tIns="45720" rIns="91440" bIns="45720" anchor="t"/>
          <a:lstStyle/>
          <a:p>
            <a:pPr marL="0" indent="0">
              <a:buNone/>
            </a:pPr>
            <a:r>
              <a:rPr lang="en-US">
                <a:latin typeface="Arial"/>
                <a:cs typeface="Arial"/>
              </a:rPr>
              <a:t>Data literacy skills developed:</a:t>
            </a:r>
          </a:p>
          <a:p>
            <a:pPr marL="0" indent="0">
              <a:buNone/>
            </a:pPr>
            <a:endParaRPr lang="en-US"/>
          </a:p>
          <a:p>
            <a:r>
              <a:rPr lang="en-US" b="1">
                <a:solidFill>
                  <a:srgbClr val="24234C"/>
                </a:solidFill>
                <a:latin typeface="Arial"/>
                <a:cs typeface="Arial"/>
              </a:rPr>
              <a:t>Data</a:t>
            </a:r>
            <a:r>
              <a:rPr lang="en-US">
                <a:latin typeface="Arial"/>
                <a:cs typeface="Arial"/>
              </a:rPr>
              <a:t> concepts, application and governance </a:t>
            </a:r>
            <a:endParaRPr lang="en-US" dirty="0">
              <a:latin typeface="Arial"/>
              <a:cs typeface="Arial"/>
            </a:endParaRPr>
          </a:p>
          <a:p>
            <a:r>
              <a:rPr lang="en-US" b="1">
                <a:solidFill>
                  <a:srgbClr val="24234C"/>
                </a:solidFill>
                <a:latin typeface="Arial"/>
                <a:cs typeface="Arial"/>
              </a:rPr>
              <a:t>Data</a:t>
            </a:r>
            <a:r>
              <a:rPr lang="en-US">
                <a:latin typeface="Arial"/>
                <a:cs typeface="Arial"/>
              </a:rPr>
              <a:t> access and collection</a:t>
            </a:r>
            <a:endParaRPr lang="en-US" dirty="0">
              <a:latin typeface="Arial"/>
              <a:cs typeface="Arial"/>
            </a:endParaRPr>
          </a:p>
          <a:p>
            <a:r>
              <a:rPr lang="en-US">
                <a:latin typeface="Arial"/>
                <a:cs typeface="Arial"/>
              </a:rPr>
              <a:t>Adopting appropriate </a:t>
            </a:r>
            <a:r>
              <a:rPr lang="en-US" b="1">
                <a:solidFill>
                  <a:srgbClr val="24234C"/>
                </a:solidFill>
                <a:latin typeface="Arial"/>
                <a:cs typeface="Arial"/>
              </a:rPr>
              <a:t>Data</a:t>
            </a:r>
            <a:r>
              <a:rPr lang="en-US">
                <a:latin typeface="Arial"/>
                <a:cs typeface="Arial"/>
              </a:rPr>
              <a:t> Tools</a:t>
            </a:r>
            <a:endParaRPr lang="en-US"/>
          </a:p>
          <a:p>
            <a:r>
              <a:rPr lang="en-US">
                <a:latin typeface="Arial"/>
                <a:cs typeface="Arial"/>
              </a:rPr>
              <a:t>Support the students in </a:t>
            </a:r>
            <a:r>
              <a:rPr lang="en-US" b="1">
                <a:solidFill>
                  <a:srgbClr val="24234C"/>
                </a:solidFill>
                <a:latin typeface="Arial"/>
                <a:cs typeface="Arial"/>
              </a:rPr>
              <a:t>Data</a:t>
            </a:r>
            <a:r>
              <a:rPr lang="en-US">
                <a:latin typeface="Arial"/>
                <a:cs typeface="Arial"/>
              </a:rPr>
              <a:t> relevancy</a:t>
            </a:r>
            <a:endParaRPr lang="en-US" dirty="0">
              <a:latin typeface="Arial"/>
              <a:cs typeface="Arial"/>
            </a:endParaRPr>
          </a:p>
          <a:p>
            <a:r>
              <a:rPr lang="en-GB">
                <a:latin typeface="Arial"/>
                <a:cs typeface="Arial"/>
              </a:rPr>
              <a:t>Strategy for own critical thinking and analyses using </a:t>
            </a:r>
            <a:r>
              <a:rPr lang="en-GB" b="1">
                <a:solidFill>
                  <a:srgbClr val="24234C"/>
                </a:solidFill>
                <a:latin typeface="Arial"/>
                <a:cs typeface="Arial"/>
              </a:rPr>
              <a:t>Data</a:t>
            </a:r>
          </a:p>
          <a:p>
            <a:r>
              <a:rPr lang="en-GB">
                <a:latin typeface="Arial"/>
                <a:cs typeface="Arial"/>
              </a:rPr>
              <a:t>How to make </a:t>
            </a:r>
            <a:r>
              <a:rPr lang="en-GB" b="1">
                <a:solidFill>
                  <a:srgbClr val="24234C"/>
                </a:solidFill>
                <a:latin typeface="Arial"/>
                <a:cs typeface="Arial"/>
              </a:rPr>
              <a:t>Data</a:t>
            </a:r>
            <a:r>
              <a:rPr lang="en-GB">
                <a:latin typeface="Arial"/>
                <a:cs typeface="Arial"/>
              </a:rPr>
              <a:t>-based decisions and communicate them</a:t>
            </a:r>
            <a:endParaRPr lang="en-GB" dirty="0">
              <a:latin typeface="Arial"/>
              <a:cs typeface="Arial"/>
            </a:endParaRPr>
          </a:p>
          <a:p>
            <a:pPr marL="0" indent="0">
              <a:buNone/>
            </a:pPr>
            <a:endParaRPr lang="en-GB" dirty="0">
              <a:latin typeface="Arial"/>
              <a:cs typeface="Arial"/>
            </a:endParaRPr>
          </a:p>
          <a:p>
            <a:endParaRPr lang="en-GB" dirty="0">
              <a:latin typeface="Arial"/>
              <a:cs typeface="Arial"/>
            </a:endParaRPr>
          </a:p>
          <a:p>
            <a:endParaRPr lang="en-US">
              <a:latin typeface="Arial"/>
              <a:cs typeface="Arial"/>
            </a:endParaRPr>
          </a:p>
        </p:txBody>
      </p:sp>
      <p:sp>
        <p:nvSpPr>
          <p:cNvPr id="6" name="Title 5">
            <a:extLst>
              <a:ext uri="{FF2B5EF4-FFF2-40B4-BE49-F238E27FC236}">
                <a16:creationId xmlns:a16="http://schemas.microsoft.com/office/drawing/2014/main" id="{642ECCA0-55E1-49F1-B7F4-9C1D9F1FE01D}"/>
              </a:ext>
            </a:extLst>
          </p:cNvPr>
          <p:cNvSpPr>
            <a:spLocks noGrp="1"/>
          </p:cNvSpPr>
          <p:nvPr>
            <p:ph type="title"/>
          </p:nvPr>
        </p:nvSpPr>
        <p:spPr/>
        <p:txBody>
          <a:bodyPr lIns="91440" tIns="45720" rIns="91440" bIns="45720" anchor="ctr"/>
          <a:lstStyle/>
          <a:p>
            <a:r>
              <a:rPr lang="en-US">
                <a:cs typeface="Arial"/>
              </a:rPr>
              <a:t>The student experience – data literacy</a:t>
            </a:r>
            <a:endParaRPr lang="en-US"/>
          </a:p>
        </p:txBody>
      </p:sp>
    </p:spTree>
    <p:extLst>
      <p:ext uri="{BB962C8B-B14F-4D97-AF65-F5344CB8AC3E}">
        <p14:creationId xmlns:p14="http://schemas.microsoft.com/office/powerpoint/2010/main" val="2688012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880CEF-F937-4280-B591-E409378986DD}"/>
              </a:ext>
            </a:extLst>
          </p:cNvPr>
          <p:cNvSpPr>
            <a:spLocks noGrp="1"/>
          </p:cNvSpPr>
          <p:nvPr>
            <p:ph type="title"/>
          </p:nvPr>
        </p:nvSpPr>
        <p:spPr/>
        <p:txBody>
          <a:bodyPr/>
          <a:lstStyle/>
          <a:p>
            <a:r>
              <a:rPr lang="en-GB"/>
              <a:t>Next steps</a:t>
            </a:r>
          </a:p>
        </p:txBody>
      </p:sp>
      <p:sp>
        <p:nvSpPr>
          <p:cNvPr id="9" name="Text Placeholder 8">
            <a:extLst>
              <a:ext uri="{FF2B5EF4-FFF2-40B4-BE49-F238E27FC236}">
                <a16:creationId xmlns:a16="http://schemas.microsoft.com/office/drawing/2014/main" id="{4A466EE5-9B2E-4DCF-B2CD-212CF74628B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84E535-E9B0-4785-A50E-90CC2690F09F}"/>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16</a:t>
            </a:fld>
            <a:endParaRPr lang="en-GB"/>
          </a:p>
        </p:txBody>
      </p:sp>
    </p:spTree>
    <p:extLst>
      <p:ext uri="{BB962C8B-B14F-4D97-AF65-F5344CB8AC3E}">
        <p14:creationId xmlns:p14="http://schemas.microsoft.com/office/powerpoint/2010/main" val="2807887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18DD67-5FBF-45C4-B292-6DDEC6C79C10}"/>
              </a:ext>
            </a:extLst>
          </p:cNvPr>
          <p:cNvSpPr>
            <a:spLocks noGrp="1"/>
          </p:cNvSpPr>
          <p:nvPr>
            <p:ph type="sldNum" sz="quarter" idx="12"/>
          </p:nvPr>
        </p:nvSpPr>
        <p:spPr/>
        <p:txBody>
          <a:bodyPr/>
          <a:lstStyle/>
          <a:p>
            <a:fld id="{CBBF530E-1875-46E6-901C-76683197A1B3}" type="slidenum">
              <a:rPr lang="en-GB" smtClean="0"/>
              <a:pPr/>
              <a:t>17</a:t>
            </a:fld>
            <a:endParaRPr lang="en-GB"/>
          </a:p>
        </p:txBody>
      </p:sp>
      <p:sp>
        <p:nvSpPr>
          <p:cNvPr id="7" name="Title 6">
            <a:extLst>
              <a:ext uri="{FF2B5EF4-FFF2-40B4-BE49-F238E27FC236}">
                <a16:creationId xmlns:a16="http://schemas.microsoft.com/office/drawing/2014/main" id="{B4DF4D1D-AA05-43BB-A074-FC5AB027FAF1}"/>
              </a:ext>
            </a:extLst>
          </p:cNvPr>
          <p:cNvSpPr>
            <a:spLocks noGrp="1"/>
          </p:cNvSpPr>
          <p:nvPr>
            <p:ph type="title"/>
          </p:nvPr>
        </p:nvSpPr>
        <p:spPr/>
        <p:txBody>
          <a:bodyPr/>
          <a:lstStyle/>
          <a:p>
            <a:r>
              <a:rPr lang="en-GB"/>
              <a:t>Next steps</a:t>
            </a:r>
          </a:p>
        </p:txBody>
      </p:sp>
      <p:pic>
        <p:nvPicPr>
          <p:cNvPr id="12" name="Picture Placeholder 11" descr="A picture containing person, person, indoor&#10;&#10;Description automatically generated">
            <a:extLst>
              <a:ext uri="{FF2B5EF4-FFF2-40B4-BE49-F238E27FC236}">
                <a16:creationId xmlns:a16="http://schemas.microsoft.com/office/drawing/2014/main" id="{B0EEC8D5-9A4C-4D81-A81F-957635DCB1E7}"/>
              </a:ext>
            </a:extLst>
          </p:cNvPr>
          <p:cNvPicPr>
            <a:picLocks noGrp="1" noChangeAspect="1"/>
          </p:cNvPicPr>
          <p:nvPr>
            <p:ph type="pic" sz="quarter" idx="4294967295"/>
          </p:nvPr>
        </p:nvPicPr>
        <p:blipFill>
          <a:blip r:embed="rId3">
            <a:alphaModFix amt="35000"/>
            <a:extLst>
              <a:ext uri="{28A0092B-C50C-407E-A947-70E740481C1C}">
                <a14:useLocalDpi xmlns:a14="http://schemas.microsoft.com/office/drawing/2010/main" val="0"/>
              </a:ext>
            </a:extLst>
          </a:blip>
          <a:srcRect t="14120" b="14120"/>
          <a:stretch>
            <a:fillRect/>
          </a:stretch>
        </p:blipFill>
        <p:spPr>
          <a:xfrm>
            <a:off x="0" y="1029589"/>
            <a:ext cx="12192000" cy="5827712"/>
          </a:xfrm>
          <a:prstGeom prst="rect">
            <a:avLst/>
          </a:prstGeom>
        </p:spPr>
      </p:pic>
      <p:sp>
        <p:nvSpPr>
          <p:cNvPr id="8" name="Content Placeholder 7">
            <a:extLst>
              <a:ext uri="{FF2B5EF4-FFF2-40B4-BE49-F238E27FC236}">
                <a16:creationId xmlns:a16="http://schemas.microsoft.com/office/drawing/2014/main" id="{EBA900AB-7BA9-45DE-9228-D6CC70DACB59}"/>
              </a:ext>
            </a:extLst>
          </p:cNvPr>
          <p:cNvSpPr txBox="1">
            <a:spLocks/>
          </p:cNvSpPr>
          <p:nvPr/>
        </p:nvSpPr>
        <p:spPr>
          <a:xfrm>
            <a:off x="2366075" y="1250278"/>
            <a:ext cx="7662886" cy="572707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lang="en-GB" sz="2800" kern="1200" baseline="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Wingdings" panose="05000000000000000000" pitchFamily="2" charset="2"/>
              <a:buChar char="§"/>
              <a:defRPr sz="28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GB" sz="2400" b="1">
                <a:solidFill>
                  <a:schemeClr val="tx1"/>
                </a:solidFill>
                <a:latin typeface="Arial"/>
                <a:cs typeface="Arial"/>
              </a:rPr>
              <a:t>The Digital Student </a:t>
            </a:r>
            <a:r>
              <a:rPr lang="en-GB" sz="2400">
                <a:solidFill>
                  <a:schemeClr val="tx1"/>
                </a:solidFill>
                <a:latin typeface="Arial"/>
                <a:cs typeface="Arial"/>
              </a:rPr>
              <a:t>to consider </a:t>
            </a:r>
            <a:r>
              <a:rPr lang="en-GB" sz="2400" err="1">
                <a:solidFill>
                  <a:schemeClr val="tx1"/>
                </a:solidFill>
                <a:latin typeface="Arial"/>
                <a:cs typeface="Arial"/>
              </a:rPr>
              <a:t>MPharm</a:t>
            </a:r>
            <a:r>
              <a:rPr lang="en-GB" sz="2400">
                <a:solidFill>
                  <a:schemeClr val="tx1"/>
                </a:solidFill>
                <a:latin typeface="Arial"/>
                <a:cs typeface="Arial"/>
              </a:rPr>
              <a:t> student recommendations within its work package for implementation in September 2021</a:t>
            </a:r>
            <a:endParaRPr lang="en-US">
              <a:solidFill>
                <a:schemeClr val="tx1"/>
              </a:solidFill>
            </a:endParaRPr>
          </a:p>
          <a:p>
            <a:pPr lvl="0"/>
            <a:r>
              <a:rPr lang="en-GB" sz="2400" b="1">
                <a:solidFill>
                  <a:schemeClr val="tx1"/>
                </a:solidFill>
              </a:rPr>
              <a:t>School of Psychology </a:t>
            </a:r>
            <a:r>
              <a:rPr lang="en-GB" sz="2400">
                <a:solidFill>
                  <a:schemeClr val="tx1"/>
                </a:solidFill>
              </a:rPr>
              <a:t>to offer similar opportunities with latest data for year-long research projects in 2021/22</a:t>
            </a:r>
          </a:p>
          <a:p>
            <a:pPr lvl="0"/>
            <a:r>
              <a:rPr lang="en-GB" sz="2400" b="1">
                <a:solidFill>
                  <a:schemeClr val="tx1"/>
                </a:solidFill>
              </a:rPr>
              <a:t>Faculty of Science </a:t>
            </a:r>
            <a:r>
              <a:rPr lang="en-GB" sz="2400">
                <a:solidFill>
                  <a:schemeClr val="tx1"/>
                </a:solidFill>
              </a:rPr>
              <a:t>to further invite the student voice through student representation on its Digital Learning Committee</a:t>
            </a:r>
          </a:p>
          <a:p>
            <a:pPr lvl="0"/>
            <a:r>
              <a:rPr lang="en-GB" sz="2400" b="1">
                <a:solidFill>
                  <a:schemeClr val="tx1"/>
                </a:solidFill>
              </a:rPr>
              <a:t>Digital Learning Transitions </a:t>
            </a:r>
            <a:r>
              <a:rPr lang="en-GB" sz="2400">
                <a:solidFill>
                  <a:schemeClr val="tx1"/>
                </a:solidFill>
              </a:rPr>
              <a:t>in the Faculty of Science</a:t>
            </a:r>
            <a:r>
              <a:rPr lang="en-GB" sz="2400" b="1">
                <a:solidFill>
                  <a:schemeClr val="tx1"/>
                </a:solidFill>
              </a:rPr>
              <a:t> </a:t>
            </a:r>
            <a:r>
              <a:rPr lang="en-GB" sz="2400">
                <a:solidFill>
                  <a:schemeClr val="tx1"/>
                </a:solidFill>
              </a:rPr>
              <a:t>research</a:t>
            </a:r>
            <a:r>
              <a:rPr lang="en-GB" sz="2400" b="1">
                <a:solidFill>
                  <a:schemeClr val="tx1"/>
                </a:solidFill>
              </a:rPr>
              <a:t> </a:t>
            </a:r>
            <a:r>
              <a:rPr lang="en-GB" sz="2400">
                <a:solidFill>
                  <a:schemeClr val="tx1"/>
                </a:solidFill>
              </a:rPr>
              <a:t>to continue for a third year</a:t>
            </a:r>
          </a:p>
          <a:p>
            <a:pPr lvl="0"/>
            <a:r>
              <a:rPr lang="en-GB" sz="2400">
                <a:solidFill>
                  <a:schemeClr val="tx1"/>
                </a:solidFill>
              </a:rPr>
              <a:t>Institutional analysis and reporting of </a:t>
            </a:r>
            <a:r>
              <a:rPr lang="en-GB" sz="2400" b="1">
                <a:solidFill>
                  <a:schemeClr val="tx1"/>
                </a:solidFill>
              </a:rPr>
              <a:t>Jisc’s Digital Experience Insights</a:t>
            </a:r>
            <a:r>
              <a:rPr lang="en-GB" sz="2400">
                <a:solidFill>
                  <a:schemeClr val="tx1"/>
                </a:solidFill>
              </a:rPr>
              <a:t> ongoing, annually</a:t>
            </a:r>
          </a:p>
          <a:p>
            <a:endParaRPr lang="en-GB"/>
          </a:p>
        </p:txBody>
      </p:sp>
    </p:spTree>
    <p:extLst>
      <p:ext uri="{BB962C8B-B14F-4D97-AF65-F5344CB8AC3E}">
        <p14:creationId xmlns:p14="http://schemas.microsoft.com/office/powerpoint/2010/main" val="2840946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ABEAAB-308F-49F2-B1DD-FC0299843A45}"/>
              </a:ext>
            </a:extLst>
          </p:cNvPr>
          <p:cNvSpPr>
            <a:spLocks noGrp="1"/>
          </p:cNvSpPr>
          <p:nvPr>
            <p:ph type="ctrTitle"/>
          </p:nvPr>
        </p:nvSpPr>
        <p:spPr/>
        <p:txBody>
          <a:bodyPr/>
          <a:lstStyle/>
          <a:p>
            <a:br>
              <a:rPr lang="en-GB"/>
            </a:br>
            <a:br>
              <a:rPr lang="en-GB"/>
            </a:br>
            <a:r>
              <a:rPr lang="en-GB"/>
              <a:t>Any questions?</a:t>
            </a:r>
            <a:br>
              <a:rPr lang="en-GB"/>
            </a:br>
            <a:br>
              <a:rPr lang="en-GB"/>
            </a:br>
            <a:br>
              <a:rPr lang="en-GB"/>
            </a:br>
            <a:br>
              <a:rPr lang="en-GB"/>
            </a:br>
            <a:r>
              <a:rPr lang="en-GB" sz="1800"/>
              <a:t>elizabeth.newall@nottingham.ac.uk</a:t>
            </a:r>
            <a:br>
              <a:rPr lang="en-GB" sz="1800"/>
            </a:br>
            <a:r>
              <a:rPr lang="en-GB" sz="1800"/>
              <a:t>stephanie.mcdonald@nottingham.ac.uk</a:t>
            </a:r>
            <a:br>
              <a:rPr lang="en-GB" sz="1800"/>
            </a:br>
            <a:r>
              <a:rPr lang="en-GB" sz="1800"/>
              <a:t>vibhu.solanki@nottingham.ac.uk</a:t>
            </a:r>
            <a:br>
              <a:rPr lang="en-GB" sz="1800"/>
            </a:br>
            <a:r>
              <a:rPr lang="en-GB" sz="1800"/>
              <a:t>helen.boardman@nottingham.ac.uk</a:t>
            </a:r>
          </a:p>
        </p:txBody>
      </p:sp>
      <p:sp>
        <p:nvSpPr>
          <p:cNvPr id="4" name="Slide Number Placeholder 3">
            <a:extLst>
              <a:ext uri="{FF2B5EF4-FFF2-40B4-BE49-F238E27FC236}">
                <a16:creationId xmlns:a16="http://schemas.microsoft.com/office/drawing/2014/main" id="{14167169-0CF4-41CD-9D30-49166E05F035}"/>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18</a:t>
            </a:fld>
            <a:endParaRPr lang="en-GB"/>
          </a:p>
        </p:txBody>
      </p:sp>
    </p:spTree>
    <p:extLst>
      <p:ext uri="{BB962C8B-B14F-4D97-AF65-F5344CB8AC3E}">
        <p14:creationId xmlns:p14="http://schemas.microsoft.com/office/powerpoint/2010/main" val="900863769"/>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University of Nottingham">
      <a:dk1>
        <a:sysClr val="windowText" lastClr="000000"/>
      </a:dk1>
      <a:lt1>
        <a:sysClr val="window" lastClr="FFFFFF"/>
      </a:lt1>
      <a:dk2>
        <a:srgbClr val="4A4A49"/>
      </a:dk2>
      <a:lt2>
        <a:srgbClr val="92928E"/>
      </a:lt2>
      <a:accent1>
        <a:srgbClr val="009BBD"/>
      </a:accent1>
      <a:accent2>
        <a:srgbClr val="007DA8"/>
      </a:accent2>
      <a:accent3>
        <a:srgbClr val="005697"/>
      </a:accent3>
      <a:accent4>
        <a:srgbClr val="1B2A6B"/>
      </a:accent4>
      <a:accent5>
        <a:srgbClr val="191A4F"/>
      </a:accent5>
      <a:accent6>
        <a:srgbClr val="B32B7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LAIN">
  <a:themeElements>
    <a:clrScheme name="Custom 4">
      <a:dk1>
        <a:srgbClr val="000000"/>
      </a:dk1>
      <a:lt1>
        <a:sysClr val="window" lastClr="FFFFFF"/>
      </a:lt1>
      <a:dk2>
        <a:srgbClr val="0000CD"/>
      </a:dk2>
      <a:lt2>
        <a:srgbClr val="B900FF"/>
      </a:lt2>
      <a:accent1>
        <a:srgbClr val="FFB900"/>
      </a:accent1>
      <a:accent2>
        <a:srgbClr val="CD0000"/>
      </a:accent2>
      <a:accent3>
        <a:srgbClr val="7EE9FF"/>
      </a:accent3>
      <a:accent4>
        <a:srgbClr val="412200"/>
      </a:accent4>
      <a:accent5>
        <a:srgbClr val="000000"/>
      </a:accent5>
      <a:accent6>
        <a:srgbClr val="000000"/>
      </a:accent6>
      <a:hlink>
        <a:srgbClr val="2A4898"/>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SC_PRESENTATION_TEMPLATE_DEC2018_v2" id="{44523D53-DEA1-4D03-8469-B2AD049BD86C}" vid="{FB1644FF-D291-40BD-BA74-5EE3B0F8BC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ysClr val="windowText" lastClr="000000"/>
    </a:dk1>
    <a:lt1>
      <a:sysClr val="window" lastClr="FFFFFF"/>
    </a:lt1>
    <a:dk2>
      <a:srgbClr val="454551"/>
    </a:dk2>
    <a:lt2>
      <a:srgbClr val="D8D9DC"/>
    </a:lt2>
    <a:accent1>
      <a:srgbClr val="F9D5E9"/>
    </a:accent1>
    <a:accent2>
      <a:srgbClr val="E9ABEB"/>
    </a:accent2>
    <a:accent3>
      <a:srgbClr val="94C9EA"/>
    </a:accent3>
    <a:accent4>
      <a:srgbClr val="86C499"/>
    </a:accent4>
    <a:accent5>
      <a:srgbClr val="8971E1"/>
    </a:accent5>
    <a:accent6>
      <a:srgbClr val="FFC000"/>
    </a:accent6>
    <a:hlink>
      <a:srgbClr val="A5DE9A"/>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454551"/>
    </a:dk2>
    <a:lt2>
      <a:srgbClr val="D8D9DC"/>
    </a:lt2>
    <a:accent1>
      <a:srgbClr val="F9D5E9"/>
    </a:accent1>
    <a:accent2>
      <a:srgbClr val="E9ABEB"/>
    </a:accent2>
    <a:accent3>
      <a:srgbClr val="94C9EA"/>
    </a:accent3>
    <a:accent4>
      <a:srgbClr val="86C499"/>
    </a:accent4>
    <a:accent5>
      <a:srgbClr val="8971E1"/>
    </a:accent5>
    <a:accent6>
      <a:srgbClr val="FFC000"/>
    </a:accent6>
    <a:hlink>
      <a:srgbClr val="A5DE9A"/>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D39D0899F6CD41BAFD3120B215BD41" ma:contentTypeVersion="7" ma:contentTypeDescription="Create a new document." ma:contentTypeScope="" ma:versionID="5aaf6c4a36a8d6c679b196a03fb40be9">
  <xsd:schema xmlns:xsd="http://www.w3.org/2001/XMLSchema" xmlns:xs="http://www.w3.org/2001/XMLSchema" xmlns:p="http://schemas.microsoft.com/office/2006/metadata/properties" xmlns:ns2="fdf2496c-8f6d-4029-a78f-a7f529e65dcb" xmlns:ns3="07121ce0-9d57-4a8e-9c3f-832118572ff1" targetNamespace="http://schemas.microsoft.com/office/2006/metadata/properties" ma:root="true" ma:fieldsID="9f8c5e545cbb139e0ee3260ca5705960" ns2:_="" ns3:_="">
    <xsd:import namespace="fdf2496c-8f6d-4029-a78f-a7f529e65dcb"/>
    <xsd:import namespace="07121ce0-9d57-4a8e-9c3f-832118572f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f2496c-8f6d-4029-a78f-a7f529e65d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121ce0-9d57-4a8e-9c3f-832118572ff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7121ce0-9d57-4a8e-9c3f-832118572ff1">
      <UserInfo>
        <DisplayName>Vibhu Solanki</DisplayName>
        <AccountId>123</AccountId>
        <AccountType/>
      </UserInfo>
      <UserInfo>
        <DisplayName>Helen Boardman</DisplayName>
        <AccountId>124</AccountId>
        <AccountType/>
      </UserInfo>
      <UserInfo>
        <DisplayName>Po Kamta</DisplayName>
        <AccountId>125</AccountId>
        <AccountType/>
      </UserInfo>
      <UserInfo>
        <DisplayName>Celine Thien</DisplayName>
        <AccountId>126</AccountId>
        <AccountType/>
      </UserInfo>
      <UserInfo>
        <DisplayName>Chidubem Ugwu</DisplayName>
        <AccountId>127</AccountId>
        <AccountType/>
      </UserInfo>
      <UserInfo>
        <DisplayName>Madihah Hussain</DisplayName>
        <AccountId>128</AccountId>
        <AccountType/>
      </UserInfo>
    </SharedWithUsers>
  </documentManagement>
</p:properties>
</file>

<file path=customXml/itemProps1.xml><?xml version="1.0" encoding="utf-8"?>
<ds:datastoreItem xmlns:ds="http://schemas.openxmlformats.org/officeDocument/2006/customXml" ds:itemID="{FF2B19F1-7180-49D0-A3F7-A5B98EF2F879}">
  <ds:schemaRefs>
    <ds:schemaRef ds:uri="http://schemas.microsoft.com/sharepoint/v3/contenttype/forms"/>
  </ds:schemaRefs>
</ds:datastoreItem>
</file>

<file path=customXml/itemProps2.xml><?xml version="1.0" encoding="utf-8"?>
<ds:datastoreItem xmlns:ds="http://schemas.openxmlformats.org/officeDocument/2006/customXml" ds:itemID="{4A107951-EACB-4245-BF1E-E48E2367CDFF}">
  <ds:schemaRefs>
    <ds:schemaRef ds:uri="07121ce0-9d57-4a8e-9c3f-832118572ff1"/>
    <ds:schemaRef ds:uri="fdf2496c-8f6d-4029-a78f-a7f529e65d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0DC6309B-1C52-4FD6-94A2-0113722346F5}">
  <ds:schemaRefs>
    <ds:schemaRef ds:uri="http://www.w3.org/XML/1998/namespace"/>
    <ds:schemaRef ds:uri="07121ce0-9d57-4a8e-9c3f-832118572ff1"/>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terms/"/>
    <ds:schemaRef ds:uri="fdf2496c-8f6d-4029-a78f-a7f529e65dcb"/>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155</TotalTime>
  <Words>2062</Words>
  <Application>Microsoft Office PowerPoint</Application>
  <PresentationFormat>Widescreen</PresentationFormat>
  <Paragraphs>327</Paragraphs>
  <Slides>18</Slides>
  <Notes>13</Notes>
  <HiddenSlides>0</HiddenSlides>
  <MMClips>2</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Office Theme</vt:lpstr>
      <vt:lpstr>1_Office Theme</vt:lpstr>
      <vt:lpstr>1_PLAIN</vt:lpstr>
      <vt:lpstr>Student use of digital experience insights and transitions data to develop data literacy via undergraduate MPharm research projects </vt:lpstr>
      <vt:lpstr>Session outline</vt:lpstr>
      <vt:lpstr>Institutional context</vt:lpstr>
      <vt:lpstr>Student digital capabilities at UoN</vt:lpstr>
      <vt:lpstr>Faculty context</vt:lpstr>
      <vt:lpstr>Faculty of Science: Digital learning transition project</vt:lpstr>
      <vt:lpstr>School context</vt:lpstr>
      <vt:lpstr>School of Pharmacy student research projects</vt:lpstr>
      <vt:lpstr>Student experience</vt:lpstr>
      <vt:lpstr>The student experience – 3 research examples</vt:lpstr>
      <vt:lpstr>Exploring and supporting the digital learning transition of pharmacy students from school to university</vt:lpstr>
      <vt:lpstr>Students' access to and engagement with the virtual learning environment</vt:lpstr>
      <vt:lpstr>The remote learning crisis: exploring how university support in digital literacy impacts the quality of remotely delivered higher education</vt:lpstr>
      <vt:lpstr>Further results and recommendations</vt:lpstr>
      <vt:lpstr>The student experience – data literacy</vt:lpstr>
      <vt:lpstr>Next steps</vt:lpstr>
      <vt:lpstr>Next steps</vt:lpstr>
      <vt:lpstr>  Any questions?    elizabeth.newall@nottingham.ac.uk stephanie.mcdonald@nottingham.ac.uk vibhu.solanki@nottingham.ac.uk helen.boardman@nottingham.ac.uk</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Elizabeth Newall</cp:lastModifiedBy>
  <cp:revision>79</cp:revision>
  <cp:lastPrinted>2019-11-06T14:12:58Z</cp:lastPrinted>
  <dcterms:created xsi:type="dcterms:W3CDTF">2019-02-06T16:40:25Z</dcterms:created>
  <dcterms:modified xsi:type="dcterms:W3CDTF">2021-06-28T16:08:45Z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0x010100FAD39D0899F6CD41BAFD3120B215BD41</vt:lpwstr>
  </property>
  <property fmtid="{D5CDD505-2E9C-101B-9397-08002B2CF9AE}" pid="3" name="Order">
    <vt:r8>4688300</vt:r8>
  </property>
  <property fmtid="{D5CDD505-2E9C-101B-9397-08002B2CF9AE}" pid="4" name="ComplianceAssetId">
    <vt:lpwstr/>
  </property>
</Properties>
</file>