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6" r:id="rId5"/>
    <p:sldId id="297" r:id="rId6"/>
    <p:sldId id="298" r:id="rId7"/>
    <p:sldId id="300" r:id="rId8"/>
    <p:sldId id="301" r:id="rId9"/>
    <p:sldId id="302" r:id="rId10"/>
    <p:sldId id="303" r:id="rId11"/>
    <p:sldId id="304" r:id="rId12"/>
    <p:sldId id="305" r:id="rId13"/>
    <p:sldId id="276" r:id="rId14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6971"/>
    <a:srgbClr val="009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0" autoAdjust="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126" y="-120"/>
      </p:cViewPr>
      <p:guideLst>
        <p:guide orient="horz" pos="2880"/>
        <p:guide pos="2160"/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67EBD-DD12-4C21-B1D7-BE0FDDA0E45F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9FF1D-338E-4C08-BC70-2DF108E14C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21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8CFC0-7D0A-46A0-9DC6-B9629BF729FF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08FF4-F630-47B3-9324-35F765EF11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77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842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692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774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416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827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32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332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81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972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8FF4-F630-47B3-9324-35F765EF110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0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5218"/>
            <a:ext cx="9144001" cy="1000126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99792" y="5603230"/>
            <a:ext cx="5976664" cy="7780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Type your presentation title here</a:t>
            </a:r>
            <a:br>
              <a:rPr lang="en-GB" dirty="0" smtClean="0"/>
            </a:br>
            <a:r>
              <a:rPr lang="en-GB" dirty="0" smtClean="0"/>
              <a:t>Type the author’s name and date of presentation here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5" name="Title Placeholder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9BB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775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9BB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5218"/>
            <a:ext cx="9144001" cy="1000126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99792" y="5603230"/>
            <a:ext cx="5976664" cy="7780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Type your presentation title here</a:t>
            </a:r>
            <a:br>
              <a:rPr lang="en-GB" dirty="0" smtClean="0"/>
            </a:br>
            <a:r>
              <a:rPr lang="en-GB" dirty="0" smtClean="0"/>
              <a:t>Type the author’s name and date of presentation here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830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option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9BB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5218"/>
            <a:ext cx="9144001" cy="1000126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99792" y="5603230"/>
            <a:ext cx="5976664" cy="7780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Type your presentation title here</a:t>
            </a:r>
            <a:br>
              <a:rPr lang="en-GB" dirty="0" smtClean="0"/>
            </a:br>
            <a:r>
              <a:rPr lang="en-GB" dirty="0" smtClean="0"/>
              <a:t>Type the author’s name and date of presentation here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2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option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9BB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5218"/>
            <a:ext cx="9144001" cy="1000126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99792" y="5603230"/>
            <a:ext cx="5976664" cy="7780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Type your presentation title here</a:t>
            </a:r>
            <a:br>
              <a:rPr lang="en-GB" dirty="0" smtClean="0"/>
            </a:br>
            <a:r>
              <a:rPr lang="en-GB" dirty="0" smtClean="0"/>
              <a:t>Type the author’s name and date of presentation here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58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3650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2883904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4318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4300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1147528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5365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5365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2560022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8522"/>
            <a:ext cx="4040188" cy="38967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8522"/>
            <a:ext cx="4041775" cy="38967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198105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7753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1052204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78896" cy="116205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112" y="273050"/>
            <a:ext cx="3106688" cy="55322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4"/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978896" cy="43701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2681645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78896" cy="116205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978896" cy="43701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5959"/>
            <a:ext cx="3149337" cy="23599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3" y="2796239"/>
            <a:ext cx="3149337" cy="2359903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3033064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78896" cy="116205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978896" cy="43701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5959"/>
            <a:ext cx="3149337" cy="2359903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70" y="2796239"/>
            <a:ext cx="3140622" cy="235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9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48473"/>
            <a:ext cx="5486400" cy="566738"/>
          </a:xfrm>
        </p:spPr>
        <p:txBody>
          <a:bodyPr anchor="b">
            <a:no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6064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15211"/>
            <a:ext cx="5486400" cy="79005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1C13A-4970-412F-A59B-199F1B0B33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6021288"/>
            <a:ext cx="5832648" cy="431378"/>
          </a:xfrm>
        </p:spPr>
        <p:txBody>
          <a:bodyPr>
            <a:norm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www.exeter.ac.uk</a:t>
            </a:r>
          </a:p>
        </p:txBody>
      </p:sp>
    </p:spTree>
    <p:extLst>
      <p:ext uri="{BB962C8B-B14F-4D97-AF65-F5344CB8AC3E}">
        <p14:creationId xmlns:p14="http://schemas.microsoft.com/office/powerpoint/2010/main" val="140896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1520" y="5445224"/>
            <a:ext cx="8496944" cy="12961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 sz="2400" b="1" dirty="0" smtClean="0"/>
              <a:t>www. exeter.ac.uk/undergraduate</a:t>
            </a:r>
            <a:br>
              <a:rPr lang="en-GB" sz="2400" b="1" dirty="0" smtClean="0"/>
            </a:br>
            <a:r>
              <a:rPr lang="en-GB" sz="2400" dirty="0" smtClean="0"/>
              <a:t>Phone: 01392 723044</a:t>
            </a:r>
            <a:br>
              <a:rPr lang="en-GB" sz="2400" dirty="0" smtClean="0"/>
            </a:br>
            <a:r>
              <a:rPr lang="en-GB" sz="2400" dirty="0" smtClean="0"/>
              <a:t>Email: ug-ad@exeter.ac.uk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1955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4320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39A64-53AD-4AAE-8D25-2BAF5472A74B}" type="datetimeFigureOut">
              <a:rPr lang="en-GB" smtClean="0"/>
              <a:pPr/>
              <a:t>22/06/2021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534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1C13A-4970-412F-A59B-199F1B0B334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08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64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61" r:id="rId12"/>
    <p:sldLayoutId id="2147483662" r:id="rId13"/>
    <p:sldLayoutId id="2147483657" r:id="rId14"/>
    <p:sldLayoutId id="2147483658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9BB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9BB3"/>
        </a:buClr>
        <a:buFont typeface="Arial" panose="020B0604020202020204" pitchFamily="34" charset="0"/>
        <a:buChar char="•"/>
        <a:defRPr sz="3200" kern="1200">
          <a:solidFill>
            <a:srgbClr val="5969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5969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5969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5969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5969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Grp="1" noChangeArrowheads="1"/>
          </p:cNvSpPr>
          <p:nvPr>
            <p:ph type="title"/>
          </p:nvPr>
        </p:nvSpPr>
        <p:spPr>
          <a:xfrm>
            <a:off x="467544" y="2780928"/>
            <a:ext cx="8229600" cy="1143000"/>
          </a:xfrm>
          <a:prstGeom prst="rect">
            <a:avLst/>
          </a:prstGeom>
          <a:ln/>
        </p:spPr>
        <p:txBody>
          <a:bodyPr vert="horz" lIns="91440" tIns="31680" rIns="91440" bIns="45720" rtlCol="0" anchor="ctr">
            <a:no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dirty="0" smtClean="0"/>
              <a:t>What’s the point of A-level chemistry?</a:t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3200" dirty="0" smtClean="0"/>
              <a:t>Examining the impact of pre-university qualifications on success in interdisciplinary science</a:t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2400" dirty="0" smtClean="0"/>
              <a:t>Professor Nicky King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24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31640" y="1066432"/>
            <a:ext cx="4726239" cy="86409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GB" sz="2400" dirty="0" smtClean="0"/>
              <a:t>AAA, including physics and maths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576" y="2592314"/>
            <a:ext cx="4968552" cy="57606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GB" sz="2400" dirty="0" smtClean="0"/>
              <a:t>AAB, including chemistry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7984" y="1962463"/>
            <a:ext cx="4968552" cy="57606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GB" sz="2400" dirty="0" smtClean="0"/>
              <a:t>A*AA, including maths and physics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0452" y="3276846"/>
            <a:ext cx="4968552" cy="57606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GB" sz="2400" dirty="0" smtClean="0"/>
              <a:t>ABB, including biology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0483" y="4303197"/>
            <a:ext cx="4968552" cy="57606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GB" sz="2400" dirty="0" smtClean="0"/>
              <a:t>A*AA, including chemistry and biology</a:t>
            </a:r>
          </a:p>
        </p:txBody>
      </p:sp>
    </p:spTree>
    <p:extLst>
      <p:ext uri="{BB962C8B-B14F-4D97-AF65-F5344CB8AC3E}">
        <p14:creationId xmlns:p14="http://schemas.microsoft.com/office/powerpoint/2010/main" val="6624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/>
          </a:bodyPr>
          <a:lstStyle/>
          <a:p>
            <a:r>
              <a:rPr lang="en-GB" sz="3800" dirty="0" smtClean="0"/>
              <a:t>What are the best predictors of success?</a:t>
            </a:r>
            <a:endParaRPr lang="en-GB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/>
          <a:lstStyle/>
          <a:p>
            <a:r>
              <a:rPr lang="en-GB" dirty="0" smtClean="0"/>
              <a:t>Maths?</a:t>
            </a:r>
          </a:p>
          <a:p>
            <a:pPr lvl="1"/>
            <a:r>
              <a:rPr lang="en-GB" dirty="0" smtClean="0"/>
              <a:t>Mixed picture</a:t>
            </a:r>
          </a:p>
          <a:p>
            <a:r>
              <a:rPr lang="en-GB" dirty="0" smtClean="0"/>
              <a:t>Science subjects?</a:t>
            </a:r>
          </a:p>
          <a:p>
            <a:pPr lvl="1"/>
            <a:r>
              <a:rPr lang="en-GB" dirty="0" smtClean="0"/>
              <a:t>Mixed picture</a:t>
            </a:r>
          </a:p>
          <a:p>
            <a:pPr lvl="1"/>
            <a:r>
              <a:rPr lang="en-GB" dirty="0" smtClean="0"/>
              <a:t>Some cross discipline effects seen</a:t>
            </a:r>
          </a:p>
          <a:p>
            <a:r>
              <a:rPr lang="en-GB" dirty="0" smtClean="0"/>
              <a:t>First year attainment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1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/>
          </a:bodyPr>
          <a:lstStyle/>
          <a:p>
            <a:r>
              <a:rPr lang="en-GB" sz="3800" dirty="0" smtClean="0"/>
              <a:t>What did we do at Exeter?</a:t>
            </a:r>
            <a:endParaRPr lang="en-GB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Maths plus one science</a:t>
            </a:r>
          </a:p>
          <a:p>
            <a:r>
              <a:rPr lang="en-GB" sz="2400" dirty="0" smtClean="0"/>
              <a:t>All three sciences are compulsory in year 1</a:t>
            </a:r>
          </a:p>
          <a:p>
            <a:r>
              <a:rPr lang="en-GB" sz="2400" dirty="0" smtClean="0"/>
              <a:t>Students can take almost any 2</a:t>
            </a:r>
            <a:r>
              <a:rPr lang="en-GB" sz="2400" baseline="30000" dirty="0" smtClean="0"/>
              <a:t>nd</a:t>
            </a:r>
            <a:r>
              <a:rPr lang="en-GB" sz="2400" dirty="0" smtClean="0"/>
              <a:t> year science module regardless of A-level background</a:t>
            </a:r>
          </a:p>
          <a:p>
            <a:endParaRPr lang="en-GB" sz="2400" dirty="0"/>
          </a:p>
          <a:p>
            <a:r>
              <a:rPr lang="en-GB" sz="2400" dirty="0" smtClean="0"/>
              <a:t>What are the predictors of success?</a:t>
            </a:r>
          </a:p>
          <a:p>
            <a:r>
              <a:rPr lang="en-GB" sz="2400" dirty="0" smtClean="0"/>
              <a:t>Can you be successful in degree level physics without A-level?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3507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/>
              <a:t>What are the predictors of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Maths is a key predictor of success, not just in maths</a:t>
            </a:r>
            <a:endParaRPr lang="en-GB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4464"/>
              </p:ext>
            </p:extLst>
          </p:nvPr>
        </p:nvGraphicFramePr>
        <p:xfrm>
          <a:off x="4939220" y="2564903"/>
          <a:ext cx="3708800" cy="27363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9087">
                  <a:extLst>
                    <a:ext uri="{9D8B030D-6E8A-4147-A177-3AD203B41FA5}">
                      <a16:colId xmlns:a16="http://schemas.microsoft.com/office/drawing/2014/main" val="2760958458"/>
                    </a:ext>
                  </a:extLst>
                </a:gridCol>
                <a:gridCol w="991589">
                  <a:extLst>
                    <a:ext uri="{9D8B030D-6E8A-4147-A177-3AD203B41FA5}">
                      <a16:colId xmlns:a16="http://schemas.microsoft.com/office/drawing/2014/main" val="792750959"/>
                    </a:ext>
                  </a:extLst>
                </a:gridCol>
                <a:gridCol w="713630">
                  <a:extLst>
                    <a:ext uri="{9D8B030D-6E8A-4147-A177-3AD203B41FA5}">
                      <a16:colId xmlns:a16="http://schemas.microsoft.com/office/drawing/2014/main" val="3718096386"/>
                    </a:ext>
                  </a:extLst>
                </a:gridCol>
                <a:gridCol w="654494">
                  <a:extLst>
                    <a:ext uri="{9D8B030D-6E8A-4147-A177-3AD203B41FA5}">
                      <a16:colId xmlns:a16="http://schemas.microsoft.com/office/drawing/2014/main" val="1175518086"/>
                    </a:ext>
                  </a:extLst>
                </a:gridCol>
              </a:tblGrid>
              <a:tr h="1403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A-level maths grade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1003 (science) average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n</a:t>
                      </a: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7653996"/>
                  </a:ext>
                </a:extLst>
              </a:tr>
              <a:tr h="444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A*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75.84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9.03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0301595"/>
                  </a:ext>
                </a:extLst>
              </a:tr>
              <a:tr h="444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69.14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9.06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101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299259"/>
                  </a:ext>
                </a:extLst>
              </a:tr>
              <a:tr h="444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61.07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9.77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29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42426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156584"/>
              </p:ext>
            </p:extLst>
          </p:nvPr>
        </p:nvGraphicFramePr>
        <p:xfrm>
          <a:off x="457200" y="2564904"/>
          <a:ext cx="3708799" cy="2736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673">
                  <a:extLst>
                    <a:ext uri="{9D8B030D-6E8A-4147-A177-3AD203B41FA5}">
                      <a16:colId xmlns:a16="http://schemas.microsoft.com/office/drawing/2014/main" val="2751991756"/>
                    </a:ext>
                  </a:extLst>
                </a:gridCol>
                <a:gridCol w="964375">
                  <a:extLst>
                    <a:ext uri="{9D8B030D-6E8A-4147-A177-3AD203B41FA5}">
                      <a16:colId xmlns:a16="http://schemas.microsoft.com/office/drawing/2014/main" val="1470596521"/>
                    </a:ext>
                  </a:extLst>
                </a:gridCol>
                <a:gridCol w="783555">
                  <a:extLst>
                    <a:ext uri="{9D8B030D-6E8A-4147-A177-3AD203B41FA5}">
                      <a16:colId xmlns:a16="http://schemas.microsoft.com/office/drawing/2014/main" val="2130798070"/>
                    </a:ext>
                  </a:extLst>
                </a:gridCol>
                <a:gridCol w="633196">
                  <a:extLst>
                    <a:ext uri="{9D8B030D-6E8A-4147-A177-3AD203B41FA5}">
                      <a16:colId xmlns:a16="http://schemas.microsoft.com/office/drawing/2014/main" val="2294869520"/>
                    </a:ext>
                  </a:extLst>
                </a:gridCol>
              </a:tblGrid>
              <a:tr h="1306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A-level grade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Maths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Average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SD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48843631"/>
                  </a:ext>
                </a:extLst>
              </a:tr>
              <a:tr h="492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A*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75.66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10.08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37127863"/>
                  </a:ext>
                </a:extLst>
              </a:tr>
              <a:tr h="443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66.06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10.78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101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64249694"/>
                  </a:ext>
                </a:extLst>
              </a:tr>
              <a:tr h="492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55.62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14.84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29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35147275"/>
                  </a:ext>
                </a:extLst>
              </a:tr>
            </a:tbl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97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/>
              <a:t>What are the predictors of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No particular science A-level is better than another as predictor of success</a:t>
            </a:r>
          </a:p>
          <a:p>
            <a:r>
              <a:rPr lang="en-GB" sz="2400" dirty="0" smtClean="0"/>
              <a:t>But more science subjects are better</a:t>
            </a:r>
          </a:p>
          <a:p>
            <a:r>
              <a:rPr lang="en-GB" sz="2400" dirty="0" smtClean="0"/>
              <a:t>Students with an A* in maths are slightly more likely to have more than one other A*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781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What </a:t>
            </a:r>
            <a:r>
              <a:rPr lang="en-GB" sz="4000" dirty="0" smtClean="0"/>
              <a:t>about success in year 2 and beyond?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Students without A-level can be as successful in a science subject as single honours students with A-level</a:t>
            </a:r>
          </a:p>
          <a:p>
            <a:pPr lvl="1"/>
            <a:r>
              <a:rPr lang="en-GB" sz="2000" dirty="0" smtClean="0"/>
              <a:t>155 instances of students taking a module without the pre-requisite A-level</a:t>
            </a:r>
          </a:p>
          <a:p>
            <a:pPr lvl="1"/>
            <a:r>
              <a:rPr lang="en-GB" sz="2000" dirty="0" smtClean="0"/>
              <a:t>43% of students (65/151)</a:t>
            </a:r>
          </a:p>
          <a:p>
            <a:pPr lvl="1"/>
            <a:r>
              <a:rPr lang="en-GB" sz="2000" dirty="0" smtClean="0"/>
              <a:t>Pass rate 92.3%, not significantly different to single honours students</a:t>
            </a:r>
          </a:p>
          <a:p>
            <a:pPr lvl="1"/>
            <a:endParaRPr lang="en-GB" sz="2000" dirty="0"/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What </a:t>
            </a:r>
            <a:r>
              <a:rPr lang="en-GB" sz="4000" dirty="0" smtClean="0"/>
              <a:t>about success in year 2 and beyond?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 biology Natural Sciences student without A-level biology did on average 2.5% better than bioscience students</a:t>
            </a:r>
          </a:p>
          <a:p>
            <a:endParaRPr lang="en-GB" sz="2400" dirty="0" smtClean="0"/>
          </a:p>
          <a:p>
            <a:r>
              <a:rPr lang="en-GB" sz="2400" dirty="0" smtClean="0"/>
              <a:t>For chemistry the average marks were the same</a:t>
            </a:r>
          </a:p>
          <a:p>
            <a:endParaRPr lang="en-GB" sz="2400" dirty="0" smtClean="0"/>
          </a:p>
          <a:p>
            <a:r>
              <a:rPr lang="en-GB" sz="2400" dirty="0" smtClean="0"/>
              <a:t>For physics those without A-level did on average 5% worse than single honours students</a:t>
            </a:r>
            <a:endParaRPr lang="en-GB" sz="2000" dirty="0" smtClean="0"/>
          </a:p>
          <a:p>
            <a:pPr lvl="1"/>
            <a:endParaRPr lang="en-GB" sz="2000" dirty="0"/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8876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18" y="850404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So what?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3404"/>
            <a:ext cx="8229600" cy="38118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Lots of caveats around this cohort.…..but…..</a:t>
            </a:r>
          </a:p>
          <a:p>
            <a:endParaRPr lang="en-GB" sz="2400" dirty="0"/>
          </a:p>
          <a:p>
            <a:r>
              <a:rPr lang="en-GB" sz="2400" dirty="0" smtClean="0"/>
              <a:t>A bespoke supportive curriculum in year 1 can make up for gaps in prior knowledge</a:t>
            </a:r>
          </a:p>
          <a:p>
            <a:pPr lvl="1"/>
            <a:r>
              <a:rPr lang="en-GB" sz="2000" dirty="0" smtClean="0"/>
              <a:t>Why not physics? </a:t>
            </a:r>
          </a:p>
          <a:p>
            <a:pPr lvl="1"/>
            <a:endParaRPr lang="en-GB" sz="2000" dirty="0" smtClean="0"/>
          </a:p>
          <a:p>
            <a:r>
              <a:rPr lang="en-GB" sz="2400" dirty="0" smtClean="0"/>
              <a:t>Pre-requisite skills and interest vs core knowledge?</a:t>
            </a:r>
          </a:p>
          <a:p>
            <a:pPr lvl="1"/>
            <a:r>
              <a:rPr lang="en-GB" sz="2000" dirty="0" smtClean="0"/>
              <a:t>Broader pre-university curriculum with ‘learning to learn’ and curiosity at it’s heart? (and maths)</a:t>
            </a:r>
          </a:p>
          <a:p>
            <a:endParaRPr lang="en-GB" sz="2000" dirty="0" smtClean="0"/>
          </a:p>
          <a:p>
            <a:pPr lvl="1"/>
            <a:endParaRPr lang="en-GB" sz="2000" dirty="0"/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896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  <p:sp>
        <p:nvSpPr>
          <p:cNvPr id="5" name="Rectangle 26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indent="0" algn="l" eaLnBrk="1" hangingPunct="1">
              <a:buNone/>
            </a:pPr>
            <a:endParaRPr lang="en-GB" sz="4800" dirty="0" smtClean="0">
              <a:latin typeface="Calibri" panose="020F0502020204030204" pitchFamily="34" charset="0"/>
            </a:endParaRPr>
          </a:p>
          <a:p>
            <a:pPr marL="0" indent="0" algn="l" eaLnBrk="1" hangingPunct="1">
              <a:buNone/>
            </a:pPr>
            <a:r>
              <a:rPr lang="en-GB" sz="4000" dirty="0">
                <a:solidFill>
                  <a:srgbClr val="009BB3"/>
                </a:solidFill>
                <a:latin typeface="Calibri" panose="020F0502020204030204" pitchFamily="34" charset="0"/>
                <a:ea typeface="+mj-ea"/>
                <a:cs typeface="+mj-cs"/>
              </a:rPr>
              <a:t>Any questions?</a:t>
            </a:r>
            <a:endParaRPr lang="en-US" sz="4000" dirty="0">
              <a:solidFill>
                <a:srgbClr val="009BB3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394035" y="2958465"/>
            <a:ext cx="6950075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Nicky King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n.c.king@exeter.ac.uk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www.exeter.ac.uk/naturalsciences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 descr="Z:\Natural Sciences\Banner 2012\sunspots_credit_SOHO, the EIT Consortium, and the MDI Team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092280" y="260648"/>
            <a:ext cx="1886744" cy="5445224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366" y="476672"/>
            <a:ext cx="2615411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7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t" anchorCtr="0">
        <a:normAutofit/>
      </a:bodyPr>
      <a:lstStyle>
        <a:defPPr>
          <a:defRPr sz="24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6A3B7F7948EF48AA93BBA6A6ABDE78" ma:contentTypeVersion="13" ma:contentTypeDescription="Create a new document." ma:contentTypeScope="" ma:versionID="c4763a279054d076f32d9acf9861b1a7">
  <xsd:schema xmlns:xsd="http://www.w3.org/2001/XMLSchema" xmlns:xs="http://www.w3.org/2001/XMLSchema" xmlns:p="http://schemas.microsoft.com/office/2006/metadata/properties" xmlns:ns3="1a703673-5156-40d6-bd17-9d77e817651c" xmlns:ns4="3190fef2-146d-4cb3-88e5-a612589f5e92" targetNamespace="http://schemas.microsoft.com/office/2006/metadata/properties" ma:root="true" ma:fieldsID="a73f81498d8aaf37fabe9da2950b7900" ns3:_="" ns4:_="">
    <xsd:import namespace="1a703673-5156-40d6-bd17-9d77e817651c"/>
    <xsd:import namespace="3190fef2-146d-4cb3-88e5-a612589f5e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03673-5156-40d6-bd17-9d77e817651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90fef2-146d-4cb3-88e5-a612589f5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75BFC3-ED39-4F4F-83B4-CA816B2492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703673-5156-40d6-bd17-9d77e817651c"/>
    <ds:schemaRef ds:uri="3190fef2-146d-4cb3-88e5-a612589f5e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9EC489-4AAF-408B-9361-24EAFE5DF9F3}">
  <ds:schemaRefs>
    <ds:schemaRef ds:uri="http://purl.org/dc/elements/1.1/"/>
    <ds:schemaRef ds:uri="http://schemas.microsoft.com/office/2006/metadata/properties"/>
    <ds:schemaRef ds:uri="1a703673-5156-40d6-bd17-9d77e817651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3190fef2-146d-4cb3-88e5-a612589f5e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A828160-2FF1-4A7D-87CE-FC6F9D0339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412</Words>
  <Application>Microsoft Office PowerPoint</Application>
  <PresentationFormat>On-screen Show (4:3)</PresentationFormat>
  <Paragraphs>103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What’s the point of A-level chemistry?  Examining the impact of pre-university qualifications on success in interdisciplinary science  Professor Nicky King</vt:lpstr>
      <vt:lpstr>PowerPoint Presentation</vt:lpstr>
      <vt:lpstr>What are the best predictors of success?</vt:lpstr>
      <vt:lpstr>What did we do at Exeter?</vt:lpstr>
      <vt:lpstr>What are the predictors of success?</vt:lpstr>
      <vt:lpstr>What are the predictors of success?</vt:lpstr>
      <vt:lpstr>What about success in year 2 and beyond?</vt:lpstr>
      <vt:lpstr>What about success in year 2 and beyond?</vt:lpstr>
      <vt:lpstr>So what?</vt:lpstr>
      <vt:lpstr> </vt:lpstr>
    </vt:vector>
  </TitlesOfParts>
  <Company>University of Exeter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Lott</dc:creator>
  <cp:lastModifiedBy>King, Nicola</cp:lastModifiedBy>
  <cp:revision>107</cp:revision>
  <cp:lastPrinted>2018-02-22T09:49:31Z</cp:lastPrinted>
  <dcterms:created xsi:type="dcterms:W3CDTF">2014-03-20T14:41:14Z</dcterms:created>
  <dcterms:modified xsi:type="dcterms:W3CDTF">2021-06-22T13:27:59Z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0x010100B26A3B7F7948EF48AA93BBA6A6ABDE78</vt:lpwstr>
  </property>
</Properties>
</file>