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4"/>
    <p:sldMasterId id="2147483694" r:id="rId5"/>
  </p:sldMasterIdLst>
  <p:notesMasterIdLst>
    <p:notesMasterId r:id="rId27"/>
  </p:notesMasterIdLst>
  <p:handoutMasterIdLst>
    <p:handoutMasterId r:id="rId28"/>
  </p:handoutMasterIdLst>
  <p:sldIdLst>
    <p:sldId id="395" r:id="rId6"/>
    <p:sldId id="328" r:id="rId7"/>
    <p:sldId id="394" r:id="rId8"/>
    <p:sldId id="330" r:id="rId9"/>
    <p:sldId id="393" r:id="rId10"/>
    <p:sldId id="373" r:id="rId11"/>
    <p:sldId id="396" r:id="rId12"/>
    <p:sldId id="351" r:id="rId13"/>
    <p:sldId id="397" r:id="rId14"/>
    <p:sldId id="389" r:id="rId15"/>
    <p:sldId id="385" r:id="rId16"/>
    <p:sldId id="390" r:id="rId17"/>
    <p:sldId id="367" r:id="rId18"/>
    <p:sldId id="398" r:id="rId19"/>
    <p:sldId id="387" r:id="rId20"/>
    <p:sldId id="356" r:id="rId21"/>
    <p:sldId id="383" r:id="rId22"/>
    <p:sldId id="392" r:id="rId23"/>
    <p:sldId id="399" r:id="rId24"/>
    <p:sldId id="400" r:id="rId25"/>
    <p:sldId id="28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w To Use" id="{59DC7A46-0650-F346-85BA-CBD8695D50F3}">
          <p14:sldIdLst/>
        </p14:section>
        <p14:section name="Title slides" id="{40E0B22D-E7B1-427C-A099-0F753BE7F146}">
          <p14:sldIdLst>
            <p14:sldId id="395"/>
            <p14:sldId id="328"/>
            <p14:sldId id="394"/>
            <p14:sldId id="330"/>
            <p14:sldId id="393"/>
            <p14:sldId id="373"/>
            <p14:sldId id="396"/>
            <p14:sldId id="351"/>
            <p14:sldId id="397"/>
            <p14:sldId id="389"/>
            <p14:sldId id="385"/>
            <p14:sldId id="390"/>
            <p14:sldId id="367"/>
            <p14:sldId id="398"/>
            <p14:sldId id="387"/>
            <p14:sldId id="356"/>
            <p14:sldId id="383"/>
            <p14:sldId id="392"/>
            <p14:sldId id="399"/>
            <p14:sldId id="400"/>
          </p14:sldIdLst>
        </p14:section>
        <p14:section name="Divider slides" id="{78E251D3-DC5E-4B4A-A6B4-4A4589DFF5DC}">
          <p14:sldIdLst>
            <p14:sldId id="288"/>
          </p14:sldIdLst>
        </p14:section>
        <p14:section name="Content slides" id="{E4CE66D5-51B2-4221-BDE9-EB6FBEC7E7C7}">
          <p14:sldIdLst/>
        </p14:section>
        <p14:section name="End slide" id="{25243ED0-1CFE-497A-9F6C-FBC3ECF0C538}">
          <p14:sldIdLst/>
        </p14:section>
        <p14:section name="Useful Objects" id="{5370DAAF-79BA-DE48-9C93-E68413160B1F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423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40DCD6-73C4-8B7F-F17A-E87C15DAA007}" v="1" dt="2021-01-12T08:42:57.1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29" autoAdjust="0"/>
    <p:restoredTop sz="94364" autoAdjust="0"/>
  </p:normalViewPr>
  <p:slideViewPr>
    <p:cSldViewPr snapToGrid="0">
      <p:cViewPr varScale="1">
        <p:scale>
          <a:sx n="69" d="100"/>
          <a:sy n="69" d="100"/>
        </p:scale>
        <p:origin x="534" y="72"/>
      </p:cViewPr>
      <p:guideLst>
        <p:guide orient="horz" pos="2205"/>
        <p:guide pos="3840"/>
        <p:guide pos="3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151" d="100"/>
          <a:sy n="151" d="100"/>
        </p:scale>
        <p:origin x="4640" y="200"/>
      </p:cViewPr>
      <p:guideLst/>
    </p:cSldViewPr>
  </p:notesViewPr>
  <p:gridSpacing cx="182880" cy="18288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pzsm\Downloads\Graphs_excel_cohort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pzsm\OneDrive%20-%20The%20University%20of%20Nottingham\Analyses%20(re-downloaded%20data)%2010.04.2021\Graphs_excel_cohort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pzsm\OneDrive%20-%20The%20University%20of%20Nottingham\Analyses%20(re-downloaded%20data)%2010.04.2021\Graphs_excel_cohort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pzsm\OneDrive%20-%20The%20University%20of%20Nottingham\Analyses%20(re-downloaded%20data)%2010.04.2021\Graphs_excel_cohort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pzsm\OneDrive%20-%20The%20University%20of%20Nottingham\Analyses%20(re-downloaded%20data)%2010.04.2021\Graphs_excel_cohort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[Graphs_excel_cohort2.xlsx]Sheet1!$A$59</c:f>
              <c:strCache>
                <c:ptCount val="1"/>
                <c:pt idx="0">
                  <c:v>Weekly or more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[Graphs_excel_cohort2.xlsx]Sheet1!$B$58:$L$58</c:f>
              <c:strCache>
                <c:ptCount val="11"/>
                <c:pt idx="0">
                  <c:v>Resources</c:v>
                </c:pt>
                <c:pt idx="1">
                  <c:v>Deadlines</c:v>
                </c:pt>
                <c:pt idx="2">
                  <c:v>Quiz</c:v>
                </c:pt>
                <c:pt idx="3">
                  <c:v>Submit work</c:v>
                </c:pt>
                <c:pt idx="4">
                  <c:v>Collaborate</c:v>
                </c:pt>
                <c:pt idx="5">
                  <c:v>Question teacher</c:v>
                </c:pt>
                <c:pt idx="6">
                  <c:v>Lesson teacher</c:v>
                </c:pt>
                <c:pt idx="7">
                  <c:v>CW teacher</c:v>
                </c:pt>
                <c:pt idx="8">
                  <c:v>Lesson peers</c:v>
                </c:pt>
                <c:pt idx="9">
                  <c:v>CW peers</c:v>
                </c:pt>
                <c:pt idx="10">
                  <c:v>Access recordings</c:v>
                </c:pt>
              </c:strCache>
            </c:strRef>
          </c:cat>
          <c:val>
            <c:numRef>
              <c:f>[Graphs_excel_cohort2.xlsx]Sheet1!$B$59:$L$59</c:f>
              <c:numCache>
                <c:formatCode>General</c:formatCode>
                <c:ptCount val="11"/>
                <c:pt idx="0">
                  <c:v>76</c:v>
                </c:pt>
                <c:pt idx="1">
                  <c:v>47</c:v>
                </c:pt>
                <c:pt idx="2">
                  <c:v>24</c:v>
                </c:pt>
                <c:pt idx="3">
                  <c:v>29</c:v>
                </c:pt>
                <c:pt idx="4">
                  <c:v>8</c:v>
                </c:pt>
                <c:pt idx="5">
                  <c:v>8</c:v>
                </c:pt>
                <c:pt idx="6">
                  <c:v>8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ED-43C4-9AEC-596B66FCE914}"/>
            </c:ext>
          </c:extLst>
        </c:ser>
        <c:ser>
          <c:idx val="1"/>
          <c:order val="1"/>
          <c:tx>
            <c:strRef>
              <c:f>[Graphs_excel_cohort2.xlsx]Sheet1!$A$60</c:f>
              <c:strCache>
                <c:ptCount val="1"/>
                <c:pt idx="0">
                  <c:v>Monthly or less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[Graphs_excel_cohort2.xlsx]Sheet1!$B$58:$L$58</c:f>
              <c:strCache>
                <c:ptCount val="11"/>
                <c:pt idx="0">
                  <c:v>Resources</c:v>
                </c:pt>
                <c:pt idx="1">
                  <c:v>Deadlines</c:v>
                </c:pt>
                <c:pt idx="2">
                  <c:v>Quiz</c:v>
                </c:pt>
                <c:pt idx="3">
                  <c:v>Submit work</c:v>
                </c:pt>
                <c:pt idx="4">
                  <c:v>Collaborate</c:v>
                </c:pt>
                <c:pt idx="5">
                  <c:v>Question teacher</c:v>
                </c:pt>
                <c:pt idx="6">
                  <c:v>Lesson teacher</c:v>
                </c:pt>
                <c:pt idx="7">
                  <c:v>CW teacher</c:v>
                </c:pt>
                <c:pt idx="8">
                  <c:v>Lesson peers</c:v>
                </c:pt>
                <c:pt idx="9">
                  <c:v>CW peers</c:v>
                </c:pt>
                <c:pt idx="10">
                  <c:v>Access recordings</c:v>
                </c:pt>
              </c:strCache>
            </c:strRef>
          </c:cat>
          <c:val>
            <c:numRef>
              <c:f>[Graphs_excel_cohort2.xlsx]Sheet1!$B$60:$L$60</c:f>
              <c:numCache>
                <c:formatCode>General</c:formatCode>
                <c:ptCount val="11"/>
                <c:pt idx="0">
                  <c:v>28</c:v>
                </c:pt>
                <c:pt idx="1">
                  <c:v>32</c:v>
                </c:pt>
                <c:pt idx="2">
                  <c:v>40</c:v>
                </c:pt>
                <c:pt idx="3">
                  <c:v>24</c:v>
                </c:pt>
                <c:pt idx="4">
                  <c:v>29</c:v>
                </c:pt>
                <c:pt idx="5">
                  <c:v>28</c:v>
                </c:pt>
                <c:pt idx="6">
                  <c:v>28</c:v>
                </c:pt>
                <c:pt idx="7">
                  <c:v>22</c:v>
                </c:pt>
                <c:pt idx="8">
                  <c:v>16</c:v>
                </c:pt>
                <c:pt idx="9">
                  <c:v>10</c:v>
                </c:pt>
                <c:pt idx="1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ED-43C4-9AEC-596B66FCE914}"/>
            </c:ext>
          </c:extLst>
        </c:ser>
        <c:ser>
          <c:idx val="2"/>
          <c:order val="2"/>
          <c:tx>
            <c:strRef>
              <c:f>[Graphs_excel_cohort2.xlsx]Sheet1!$A$61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[Graphs_excel_cohort2.xlsx]Sheet1!$B$58:$L$58</c:f>
              <c:strCache>
                <c:ptCount val="11"/>
                <c:pt idx="0">
                  <c:v>Resources</c:v>
                </c:pt>
                <c:pt idx="1">
                  <c:v>Deadlines</c:v>
                </c:pt>
                <c:pt idx="2">
                  <c:v>Quiz</c:v>
                </c:pt>
                <c:pt idx="3">
                  <c:v>Submit work</c:v>
                </c:pt>
                <c:pt idx="4">
                  <c:v>Collaborate</c:v>
                </c:pt>
                <c:pt idx="5">
                  <c:v>Question teacher</c:v>
                </c:pt>
                <c:pt idx="6">
                  <c:v>Lesson teacher</c:v>
                </c:pt>
                <c:pt idx="7">
                  <c:v>CW teacher</c:v>
                </c:pt>
                <c:pt idx="8">
                  <c:v>Lesson peers</c:v>
                </c:pt>
                <c:pt idx="9">
                  <c:v>CW peers</c:v>
                </c:pt>
                <c:pt idx="10">
                  <c:v>Access recordings</c:v>
                </c:pt>
              </c:strCache>
            </c:strRef>
          </c:cat>
          <c:val>
            <c:numRef>
              <c:f>[Graphs_excel_cohort2.xlsx]Sheet1!$B$61:$L$61</c:f>
              <c:numCache>
                <c:formatCode>General</c:formatCode>
                <c:ptCount val="11"/>
                <c:pt idx="0">
                  <c:v>13</c:v>
                </c:pt>
                <c:pt idx="1">
                  <c:v>39</c:v>
                </c:pt>
                <c:pt idx="2">
                  <c:v>54</c:v>
                </c:pt>
                <c:pt idx="3">
                  <c:v>65</c:v>
                </c:pt>
                <c:pt idx="4">
                  <c:v>81</c:v>
                </c:pt>
                <c:pt idx="5">
                  <c:v>82</c:v>
                </c:pt>
                <c:pt idx="6">
                  <c:v>82</c:v>
                </c:pt>
                <c:pt idx="7">
                  <c:v>89</c:v>
                </c:pt>
                <c:pt idx="8">
                  <c:v>94</c:v>
                </c:pt>
                <c:pt idx="9">
                  <c:v>99</c:v>
                </c:pt>
                <c:pt idx="10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ED-43C4-9AEC-596B66FCE9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1455592"/>
        <c:axId val="531460840"/>
      </c:barChart>
      <c:catAx>
        <c:axId val="5314555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 dirty="0" smtClean="0"/>
                  <a:t>Type of activity</a:t>
                </a:r>
                <a:endParaRPr lang="en-GB" sz="140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460840"/>
        <c:crosses val="autoZero"/>
        <c:auto val="1"/>
        <c:lblAlgn val="ctr"/>
        <c:lblOffset val="100"/>
        <c:noMultiLvlLbl val="0"/>
      </c:catAx>
      <c:valAx>
        <c:axId val="531460840"/>
        <c:scaling>
          <c:orientation val="minMax"/>
          <c:max val="11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 dirty="0" smtClean="0"/>
                  <a:t>Frequency</a:t>
                </a:r>
                <a:endParaRPr lang="en-GB" sz="140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45559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Sheet4!$A$8</c:f>
              <c:strCache>
                <c:ptCount val="1"/>
                <c:pt idx="0">
                  <c:v>Weekly or more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Sheet4!$B$7:$G$7</c:f>
              <c:strCache>
                <c:ptCount val="6"/>
                <c:pt idx="0">
                  <c:v>Finding information</c:v>
                </c:pt>
                <c:pt idx="1">
                  <c:v>In-class quiz</c:v>
                </c:pt>
                <c:pt idx="2">
                  <c:v>Access course material</c:v>
                </c:pt>
                <c:pt idx="4">
                  <c:v>Submit work</c:v>
                </c:pt>
                <c:pt idx="5">
                  <c:v>Feedback</c:v>
                </c:pt>
              </c:strCache>
            </c:strRef>
          </c:cat>
          <c:val>
            <c:numRef>
              <c:f>Sheet4!$B$8:$G$8</c:f>
              <c:numCache>
                <c:formatCode>General</c:formatCode>
                <c:ptCount val="6"/>
                <c:pt idx="0">
                  <c:v>96</c:v>
                </c:pt>
                <c:pt idx="1">
                  <c:v>26</c:v>
                </c:pt>
                <c:pt idx="2">
                  <c:v>70</c:v>
                </c:pt>
                <c:pt idx="4">
                  <c:v>29</c:v>
                </c:pt>
                <c:pt idx="5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65-4716-93F1-24F337F085F2}"/>
            </c:ext>
          </c:extLst>
        </c:ser>
        <c:ser>
          <c:idx val="1"/>
          <c:order val="1"/>
          <c:tx>
            <c:strRef>
              <c:f>Sheet4!$A$9</c:f>
              <c:strCache>
                <c:ptCount val="1"/>
                <c:pt idx="0">
                  <c:v>Monthly or less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Sheet4!$B$7:$G$7</c:f>
              <c:strCache>
                <c:ptCount val="6"/>
                <c:pt idx="0">
                  <c:v>Finding information</c:v>
                </c:pt>
                <c:pt idx="1">
                  <c:v>In-class quiz</c:v>
                </c:pt>
                <c:pt idx="2">
                  <c:v>Access course material</c:v>
                </c:pt>
                <c:pt idx="4">
                  <c:v>Submit work</c:v>
                </c:pt>
                <c:pt idx="5">
                  <c:v>Feedback</c:v>
                </c:pt>
              </c:strCache>
            </c:strRef>
          </c:cat>
          <c:val>
            <c:numRef>
              <c:f>Sheet4!$B$9:$G$9</c:f>
              <c:numCache>
                <c:formatCode>General</c:formatCode>
                <c:ptCount val="6"/>
                <c:pt idx="0">
                  <c:v>60</c:v>
                </c:pt>
                <c:pt idx="1">
                  <c:v>107</c:v>
                </c:pt>
                <c:pt idx="2">
                  <c:v>49</c:v>
                </c:pt>
                <c:pt idx="4">
                  <c:v>53</c:v>
                </c:pt>
                <c:pt idx="5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65-4716-93F1-24F337F085F2}"/>
            </c:ext>
          </c:extLst>
        </c:ser>
        <c:ser>
          <c:idx val="2"/>
          <c:order val="2"/>
          <c:tx>
            <c:strRef>
              <c:f>Sheet4!$A$10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Sheet4!$B$7:$G$7</c:f>
              <c:strCache>
                <c:ptCount val="6"/>
                <c:pt idx="0">
                  <c:v>Finding information</c:v>
                </c:pt>
                <c:pt idx="1">
                  <c:v>In-class quiz</c:v>
                </c:pt>
                <c:pt idx="2">
                  <c:v>Access course material</c:v>
                </c:pt>
                <c:pt idx="4">
                  <c:v>Submit work</c:v>
                </c:pt>
                <c:pt idx="5">
                  <c:v>Feedback</c:v>
                </c:pt>
              </c:strCache>
            </c:strRef>
          </c:cat>
          <c:val>
            <c:numRef>
              <c:f>Sheet4!$B$10:$G$10</c:f>
              <c:numCache>
                <c:formatCode>General</c:formatCode>
                <c:ptCount val="6"/>
                <c:pt idx="0">
                  <c:v>29</c:v>
                </c:pt>
                <c:pt idx="1">
                  <c:v>54</c:v>
                </c:pt>
                <c:pt idx="2">
                  <c:v>69</c:v>
                </c:pt>
                <c:pt idx="4">
                  <c:v>110</c:v>
                </c:pt>
                <c:pt idx="5">
                  <c:v>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65-4716-93F1-24F337F085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180000"/>
        <c:axId val="376181640"/>
      </c:barChart>
      <c:catAx>
        <c:axId val="3761800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/>
                  <a:t>Activity</a:t>
                </a:r>
              </a:p>
            </c:rich>
          </c:tx>
          <c:layout>
            <c:manualLayout>
              <c:xMode val="edge"/>
              <c:yMode val="edge"/>
              <c:x val="0.50456568423018267"/>
              <c:y val="0.8699020306433494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181640"/>
        <c:crosses val="autoZero"/>
        <c:auto val="1"/>
        <c:lblAlgn val="ctr"/>
        <c:lblOffset val="100"/>
        <c:noMultiLvlLbl val="0"/>
      </c:catAx>
      <c:valAx>
        <c:axId val="376181640"/>
        <c:scaling>
          <c:orientation val="minMax"/>
          <c:max val="13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/>
                  <a:t>Frequency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18000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Sheet1!$A$85</c:f>
              <c:strCache>
                <c:ptCount val="1"/>
                <c:pt idx="0">
                  <c:v>Weekly or more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Sheet1!$B$84:$H$84</c:f>
              <c:strCache>
                <c:ptCount val="7"/>
                <c:pt idx="0">
                  <c:v>MS office</c:v>
                </c:pt>
                <c:pt idx="1">
                  <c:v>Prepare work</c:v>
                </c:pt>
                <c:pt idx="2">
                  <c:v>Note taking</c:v>
                </c:pt>
                <c:pt idx="4">
                  <c:v>Data analysis</c:v>
                </c:pt>
                <c:pt idx="5">
                  <c:v>Subject specific software</c:v>
                </c:pt>
                <c:pt idx="6">
                  <c:v>Programming software</c:v>
                </c:pt>
              </c:strCache>
            </c:strRef>
          </c:cat>
          <c:val>
            <c:numRef>
              <c:f>Sheet1!$B$85:$H$85</c:f>
              <c:numCache>
                <c:formatCode>General</c:formatCode>
                <c:ptCount val="7"/>
                <c:pt idx="0">
                  <c:v>104</c:v>
                </c:pt>
                <c:pt idx="1">
                  <c:v>70</c:v>
                </c:pt>
                <c:pt idx="2">
                  <c:v>32</c:v>
                </c:pt>
                <c:pt idx="4">
                  <c:v>13</c:v>
                </c:pt>
                <c:pt idx="5">
                  <c:v>13</c:v>
                </c:pt>
                <c:pt idx="6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8D-4B4C-8AEF-A5D37C38977F}"/>
            </c:ext>
          </c:extLst>
        </c:ser>
        <c:ser>
          <c:idx val="1"/>
          <c:order val="1"/>
          <c:tx>
            <c:strRef>
              <c:f>Sheet1!$A$86</c:f>
              <c:strCache>
                <c:ptCount val="1"/>
                <c:pt idx="0">
                  <c:v>Monthly or less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Sheet1!$B$84:$H$84</c:f>
              <c:strCache>
                <c:ptCount val="7"/>
                <c:pt idx="0">
                  <c:v>MS office</c:v>
                </c:pt>
                <c:pt idx="1">
                  <c:v>Prepare work</c:v>
                </c:pt>
                <c:pt idx="2">
                  <c:v>Note taking</c:v>
                </c:pt>
                <c:pt idx="4">
                  <c:v>Data analysis</c:v>
                </c:pt>
                <c:pt idx="5">
                  <c:v>Subject specific software</c:v>
                </c:pt>
                <c:pt idx="6">
                  <c:v>Programming software</c:v>
                </c:pt>
              </c:strCache>
            </c:strRef>
          </c:cat>
          <c:val>
            <c:numRef>
              <c:f>Sheet1!$B$86:$H$86</c:f>
              <c:numCache>
                <c:formatCode>General</c:formatCode>
                <c:ptCount val="7"/>
                <c:pt idx="0">
                  <c:v>54</c:v>
                </c:pt>
                <c:pt idx="1">
                  <c:v>66</c:v>
                </c:pt>
                <c:pt idx="2">
                  <c:v>16</c:v>
                </c:pt>
                <c:pt idx="4">
                  <c:v>70</c:v>
                </c:pt>
                <c:pt idx="5">
                  <c:v>37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8D-4B4C-8AEF-A5D37C38977F}"/>
            </c:ext>
          </c:extLst>
        </c:ser>
        <c:ser>
          <c:idx val="2"/>
          <c:order val="2"/>
          <c:tx>
            <c:strRef>
              <c:f>Sheet1!$A$87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Sheet1!$B$84:$H$84</c:f>
              <c:strCache>
                <c:ptCount val="7"/>
                <c:pt idx="0">
                  <c:v>MS office</c:v>
                </c:pt>
                <c:pt idx="1">
                  <c:v>Prepare work</c:v>
                </c:pt>
                <c:pt idx="2">
                  <c:v>Note taking</c:v>
                </c:pt>
                <c:pt idx="4">
                  <c:v>Data analysis</c:v>
                </c:pt>
                <c:pt idx="5">
                  <c:v>Subject specific software</c:v>
                </c:pt>
                <c:pt idx="6">
                  <c:v>Programming software</c:v>
                </c:pt>
              </c:strCache>
            </c:strRef>
          </c:cat>
          <c:val>
            <c:numRef>
              <c:f>Sheet1!$B$87:$H$87</c:f>
              <c:numCache>
                <c:formatCode>General</c:formatCode>
                <c:ptCount val="7"/>
                <c:pt idx="0">
                  <c:v>30</c:v>
                </c:pt>
                <c:pt idx="1">
                  <c:v>57</c:v>
                </c:pt>
                <c:pt idx="2">
                  <c:v>153</c:v>
                </c:pt>
                <c:pt idx="4">
                  <c:v>102</c:v>
                </c:pt>
                <c:pt idx="5">
                  <c:v>136</c:v>
                </c:pt>
                <c:pt idx="6">
                  <c:v>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8D-4B4C-8AEF-A5D37C3897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98946808"/>
        <c:axId val="598949104"/>
      </c:barChart>
      <c:catAx>
        <c:axId val="5989468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/>
                  <a:t>Activity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8949104"/>
        <c:crosses val="autoZero"/>
        <c:auto val="1"/>
        <c:lblAlgn val="ctr"/>
        <c:lblOffset val="100"/>
        <c:noMultiLvlLbl val="0"/>
      </c:catAx>
      <c:valAx>
        <c:axId val="598949104"/>
        <c:scaling>
          <c:orientation val="minMax"/>
          <c:max val="16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/>
                  <a:t>Frequency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8946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Sheet6!$A$2</c:f>
              <c:strCache>
                <c:ptCount val="1"/>
                <c:pt idx="0">
                  <c:v>Weekly or more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Sheet6!$B$1:$D$1</c:f>
              <c:strCache>
                <c:ptCount val="3"/>
                <c:pt idx="0">
                  <c:v>Discuss teacher</c:v>
                </c:pt>
                <c:pt idx="1">
                  <c:v>Discuss peers</c:v>
                </c:pt>
                <c:pt idx="2">
                  <c:v>Collaborate</c:v>
                </c:pt>
              </c:strCache>
            </c:strRef>
          </c:cat>
          <c:val>
            <c:numRef>
              <c:f>Sheet6!$B$2:$D$2</c:f>
              <c:numCache>
                <c:formatCode>General</c:formatCode>
                <c:ptCount val="3"/>
                <c:pt idx="0">
                  <c:v>17</c:v>
                </c:pt>
                <c:pt idx="1">
                  <c:v>23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EF-472C-87E9-F907DD34E52A}"/>
            </c:ext>
          </c:extLst>
        </c:ser>
        <c:ser>
          <c:idx val="1"/>
          <c:order val="1"/>
          <c:tx>
            <c:strRef>
              <c:f>Sheet6!$A$3</c:f>
              <c:strCache>
                <c:ptCount val="1"/>
                <c:pt idx="0">
                  <c:v>Monthly or less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Sheet6!$B$1:$D$1</c:f>
              <c:strCache>
                <c:ptCount val="3"/>
                <c:pt idx="0">
                  <c:v>Discuss teacher</c:v>
                </c:pt>
                <c:pt idx="1">
                  <c:v>Discuss peers</c:v>
                </c:pt>
                <c:pt idx="2">
                  <c:v>Collaborate</c:v>
                </c:pt>
              </c:strCache>
            </c:strRef>
          </c:cat>
          <c:val>
            <c:numRef>
              <c:f>Sheet6!$B$3:$D$3</c:f>
              <c:numCache>
                <c:formatCode>General</c:formatCode>
                <c:ptCount val="3"/>
                <c:pt idx="0">
                  <c:v>36</c:v>
                </c:pt>
                <c:pt idx="1">
                  <c:v>27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EF-472C-87E9-F907DD34E52A}"/>
            </c:ext>
          </c:extLst>
        </c:ser>
        <c:ser>
          <c:idx val="2"/>
          <c:order val="2"/>
          <c:tx>
            <c:strRef>
              <c:f>Sheet6!$A$4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Sheet6!$B$1:$D$1</c:f>
              <c:strCache>
                <c:ptCount val="3"/>
                <c:pt idx="0">
                  <c:v>Discuss teacher</c:v>
                </c:pt>
                <c:pt idx="1">
                  <c:v>Discuss peers</c:v>
                </c:pt>
                <c:pt idx="2">
                  <c:v>Collaborate</c:v>
                </c:pt>
              </c:strCache>
            </c:strRef>
          </c:cat>
          <c:val>
            <c:numRef>
              <c:f>Sheet6!$B$4:$D$4</c:f>
              <c:numCache>
                <c:formatCode>General</c:formatCode>
                <c:ptCount val="3"/>
                <c:pt idx="0">
                  <c:v>134</c:v>
                </c:pt>
                <c:pt idx="1">
                  <c:v>140</c:v>
                </c:pt>
                <c:pt idx="2">
                  <c:v>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EF-472C-87E9-F907DD34E5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698120"/>
        <c:axId val="381698776"/>
      </c:barChart>
      <c:catAx>
        <c:axId val="3816981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 dirty="0" smtClean="0"/>
                  <a:t>Activity</a:t>
                </a:r>
                <a:endParaRPr lang="en-GB" sz="1400" dirty="0"/>
              </a:p>
            </c:rich>
          </c:tx>
          <c:layout>
            <c:manualLayout>
              <c:xMode val="edge"/>
              <c:yMode val="edge"/>
              <c:x val="0.50052100445904713"/>
              <c:y val="0.8496660409011805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698776"/>
        <c:crosses val="autoZero"/>
        <c:auto val="1"/>
        <c:lblAlgn val="ctr"/>
        <c:lblOffset val="100"/>
        <c:noMultiLvlLbl val="0"/>
      </c:catAx>
      <c:valAx>
        <c:axId val="381698776"/>
        <c:scaling>
          <c:orientation val="minMax"/>
          <c:max val="14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 dirty="0" smtClean="0"/>
                  <a:t>Frequency</a:t>
                </a:r>
                <a:endParaRPr lang="en-GB" sz="140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698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Sheet5!$A$10</c:f>
              <c:strCache>
                <c:ptCount val="1"/>
                <c:pt idx="0">
                  <c:v>No competency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Sheet5!$B$9:$H$9</c:f>
              <c:strCache>
                <c:ptCount val="7"/>
                <c:pt idx="0">
                  <c:v>Specialist software use</c:v>
                </c:pt>
                <c:pt idx="1">
                  <c:v>Data analysis</c:v>
                </c:pt>
                <c:pt idx="2">
                  <c:v>Digital creation</c:v>
                </c:pt>
                <c:pt idx="3">
                  <c:v>Managing digital identity</c:v>
                </c:pt>
                <c:pt idx="4">
                  <c:v>Research</c:v>
                </c:pt>
                <c:pt idx="5">
                  <c:v>Digital communication &amp; collaboration</c:v>
                </c:pt>
                <c:pt idx="6">
                  <c:v>IT skills</c:v>
                </c:pt>
              </c:strCache>
            </c:strRef>
          </c:cat>
          <c:val>
            <c:numRef>
              <c:f>Sheet5!$B$10:$H$10</c:f>
              <c:numCache>
                <c:formatCode>General</c:formatCode>
                <c:ptCount val="7"/>
                <c:pt idx="0">
                  <c:v>40</c:v>
                </c:pt>
                <c:pt idx="1">
                  <c:v>7</c:v>
                </c:pt>
                <c:pt idx="2">
                  <c:v>30</c:v>
                </c:pt>
                <c:pt idx="3">
                  <c:v>10</c:v>
                </c:pt>
                <c:pt idx="4">
                  <c:v>4</c:v>
                </c:pt>
                <c:pt idx="5">
                  <c:v>9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36-41F7-B2F6-C00AB76D4F49}"/>
            </c:ext>
          </c:extLst>
        </c:ser>
        <c:ser>
          <c:idx val="1"/>
          <c:order val="1"/>
          <c:tx>
            <c:strRef>
              <c:f>Sheet5!$A$11</c:f>
              <c:strCache>
                <c:ptCount val="1"/>
                <c:pt idx="0">
                  <c:v>Low level of competency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Sheet5!$B$9:$H$9</c:f>
              <c:strCache>
                <c:ptCount val="7"/>
                <c:pt idx="0">
                  <c:v>Specialist software use</c:v>
                </c:pt>
                <c:pt idx="1">
                  <c:v>Data analysis</c:v>
                </c:pt>
                <c:pt idx="2">
                  <c:v>Digital creation</c:v>
                </c:pt>
                <c:pt idx="3">
                  <c:v>Managing digital identity</c:v>
                </c:pt>
                <c:pt idx="4">
                  <c:v>Research</c:v>
                </c:pt>
                <c:pt idx="5">
                  <c:v>Digital communication &amp; collaboration</c:v>
                </c:pt>
                <c:pt idx="6">
                  <c:v>IT skills</c:v>
                </c:pt>
              </c:strCache>
            </c:strRef>
          </c:cat>
          <c:val>
            <c:numRef>
              <c:f>Sheet5!$B$11:$H$11</c:f>
              <c:numCache>
                <c:formatCode>General</c:formatCode>
                <c:ptCount val="7"/>
                <c:pt idx="0">
                  <c:v>68</c:v>
                </c:pt>
                <c:pt idx="1">
                  <c:v>41</c:v>
                </c:pt>
                <c:pt idx="2">
                  <c:v>42</c:v>
                </c:pt>
                <c:pt idx="3">
                  <c:v>31</c:v>
                </c:pt>
                <c:pt idx="4">
                  <c:v>19</c:v>
                </c:pt>
                <c:pt idx="5">
                  <c:v>27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36-41F7-B2F6-C00AB76D4F49}"/>
            </c:ext>
          </c:extLst>
        </c:ser>
        <c:ser>
          <c:idx val="2"/>
          <c:order val="2"/>
          <c:tx>
            <c:strRef>
              <c:f>Sheet5!$A$12</c:f>
              <c:strCache>
                <c:ptCount val="1"/>
                <c:pt idx="0">
                  <c:v>Reasonable level of competency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Sheet5!$B$9:$H$9</c:f>
              <c:strCache>
                <c:ptCount val="7"/>
                <c:pt idx="0">
                  <c:v>Specialist software use</c:v>
                </c:pt>
                <c:pt idx="1">
                  <c:v>Data analysis</c:v>
                </c:pt>
                <c:pt idx="2">
                  <c:v>Digital creation</c:v>
                </c:pt>
                <c:pt idx="3">
                  <c:v>Managing digital identity</c:v>
                </c:pt>
                <c:pt idx="4">
                  <c:v>Research</c:v>
                </c:pt>
                <c:pt idx="5">
                  <c:v>Digital communication &amp; collaboration</c:v>
                </c:pt>
                <c:pt idx="6">
                  <c:v>IT skills</c:v>
                </c:pt>
              </c:strCache>
            </c:strRef>
          </c:cat>
          <c:val>
            <c:numRef>
              <c:f>Sheet5!$B$12:$H$12</c:f>
              <c:numCache>
                <c:formatCode>General</c:formatCode>
                <c:ptCount val="7"/>
                <c:pt idx="0">
                  <c:v>58</c:v>
                </c:pt>
                <c:pt idx="1">
                  <c:v>113</c:v>
                </c:pt>
                <c:pt idx="2">
                  <c:v>86</c:v>
                </c:pt>
                <c:pt idx="3">
                  <c:v>88</c:v>
                </c:pt>
                <c:pt idx="4">
                  <c:v>102</c:v>
                </c:pt>
                <c:pt idx="5">
                  <c:v>88</c:v>
                </c:pt>
                <c:pt idx="6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36-41F7-B2F6-C00AB76D4F49}"/>
            </c:ext>
          </c:extLst>
        </c:ser>
        <c:ser>
          <c:idx val="3"/>
          <c:order val="3"/>
          <c:tx>
            <c:strRef>
              <c:f>Sheet5!$A$13</c:f>
              <c:strCache>
                <c:ptCount val="1"/>
                <c:pt idx="0">
                  <c:v>High level of competency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Sheet5!$B$9:$H$9</c:f>
              <c:strCache>
                <c:ptCount val="7"/>
                <c:pt idx="0">
                  <c:v>Specialist software use</c:v>
                </c:pt>
                <c:pt idx="1">
                  <c:v>Data analysis</c:v>
                </c:pt>
                <c:pt idx="2">
                  <c:v>Digital creation</c:v>
                </c:pt>
                <c:pt idx="3">
                  <c:v>Managing digital identity</c:v>
                </c:pt>
                <c:pt idx="4">
                  <c:v>Research</c:v>
                </c:pt>
                <c:pt idx="5">
                  <c:v>Digital communication &amp; collaboration</c:v>
                </c:pt>
                <c:pt idx="6">
                  <c:v>IT skills</c:v>
                </c:pt>
              </c:strCache>
            </c:strRef>
          </c:cat>
          <c:val>
            <c:numRef>
              <c:f>Sheet5!$B$13:$H$13</c:f>
              <c:numCache>
                <c:formatCode>General</c:formatCode>
                <c:ptCount val="7"/>
                <c:pt idx="0">
                  <c:v>17</c:v>
                </c:pt>
                <c:pt idx="1">
                  <c:v>22</c:v>
                </c:pt>
                <c:pt idx="2">
                  <c:v>25</c:v>
                </c:pt>
                <c:pt idx="3">
                  <c:v>54</c:v>
                </c:pt>
                <c:pt idx="4">
                  <c:v>58</c:v>
                </c:pt>
                <c:pt idx="5">
                  <c:v>59</c:v>
                </c:pt>
                <c:pt idx="6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36-41F7-B2F6-C00AB76D4F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351688"/>
        <c:axId val="384341848"/>
      </c:barChart>
      <c:catAx>
        <c:axId val="3843516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Digital skills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bg2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341848"/>
        <c:crosses val="autoZero"/>
        <c:auto val="1"/>
        <c:lblAlgn val="ctr"/>
        <c:lblOffset val="100"/>
        <c:noMultiLvlLbl val="0"/>
      </c:catAx>
      <c:valAx>
        <c:axId val="38434184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Frequency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bg2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35168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bg2">
              <a:lumMod val="50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Sheet1!$A$2:$A$3</c:f>
              <c:strCache>
                <c:ptCount val="2"/>
                <c:pt idx="0">
                  <c:v>Cohort 1</c:v>
                </c:pt>
                <c:pt idx="1">
                  <c:v>Cohort 2</c:v>
                </c:pt>
              </c:strCache>
            </c:strRef>
          </c:cat>
          <c:val>
            <c:numRef>
              <c:f>Sheet1!$B$2:$B$3</c:f>
              <c:numCache>
                <c:formatCode>###0.00</c:formatCode>
                <c:ptCount val="2"/>
                <c:pt idx="0">
                  <c:v>4.0502283105022832</c:v>
                </c:pt>
                <c:pt idx="1">
                  <c:v>3.87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0C-4C49-BAB4-F6AAC60087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2134520"/>
        <c:axId val="322135504"/>
      </c:barChart>
      <c:catAx>
        <c:axId val="322134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135504"/>
        <c:crosses val="autoZero"/>
        <c:auto val="1"/>
        <c:lblAlgn val="ctr"/>
        <c:lblOffset val="100"/>
        <c:noMultiLvlLbl val="0"/>
      </c:catAx>
      <c:valAx>
        <c:axId val="322135504"/>
        <c:scaling>
          <c:orientation val="minMax"/>
          <c:max val="5"/>
          <c:min val="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600"/>
                  <a:t>Confidence</a:t>
                </a:r>
              </a:p>
            </c:rich>
          </c:tx>
          <c:layout>
            <c:manualLayout>
              <c:xMode val="edge"/>
              <c:yMode val="edge"/>
              <c:x val="1.5503875968992248E-2"/>
              <c:y val="0.2963781293033437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##0" sourceLinked="0"/>
        <c:majorTickMark val="none"/>
        <c:minorTickMark val="none"/>
        <c:tickLblPos val="nextTo"/>
        <c:spPr>
          <a:solidFill>
            <a:schemeClr val="bg1"/>
          </a:solidFill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134520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dk1">
                    <a:lumMod val="50000"/>
                    <a:lumOff val="50000"/>
                  </a:schemeClr>
                </a:solidFill>
                <a:round/>
              </a:ln>
              <a:effectLst/>
            </c:spPr>
          </c:errBars>
          <c:cat>
            <c:strRef>
              <c:f>Sheet1!$A$5:$A$6</c:f>
              <c:strCache>
                <c:ptCount val="2"/>
                <c:pt idx="0">
                  <c:v>Cohort 1</c:v>
                </c:pt>
                <c:pt idx="1">
                  <c:v>Cohort 2</c:v>
                </c:pt>
              </c:strCache>
            </c:strRef>
          </c:cat>
          <c:val>
            <c:numRef>
              <c:f>Sheet1!$B$5:$B$6</c:f>
              <c:numCache>
                <c:formatCode>###0.00</c:formatCode>
                <c:ptCount val="2"/>
                <c:pt idx="0">
                  <c:v>3.8082191780821919</c:v>
                </c:pt>
                <c:pt idx="1">
                  <c:v>3.605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C1-4A31-A09D-ACE9A5F0D9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7"/>
        <c:overlap val="-43"/>
        <c:axId val="316355544"/>
        <c:axId val="316356856"/>
      </c:barChart>
      <c:catAx>
        <c:axId val="316355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356856"/>
        <c:crosses val="autoZero"/>
        <c:auto val="1"/>
        <c:lblAlgn val="ctr"/>
        <c:lblOffset val="100"/>
        <c:noMultiLvlLbl val="0"/>
      </c:catAx>
      <c:valAx>
        <c:axId val="316356856"/>
        <c:scaling>
          <c:orientation val="minMax"/>
          <c:max val="5"/>
          <c:min val="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600" b="0" dirty="0" smtClean="0"/>
                  <a:t>Confidence</a:t>
                </a:r>
                <a:endParaRPr lang="en-GB" sz="1600" b="0" dirty="0"/>
              </a:p>
            </c:rich>
          </c:tx>
          <c:layout>
            <c:manualLayout>
              <c:xMode val="edge"/>
              <c:yMode val="edge"/>
              <c:x val="0"/>
              <c:y val="0.314697717870011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##0" sourceLinked="0"/>
        <c:majorTickMark val="none"/>
        <c:minorTickMark val="none"/>
        <c:tickLblPos val="nextTo"/>
        <c:spPr>
          <a:noFill/>
          <a:ln>
            <a:solidFill>
              <a:schemeClr val="accent3">
                <a:alpha val="91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355544"/>
        <c:crosses val="autoZero"/>
        <c:crossBetween val="between"/>
        <c:majorUnit val="1"/>
        <c:minorUnit val="1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GB" dirty="0">
                <a:latin typeface="Arial" panose="020B0604020202020204" pitchFamily="34" charset="0"/>
              </a:rPr>
              <a:t>The University of Nottingham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04BF2-D7DF-479C-9EF9-FF247B43B6E6}" type="datetime1">
              <a:rPr lang="en-GB" smtClean="0">
                <a:latin typeface="Arial" panose="020B0604020202020204" pitchFamily="34" charset="0"/>
              </a:rPr>
              <a:t>24/06/2021</a:t>
            </a:fld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 dirty="0">
                <a:latin typeface="Arial" panose="020B0604020202020204" pitchFamily="34" charset="0"/>
              </a:rPr>
              <a:t>Your Department Name etc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DEDAF-6BFF-4ECB-9F4E-2D4AAE5E0143}" type="slidenum">
              <a:rPr lang="en-GB" smtClean="0">
                <a:latin typeface="Arial" panose="020B0604020202020204" pitchFamily="34" charset="0"/>
              </a:rPr>
              <a:t>‹#›</a:t>
            </a:fld>
            <a:endParaRPr lang="en-GB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66318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GB"/>
              <a:t>The University of Nottingham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084AD9-1202-424F-8F1E-1DE5EBE3F39C}" type="datetime1">
              <a:rPr lang="en-GB" smtClean="0"/>
              <a:t>24/06/2021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AF5A3-63BC-4A87-859D-8ED86BB4B4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01821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The University of Nottingham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Your Department Name etc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807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The University of Nottingham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Your Department Name etc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679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The University of Nottingham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Your Department Name etc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198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The University of Nottingham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Your Department Name etc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281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The University of Nottingham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Your Department Name etc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407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The University of Nottingham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Your Department Name etc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558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The University of Nottingham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Your Department Name etc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4603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The University of Nottingham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Your Department Name etc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2951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The University of Nottingham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Your Department Name etc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580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The University of Nottingham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Your Department Name etc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4512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The University of Nottingham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Your Department Name etc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8290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The University of Nottingham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Your Department Name etc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421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The University of Nottingham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Your Department Name etc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1963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640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nottingham.ac.uk/imagebank" TargetMode="Externa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nottingham.ac.uk/imagebank" TargetMode="Externa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nottingham.ac.uk/imagebank" TargetMode="Externa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www.nottingham.ac.uk/imagebank" TargetMode="Externa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www.nottingham.ac.uk/imagebank" TargetMode="Externa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Earth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presentation title – Arial 32pt</a:t>
            </a: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8857659-1700-314E-B00F-79040D7445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A158B21E-1070-014B-B9DF-CC6AE4E330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E7FB5A-28C0-E64E-9FEF-7D9F37C42C4A}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Use the ‘New Slide’ </a:t>
            </a:r>
            <a:br>
              <a:rPr lang="en-US" sz="1600" dirty="0">
                <a:solidFill>
                  <a:schemeClr val="tx2"/>
                </a:solidFill>
              </a:rPr>
            </a:br>
            <a:r>
              <a:rPr lang="en-US" sz="1600" dirty="0">
                <a:solidFill>
                  <a:schemeClr val="tx2"/>
                </a:solidFill>
              </a:rPr>
              <a:t>or ‘Layout’ buttons for different cover slide options.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2309C-2C73-D748-AA1B-AB05B98A64B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48725" y="4194626"/>
            <a:ext cx="3343275" cy="1535613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GB" dirty="0"/>
              <a:t> 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CE00DA-F948-9449-B3A1-D7A1FAA0F09F}"/>
              </a:ext>
            </a:extLst>
          </p:cNvPr>
          <p:cNvSpPr/>
          <p:nvPr userDrawn="1"/>
        </p:nvSpPr>
        <p:spPr>
          <a:xfrm>
            <a:off x="12635555" y="4194626"/>
            <a:ext cx="1550894" cy="155089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Add a partner logo</a:t>
            </a:r>
            <a:br>
              <a:rPr lang="en-US" sz="1600" dirty="0">
                <a:solidFill>
                  <a:schemeClr val="tx2"/>
                </a:solidFill>
              </a:rPr>
            </a:br>
            <a:r>
              <a:rPr lang="en-US" sz="1600" dirty="0">
                <a:solidFill>
                  <a:schemeClr val="tx2"/>
                </a:solidFill>
              </a:rPr>
              <a:t>here if required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4CE4322B-60FD-4247-98CC-5B3D3101F0D7}"/>
              </a:ext>
            </a:extLst>
          </p:cNvPr>
          <p:cNvSpPr/>
          <p:nvPr userDrawn="1"/>
        </p:nvSpPr>
        <p:spPr>
          <a:xfrm>
            <a:off x="12335916" y="5239452"/>
            <a:ext cx="1012135" cy="1012135"/>
          </a:xfrm>
          <a:prstGeom prst="arc">
            <a:avLst>
              <a:gd name="adj1" fmla="val 818360"/>
              <a:gd name="adj2" fmla="val 9300445"/>
            </a:avLst>
          </a:prstGeom>
          <a:ln w="15875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716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Campu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AE23AA1-5E84-1542-85FA-0AD28CCBD6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3B6D91D-08CC-8B40-9A20-FA4118102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presentation title – Arial 32pt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1D62B56-9FE8-D94E-A6EA-EC6A8F16943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</p:spTree>
    <p:extLst>
      <p:ext uri="{BB962C8B-B14F-4D97-AF65-F5344CB8AC3E}">
        <p14:creationId xmlns:p14="http://schemas.microsoft.com/office/powerpoint/2010/main" val="1668866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Peopl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6385F48C-130A-074B-BAE4-5071492DF3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74767" cy="103094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E0A4753-72CA-6241-85A5-FA5F9E40DC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presentation title – Arial 32pt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C60C8-55FD-084A-BE95-B2E7664467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</p:spTree>
    <p:extLst>
      <p:ext uri="{BB962C8B-B14F-4D97-AF65-F5344CB8AC3E}">
        <p14:creationId xmlns:p14="http://schemas.microsoft.com/office/powerpoint/2010/main" val="4149837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Science &amp; Technolog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3BA9BED-34B5-9D4D-A988-760726B7CEE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BD7A035-88C0-B640-91D8-3B73C22448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presentation title – Arial 32pt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4D1AC89-727B-C049-9CD3-8F38C0F22C9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89BE0EF-B1BD-4F49-A571-A9C3B39F74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48725" y="4194626"/>
            <a:ext cx="3343275" cy="1535613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GB" dirty="0"/>
              <a:t> 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EF5119-3C31-2042-9116-20C98F254CA9}"/>
              </a:ext>
            </a:extLst>
          </p:cNvPr>
          <p:cNvSpPr/>
          <p:nvPr userDrawn="1"/>
        </p:nvSpPr>
        <p:spPr>
          <a:xfrm>
            <a:off x="12635555" y="4194626"/>
            <a:ext cx="1550894" cy="155089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Add a partner logo</a:t>
            </a:r>
            <a:br>
              <a:rPr lang="en-US" sz="1600" dirty="0">
                <a:solidFill>
                  <a:schemeClr val="tx2"/>
                </a:solidFill>
              </a:rPr>
            </a:br>
            <a:r>
              <a:rPr lang="en-US" sz="1600" dirty="0">
                <a:solidFill>
                  <a:schemeClr val="tx2"/>
                </a:solidFill>
              </a:rPr>
              <a:t>here if required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D7715FAF-431F-0947-BA32-CCCAE21D6FF6}"/>
              </a:ext>
            </a:extLst>
          </p:cNvPr>
          <p:cNvSpPr/>
          <p:nvPr userDrawn="1"/>
        </p:nvSpPr>
        <p:spPr>
          <a:xfrm>
            <a:off x="12335916" y="5239452"/>
            <a:ext cx="1012135" cy="1012135"/>
          </a:xfrm>
          <a:prstGeom prst="arc">
            <a:avLst>
              <a:gd name="adj1" fmla="val 818360"/>
              <a:gd name="adj2" fmla="val 9300445"/>
            </a:avLst>
          </a:prstGeom>
          <a:ln w="15875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4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Option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41120" y="2492895"/>
            <a:ext cx="9509760" cy="187220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Divider slide title – Arial Bold 36pt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341120" y="4160520"/>
            <a:ext cx="9509760" cy="93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– Arial 28pt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FB682B-CBE5-0E46-8A20-FBDCFD217D46}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Use the ‘New Slide’ </a:t>
            </a:r>
            <a:br>
              <a:rPr lang="en-US" sz="1600" dirty="0">
                <a:solidFill>
                  <a:schemeClr val="tx2"/>
                </a:solidFill>
              </a:rPr>
            </a:br>
            <a:r>
              <a:rPr lang="en-US" sz="1600" dirty="0">
                <a:solidFill>
                  <a:schemeClr val="tx2"/>
                </a:solidFill>
              </a:rPr>
              <a:t>or ‘Layout’ buttons for different divider slide options.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81B442-D23E-CA47-8B99-3C2A297ACC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673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Option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FA4EB9E-FE0B-FF48-B57B-3DBA656E7C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2492895"/>
            <a:ext cx="9509760" cy="187220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Divider slide title – Arial Bold 36pt</a:t>
            </a:r>
            <a:endParaRPr lang="en-GB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8DE1B96-986D-4446-800F-54A0D95D2F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4160520"/>
            <a:ext cx="9509760" cy="93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– Arial 28pt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18598A-E89A-584D-B315-0C3A8BB5DD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024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Option 3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A61C9F9-E7A2-6342-870C-D685719F3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2492895"/>
            <a:ext cx="9509760" cy="187220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Divider slide title – Arial Bold 36pt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28BB5A8-2728-CF4C-9063-6BE6445BAAF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4160520"/>
            <a:ext cx="9509760" cy="93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– Arial 28pt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4B13D2-2048-3D42-80F2-F73F240352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093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03035A1-1804-EC4A-9FF8-AEE00A4BFC6F}"/>
              </a:ext>
            </a:extLst>
          </p:cNvPr>
          <p:cNvSpPr/>
          <p:nvPr userDrawn="1"/>
        </p:nvSpPr>
        <p:spPr>
          <a:xfrm>
            <a:off x="12635555" y="-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Use the ‘New Slide’ </a:t>
            </a:r>
            <a:br>
              <a:rPr lang="en-US" sz="1600" dirty="0">
                <a:solidFill>
                  <a:schemeClr val="tx2"/>
                </a:solidFill>
              </a:rPr>
            </a:br>
            <a:r>
              <a:rPr lang="en-US" sz="1600" dirty="0">
                <a:solidFill>
                  <a:schemeClr val="tx2"/>
                </a:solidFill>
              </a:rPr>
              <a:t>or ‘Layout’ buttons for different slide content options.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2133603"/>
            <a:ext cx="1125769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2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1E2C30-32D1-C047-B25A-9F37D699E14C}"/>
              </a:ext>
            </a:extLst>
          </p:cNvPr>
          <p:cNvSpPr/>
          <p:nvPr userDrawn="1"/>
        </p:nvSpPr>
        <p:spPr>
          <a:xfrm>
            <a:off x="12635555" y="2702257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19A7CD-F138-0F44-8EE9-3A0D44746374}"/>
              </a:ext>
            </a:extLst>
          </p:cNvPr>
          <p:cNvSpPr/>
          <p:nvPr userDrawn="1"/>
        </p:nvSpPr>
        <p:spPr>
          <a:xfrm>
            <a:off x="-2691741" y="4585363"/>
            <a:ext cx="2272637" cy="227263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To change the information in the footer throughout the presentation go to ‘Insert’ &gt; ‘Header and Footers’ and add in your Name an Department. 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EC0D016C-1275-924C-98DB-B9930CE6E2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AEDAE64E-B17E-C94F-B25E-49BD42EBB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6849A843-67F9-4A42-88AB-E569AB1B46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747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1484533"/>
            <a:ext cx="11257699" cy="439556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2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BD330B-22A3-344E-A01F-AEEF71CCB5D3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Please see slides at the end of this template for chart and table examples as well as different elements. Copy and paste these items onto this page.</a:t>
            </a:r>
          </a:p>
        </p:txBody>
      </p:sp>
      <p:sp>
        <p:nvSpPr>
          <p:cNvPr id="20" name="Date Placeholder 2">
            <a:extLst>
              <a:ext uri="{FF2B5EF4-FFF2-40B4-BE49-F238E27FC236}">
                <a16:creationId xmlns:a16="http://schemas.microsoft.com/office/drawing/2014/main" id="{B2A1E1DF-F3DC-FF43-B4BE-16D7BEF30B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21" name="Footer Placeholder 3">
            <a:extLst>
              <a:ext uri="{FF2B5EF4-FFF2-40B4-BE49-F238E27FC236}">
                <a16:creationId xmlns:a16="http://schemas.microsoft.com/office/drawing/2014/main" id="{0AA0A411-DB94-FC40-85F3-F17777FB4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F3C1752-919C-2C4A-85B7-2982AD8BE6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5103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sp>
        <p:nvSpPr>
          <p:cNvPr id="11" name="Date Placeholder 2">
            <a:extLst>
              <a:ext uri="{FF2B5EF4-FFF2-40B4-BE49-F238E27FC236}">
                <a16:creationId xmlns:a16="http://schemas.microsoft.com/office/drawing/2014/main" id="{27851B81-1328-7543-96B8-61F01F01B7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E7AF8C98-EFFB-8444-A615-B4920C896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D05096E2-BE7E-2745-BEDA-2FE7CA4B2C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7829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2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2EB8B77C-1456-2F4D-971B-A3B002EBED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39555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1497BF54-DDDF-9C43-996F-4B56CDE6B03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539555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2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B5E9271B-0820-354A-93EC-EB8643201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7729FF4B-AE88-DA4F-A14E-D6CE4E633D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C1CD28ED-14F1-B44C-B470-1D224D8D5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87F950BD-F6BF-E946-BF59-9996741B704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19758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erse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1B71C68-E69A-D043-938E-2E7E5584D68A}"/>
              </a:ext>
            </a:extLst>
          </p:cNvPr>
          <p:cNvSpPr/>
          <p:nvPr userDrawn="1"/>
        </p:nvSpPr>
        <p:spPr>
          <a:xfrm>
            <a:off x="0" y="1029589"/>
            <a:ext cx="12192000" cy="582841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2133603"/>
            <a:ext cx="1125769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lang="en-GB" sz="2800" smtClean="0">
                <a:solidFill>
                  <a:schemeClr val="bg1"/>
                </a:solidFill>
                <a:effectLst/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1E2C30-32D1-C047-B25A-9F37D699E14C}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43D5D473-8F2B-CC49-956D-E22C182015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C55CF14C-1036-8240-A4D6-88C76B53C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B57574F-AFAA-7C43-8707-E5A503FC4EF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62926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1B71C68-E69A-D043-938E-2E7E5584D68A}"/>
              </a:ext>
            </a:extLst>
          </p:cNvPr>
          <p:cNvSpPr/>
          <p:nvPr userDrawn="1"/>
        </p:nvSpPr>
        <p:spPr>
          <a:xfrm>
            <a:off x="0" y="1029589"/>
            <a:ext cx="12192000" cy="582841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6150624" cy="19444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Quote text goes here – Georgia 40pt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1E2C30-32D1-C047-B25A-9F37D699E14C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F0E20FF6-087C-254D-B377-87B46F300B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26250FB6-DFDE-CC4E-BD54-E44B31D1F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FE546460-2F3C-B743-ACBE-47CE198D33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6197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lock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2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97768A-E936-2047-B272-A71830C2F46A}"/>
              </a:ext>
            </a:extLst>
          </p:cNvPr>
          <p:cNvSpPr/>
          <p:nvPr userDrawn="1"/>
        </p:nvSpPr>
        <p:spPr>
          <a:xfrm>
            <a:off x="6096000" y="1029589"/>
            <a:ext cx="6096000" cy="582841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FE17E21C-B85B-934A-BF9C-B51FD202E06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39555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lang="en-GB" sz="2800" smtClean="0">
                <a:solidFill>
                  <a:schemeClr val="bg1"/>
                </a:solidFill>
                <a:effectLst/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2EB8B77C-1456-2F4D-971B-A3B002EBED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39555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2A486383-7D66-0D46-B7B2-852429AEEE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305C388A-4F4A-D046-A14C-1966CD505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1B3FD81-10DD-0342-9AA1-E2491DE801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3950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act &amp; Figures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3E8FE9F4-4522-2A4A-9C2C-E14E46615C7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02114" y="3806825"/>
            <a:ext cx="3041886" cy="3051175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EB8BEFA4-C2B9-BD42-A0A5-04F3692367B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53231" y="3806825"/>
            <a:ext cx="3041886" cy="3051175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38429D8B-070F-B34C-94B7-DEF1C90FAA0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99117" y="1030288"/>
            <a:ext cx="6096000" cy="2776537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2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Use this slide to showcase key facts and figures by editing the text in these boxes. Options with less boxes are also available in under the ’Layouts’ button.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85012C2-4993-F54F-A804-693637D33D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6246" y="1325014"/>
            <a:ext cx="4107914" cy="16850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500" b="1">
                <a:solidFill>
                  <a:schemeClr val="tx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1 in 5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F96B15A1-3AF6-A640-A190-8E8291CF1A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16246" y="2968285"/>
            <a:ext cx="5420828" cy="5078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lang="en-GB" sz="3000" smtClean="0">
                <a:solidFill>
                  <a:schemeClr val="tx1"/>
                </a:solidFill>
                <a:effectLst/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r>
              <a:rPr lang="en-GB" dirty="0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Lorem ipsum </a:t>
            </a:r>
            <a:r>
              <a:rPr lang="en-GB" dirty="0" err="1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dolor</a:t>
            </a:r>
            <a:r>
              <a:rPr lang="en-GB" dirty="0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 sit </a:t>
            </a:r>
            <a:r>
              <a:rPr lang="en-GB" dirty="0" err="1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amet</a:t>
            </a:r>
            <a:endParaRPr lang="en-GB" dirty="0">
              <a:solidFill>
                <a:srgbClr val="011C67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45F9D20A-60A4-B749-9837-8CF6B9AF354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16246" y="3997876"/>
            <a:ext cx="2616739" cy="13111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75%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2269F27E-1C0A-A446-B7C7-C4A5F893663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16663" y="5308600"/>
            <a:ext cx="2616200" cy="86793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3DF3D1FC-03B8-E04D-9DA6-CDB5C487C4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12665" y="4521347"/>
            <a:ext cx="2616739" cy="13111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£2m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F4AE2FA4-A530-1540-800A-6A0ACFD551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13082" y="3999041"/>
            <a:ext cx="2616200" cy="48013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47168AAF-B20D-5A42-B75B-7723535923C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313082" y="5799705"/>
            <a:ext cx="2616200" cy="48013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34" name="Date Placeholder 2">
            <a:extLst>
              <a:ext uri="{FF2B5EF4-FFF2-40B4-BE49-F238E27FC236}">
                <a16:creationId xmlns:a16="http://schemas.microsoft.com/office/drawing/2014/main" id="{2987AD34-27BC-A940-9D49-9B42BCBEFD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BEACFBAF-3C16-9442-B6F6-4613A5BB5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E8A77961-1C22-C74B-9FA8-22E6A417D98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9651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act &amp; Figures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D944C8EB-D3E3-3B4F-9FC5-E6B185D2F57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9117" y="3806825"/>
            <a:ext cx="6096000" cy="3051175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563FF-1797-7C47-B195-3DD52F253B4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9117" y="1030288"/>
            <a:ext cx="6096000" cy="2776537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2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Use this slide to showcase key facts and figures by editing the text in these boxes. Options with more boxes are also available in under the ’Layouts’ button.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85012C2-4993-F54F-A804-693637D33D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6246" y="1325014"/>
            <a:ext cx="4107914" cy="16850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500" b="1">
                <a:solidFill>
                  <a:schemeClr val="tx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1 in 5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F96B15A1-3AF6-A640-A190-8E8291CF1A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16246" y="2968285"/>
            <a:ext cx="5420828" cy="5078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lang="en-GB" sz="3000" smtClean="0">
                <a:solidFill>
                  <a:schemeClr val="tx1"/>
                </a:solidFill>
                <a:effectLst/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r>
              <a:rPr lang="en-GB" dirty="0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Lorem ipsum </a:t>
            </a:r>
            <a:r>
              <a:rPr lang="en-GB" dirty="0" err="1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dolor</a:t>
            </a:r>
            <a:r>
              <a:rPr lang="en-GB" dirty="0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 sit </a:t>
            </a:r>
            <a:r>
              <a:rPr lang="en-GB" dirty="0" err="1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amet</a:t>
            </a:r>
            <a:endParaRPr lang="en-GB" dirty="0">
              <a:solidFill>
                <a:srgbClr val="011C67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3DF3D1FC-03B8-E04D-9DA6-CDB5C487C4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16246" y="4337926"/>
            <a:ext cx="3210526" cy="16850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500" b="1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£2m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F4AE2FA4-A530-1540-800A-6A0ACFD551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26771" y="4633351"/>
            <a:ext cx="2242659" cy="12557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9" name="Date Placeholder 2">
            <a:extLst>
              <a:ext uri="{FF2B5EF4-FFF2-40B4-BE49-F238E27FC236}">
                <a16:creationId xmlns:a16="http://schemas.microsoft.com/office/drawing/2014/main" id="{F5E29404-E355-8C40-B064-5EED9D5084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21" name="Footer Placeholder 3">
            <a:extLst>
              <a:ext uri="{FF2B5EF4-FFF2-40B4-BE49-F238E27FC236}">
                <a16:creationId xmlns:a16="http://schemas.microsoft.com/office/drawing/2014/main" id="{0DDCE267-4A5F-E145-8792-06BF12597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8880FF51-74C3-C140-A39F-F630B144804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86646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Gri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16">
            <a:extLst>
              <a:ext uri="{FF2B5EF4-FFF2-40B4-BE49-F238E27FC236}">
                <a16:creationId xmlns:a16="http://schemas.microsoft.com/office/drawing/2014/main" id="{0963E11F-32F1-6544-8FF4-C1EF6F642B9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53600" y="1018730"/>
            <a:ext cx="2438400" cy="24384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44" name="Picture Placeholder 16">
            <a:extLst>
              <a:ext uri="{FF2B5EF4-FFF2-40B4-BE49-F238E27FC236}">
                <a16:creationId xmlns:a16="http://schemas.microsoft.com/office/drawing/2014/main" id="{FF92A6B8-47C8-B244-9D3E-90F39EE693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15200" y="3450545"/>
            <a:ext cx="2438400" cy="243840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42" name="Picture Placeholder 16">
            <a:extLst>
              <a:ext uri="{FF2B5EF4-FFF2-40B4-BE49-F238E27FC236}">
                <a16:creationId xmlns:a16="http://schemas.microsoft.com/office/drawing/2014/main" id="{98C0DB2D-35D1-F142-B809-1833736CA62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76800" y="1018730"/>
            <a:ext cx="2438400" cy="243840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45" name="Picture Placeholder 16">
            <a:extLst>
              <a:ext uri="{FF2B5EF4-FFF2-40B4-BE49-F238E27FC236}">
                <a16:creationId xmlns:a16="http://schemas.microsoft.com/office/drawing/2014/main" id="{5BBCD3E3-1554-B049-8AAF-DF0C933C46F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438400" y="3450545"/>
            <a:ext cx="2438400" cy="243840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E0FFA53-4B53-0345-BD1D-3380331FADA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018730"/>
            <a:ext cx="2438400" cy="2438400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1D5925E4-B891-944B-91DC-A261A1D5FDE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753600" y="3450545"/>
            <a:ext cx="2438400" cy="2438400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BBB06489-33E6-1442-BC2F-397F1EC4EAB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0" y="3450545"/>
            <a:ext cx="2438400" cy="2438400"/>
          </a:xfrm>
          <a:prstGeom prst="rect">
            <a:avLst/>
          </a:prstGeom>
          <a:solidFill>
            <a:schemeClr val="accent5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7C62DAF7-D2F9-5D47-AB79-7712B92267C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38400" y="1018730"/>
            <a:ext cx="2438400" cy="2438400"/>
          </a:xfrm>
          <a:prstGeom prst="rect">
            <a:avLst/>
          </a:prstGeom>
          <a:solidFill>
            <a:schemeClr val="accent4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887255BA-4BF0-E844-8BE7-3D125B568E2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76800" y="3450545"/>
            <a:ext cx="2438400" cy="2438400"/>
          </a:xfrm>
          <a:prstGeom prst="rect">
            <a:avLst/>
          </a:prstGeom>
          <a:solidFill>
            <a:schemeClr val="accent3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FAC8937D-B337-F944-8F1C-14A4768CD5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15200" y="1018730"/>
            <a:ext cx="2438400" cy="2438400"/>
          </a:xfrm>
          <a:prstGeom prst="rect">
            <a:avLst/>
          </a:prstGeom>
          <a:solidFill>
            <a:schemeClr val="accent2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Date Placeholder 2">
            <a:extLst>
              <a:ext uri="{FF2B5EF4-FFF2-40B4-BE49-F238E27FC236}">
                <a16:creationId xmlns:a16="http://schemas.microsoft.com/office/drawing/2014/main" id="{8C5D4842-7C0F-EC46-A474-5DF0CEC9CE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486993" cy="365125"/>
          </a:xfrm>
          <a:prstGeom prst="rect">
            <a:avLst/>
          </a:prstGeom>
        </p:spPr>
        <p:txBody>
          <a:bodyPr/>
          <a:lstStyle/>
          <a:p>
            <a:fld id="{285EAF73-EE3C-41B7-AE89-4A15C844158B}" type="datetime4">
              <a:rPr lang="en-GB" smtClean="0"/>
              <a:t>24 June 2021</a:t>
            </a:fld>
            <a:endParaRPr lang="en-GB" dirty="0"/>
          </a:p>
        </p:txBody>
      </p: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84666CE4-75BF-B34F-8276-FC5F1A57F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764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FAD10673-0692-CB4F-8CF7-113E8374164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8229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1521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AD3390C2-6273-9244-A9F3-90837D6D6F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5653" y="924978"/>
            <a:ext cx="6086347" cy="5933022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0CE78B1-0A9D-D049-8709-9CE32BD9D2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1029589"/>
            <a:ext cx="6096000" cy="58277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E3763FFE-87B6-D04C-8D15-AC31B471D13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15178" y="4895151"/>
            <a:ext cx="6076822" cy="1962150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100000">
                <a:schemeClr val="accent5">
                  <a:alpha val="5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2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990D2C-E643-0846-B649-81EC000B6937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Drag and drop an image onto this slide or click the picture icon to select an image. You can find our </a:t>
            </a:r>
            <a:r>
              <a:rPr lang="en-US" sz="1600" dirty="0" err="1">
                <a:solidFill>
                  <a:schemeClr val="tx2"/>
                </a:solidFill>
              </a:rPr>
              <a:t>imagebank</a:t>
            </a:r>
            <a:r>
              <a:rPr lang="en-US" sz="1600" dirty="0">
                <a:solidFill>
                  <a:schemeClr val="tx2"/>
                </a:solidFill>
              </a:rPr>
              <a:t> here:</a:t>
            </a:r>
          </a:p>
          <a:p>
            <a:pPr algn="l"/>
            <a:r>
              <a:rPr lang="en-US" sz="1600" dirty="0" err="1">
                <a:solidFill>
                  <a:schemeClr val="tx2"/>
                </a:solidFill>
                <a:hlinkClick r:id="rId4"/>
              </a:rPr>
              <a:t>www.nottingham.ac.uk</a:t>
            </a:r>
            <a:r>
              <a:rPr lang="en-US" sz="1600" dirty="0">
                <a:solidFill>
                  <a:schemeClr val="tx2"/>
                </a:solidFill>
                <a:hlinkClick r:id="rId4"/>
              </a:rPr>
              <a:t>/</a:t>
            </a:r>
            <a:r>
              <a:rPr lang="en-US" sz="1600" dirty="0" err="1">
                <a:solidFill>
                  <a:schemeClr val="tx2"/>
                </a:solidFill>
                <a:hlinkClick r:id="rId4"/>
              </a:rPr>
              <a:t>imagebank</a:t>
            </a:r>
            <a:r>
              <a:rPr lang="en-US" sz="1600" dirty="0">
                <a:solidFill>
                  <a:schemeClr val="tx2"/>
                </a:solidFill>
                <a:hlinkClick r:id="rId4"/>
              </a:rPr>
              <a:t> 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478D9FEA-DB2B-6A45-97A4-F6B0D4E2E4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68816193-F97B-4A43-B903-C799F573E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DE47A69B-7B76-B441-995B-5AF42134239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676809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Image Slide Dar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AD3390C2-6273-9244-A9F3-90837D6D6F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5653" y="924978"/>
            <a:ext cx="6086347" cy="5933022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0CE78B1-0A9D-D049-8709-9CE32BD9D2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1029589"/>
            <a:ext cx="6096000" cy="58277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E3763FFE-87B6-D04C-8D15-AC31B471D13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15178" y="4895151"/>
            <a:ext cx="6076822" cy="1962150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100000">
                <a:schemeClr val="accent5">
                  <a:alpha val="5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lang="en-GB" sz="2800" smtClean="0">
                <a:solidFill>
                  <a:schemeClr val="bg1"/>
                </a:solidFill>
                <a:effectLst/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990D2C-E643-0846-B649-81EC000B6937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Drag and drop an image onto this slide or click the picture icon to select an image. You can find our </a:t>
            </a:r>
            <a:r>
              <a:rPr lang="en-US" sz="1600" dirty="0" err="1">
                <a:solidFill>
                  <a:schemeClr val="tx2"/>
                </a:solidFill>
              </a:rPr>
              <a:t>imagebank</a:t>
            </a:r>
            <a:r>
              <a:rPr lang="en-US" sz="1600" dirty="0">
                <a:solidFill>
                  <a:schemeClr val="tx2"/>
                </a:solidFill>
              </a:rPr>
              <a:t> here:</a:t>
            </a:r>
          </a:p>
          <a:p>
            <a:pPr algn="l"/>
            <a:r>
              <a:rPr lang="en-US" sz="1600" dirty="0" err="1">
                <a:solidFill>
                  <a:schemeClr val="tx2"/>
                </a:solidFill>
                <a:hlinkClick r:id="rId4"/>
              </a:rPr>
              <a:t>www.nottingham.ac.uk</a:t>
            </a:r>
            <a:r>
              <a:rPr lang="en-US" sz="1600" dirty="0">
                <a:solidFill>
                  <a:schemeClr val="tx2"/>
                </a:solidFill>
                <a:hlinkClick r:id="rId4"/>
              </a:rPr>
              <a:t>/</a:t>
            </a:r>
            <a:r>
              <a:rPr lang="en-US" sz="1600" dirty="0" err="1">
                <a:solidFill>
                  <a:schemeClr val="tx2"/>
                </a:solidFill>
                <a:hlinkClick r:id="rId4"/>
              </a:rPr>
              <a:t>imagebank</a:t>
            </a:r>
            <a:r>
              <a:rPr lang="en-US" sz="1600" dirty="0">
                <a:solidFill>
                  <a:schemeClr val="tx2"/>
                </a:solidFill>
                <a:hlinkClick r:id="rId4"/>
              </a:rPr>
              <a:t> 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2829581F-89A7-2F45-AEDF-13BBA609D0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D90419B6-7C51-714B-B9AF-5A8331110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403D8CA-B469-274B-A619-DD30F98BF6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26597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18CD7C8D-4EBF-E54E-8157-B82F50C780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2539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0CE78B1-0A9D-D049-8709-9CE32BD9D2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1030288"/>
            <a:ext cx="12192000" cy="58277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347CCA2-0399-254E-ACFE-E5730EC8E4F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4895850"/>
            <a:ext cx="12192000" cy="1962150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100000">
                <a:schemeClr val="accent5">
                  <a:alpha val="5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990D2C-E643-0846-B649-81EC000B6937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Drag and drop an image onto this slide or click the picture icon to select an image. You can find our </a:t>
            </a:r>
            <a:r>
              <a:rPr lang="en-US" sz="1600" dirty="0" err="1">
                <a:solidFill>
                  <a:schemeClr val="tx2"/>
                </a:solidFill>
              </a:rPr>
              <a:t>imagebank</a:t>
            </a:r>
            <a:r>
              <a:rPr lang="en-US" sz="1600" dirty="0">
                <a:solidFill>
                  <a:schemeClr val="tx2"/>
                </a:solidFill>
              </a:rPr>
              <a:t> here:</a:t>
            </a:r>
          </a:p>
          <a:p>
            <a:pPr algn="l"/>
            <a:r>
              <a:rPr lang="en-US" sz="1600" dirty="0" err="1">
                <a:solidFill>
                  <a:schemeClr val="tx2"/>
                </a:solidFill>
                <a:hlinkClick r:id="rId4"/>
              </a:rPr>
              <a:t>www.nottingham.ac.uk</a:t>
            </a:r>
            <a:r>
              <a:rPr lang="en-US" sz="1600" dirty="0">
                <a:solidFill>
                  <a:schemeClr val="tx2"/>
                </a:solidFill>
                <a:hlinkClick r:id="rId4"/>
              </a:rPr>
              <a:t>/</a:t>
            </a:r>
            <a:r>
              <a:rPr lang="en-US" sz="1600" dirty="0" err="1">
                <a:solidFill>
                  <a:schemeClr val="tx2"/>
                </a:solidFill>
                <a:hlinkClick r:id="rId4"/>
              </a:rPr>
              <a:t>imagebank</a:t>
            </a:r>
            <a:r>
              <a:rPr lang="en-US" sz="1600" dirty="0">
                <a:solidFill>
                  <a:schemeClr val="tx2"/>
                </a:solidFill>
                <a:hlinkClick r:id="rId4"/>
              </a:rPr>
              <a:t> 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71412D12-3864-394B-985D-3364B1646D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48699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5EAF73-EE3C-41B7-AE89-4A15C844158B}" type="datetime4">
              <a:rPr lang="en-GB" smtClean="0"/>
              <a:pPr/>
              <a:t>24 June 2021</a:t>
            </a:fld>
            <a:endParaRPr lang="en-GB" dirty="0"/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89377BC7-EA60-2841-8608-D79A7C3B7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7644" y="6356350"/>
            <a:ext cx="3469252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7ECF5E4-B74A-FB48-B872-16F3292CF9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82291" y="6356350"/>
            <a:ext cx="10800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35048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14107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Castle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5AFCAE9-B754-8C4D-B7F9-C051D54669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773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Earth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B7EDC40-08B7-C54D-9A16-7B5D3FDD4F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7483873-86BD-454E-AF6E-E4D2764B65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76719" y="1123805"/>
            <a:ext cx="4629834" cy="461039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End slide</a:t>
            </a:r>
            <a:br>
              <a:rPr lang="en-US" dirty="0"/>
            </a:br>
            <a:r>
              <a:rPr lang="en-US" dirty="0"/>
              <a:t>questions?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37156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– Campu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DB07C01-E6FE-374C-80D0-F5676A0E07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C67C3C0-F69E-E643-A32B-61F2F310AA4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76719" y="1123805"/>
            <a:ext cx="4629834" cy="461039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End slide</a:t>
            </a:r>
            <a:br>
              <a:rPr lang="en-US" dirty="0"/>
            </a:br>
            <a:r>
              <a:rPr lang="en-US" dirty="0"/>
              <a:t>questions?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98263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2133603"/>
            <a:ext cx="1125769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2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D7149951-3981-CB4B-98B8-B21C82EEE2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486993" cy="365125"/>
          </a:xfrm>
          <a:prstGeom prst="rect">
            <a:avLst/>
          </a:prstGeom>
        </p:spPr>
        <p:txBody>
          <a:bodyPr/>
          <a:lstStyle/>
          <a:p>
            <a:fld id="{285EAF73-EE3C-41B7-AE89-4A15C844158B}" type="datetime4">
              <a:rPr lang="en-GB" smtClean="0"/>
              <a:t>24 June 2021</a:t>
            </a:fld>
            <a:endParaRPr lang="en-GB" dirty="0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0EAA601D-72F3-BE4F-9229-FCBD9986E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764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D7363097-8A1E-F548-98B9-D9C329A480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8229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3F670C-95B5-454E-9804-5609FD32D6F9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All items on these slides are editable. You can change the </a:t>
            </a:r>
            <a:r>
              <a:rPr lang="en-US" sz="1600" dirty="0" err="1">
                <a:solidFill>
                  <a:schemeClr val="tx2"/>
                </a:solidFill>
              </a:rPr>
              <a:t>colour</a:t>
            </a:r>
            <a:r>
              <a:rPr lang="en-US" sz="1600" dirty="0">
                <a:solidFill>
                  <a:schemeClr val="tx2"/>
                </a:solidFill>
              </a:rPr>
              <a:t>, outline and size easily as you do with other PowerPoint shapes.</a:t>
            </a:r>
          </a:p>
        </p:txBody>
      </p:sp>
    </p:spTree>
    <p:extLst>
      <p:ext uri="{BB962C8B-B14F-4D97-AF65-F5344CB8AC3E}">
        <p14:creationId xmlns:p14="http://schemas.microsoft.com/office/powerpoint/2010/main" val="852238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D7149951-3981-CB4B-98B8-B21C82EEE2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486993" cy="365125"/>
          </a:xfrm>
          <a:prstGeom prst="rect">
            <a:avLst/>
          </a:prstGeom>
        </p:spPr>
        <p:txBody>
          <a:bodyPr/>
          <a:lstStyle/>
          <a:p>
            <a:fld id="{285EAF73-EE3C-41B7-AE89-4A15C844158B}" type="datetime4">
              <a:rPr lang="en-GB" smtClean="0"/>
              <a:t>24 June 2021</a:t>
            </a:fld>
            <a:endParaRPr lang="en-GB" dirty="0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0EAA601D-72F3-BE4F-9229-FCBD9986E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764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D7363097-8A1E-F548-98B9-D9C329A480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8229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C76EA1E-DDD4-3C48-962B-715F6034D482}"/>
              </a:ext>
            </a:extLst>
          </p:cNvPr>
          <p:cNvSpPr/>
          <p:nvPr userDrawn="1"/>
        </p:nvSpPr>
        <p:spPr>
          <a:xfrm>
            <a:off x="479376" y="2112298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EFAD833-6EA6-CF4E-A26E-B6FDE789CD8B}"/>
              </a:ext>
            </a:extLst>
          </p:cNvPr>
          <p:cNvSpPr/>
          <p:nvPr userDrawn="1"/>
        </p:nvSpPr>
        <p:spPr>
          <a:xfrm>
            <a:off x="1495424" y="2112298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9D51130-6DBC-B947-B5BA-B65F7AAB5E83}"/>
              </a:ext>
            </a:extLst>
          </p:cNvPr>
          <p:cNvSpPr/>
          <p:nvPr userDrawn="1"/>
        </p:nvSpPr>
        <p:spPr>
          <a:xfrm>
            <a:off x="2511472" y="2112298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49BC211-0BDE-F247-BCA6-AFE6CBE484EE}"/>
              </a:ext>
            </a:extLst>
          </p:cNvPr>
          <p:cNvSpPr/>
          <p:nvPr userDrawn="1"/>
        </p:nvSpPr>
        <p:spPr>
          <a:xfrm>
            <a:off x="3527520" y="2112298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2608658-76A6-4649-8FAC-7587274B2DF9}"/>
              </a:ext>
            </a:extLst>
          </p:cNvPr>
          <p:cNvSpPr/>
          <p:nvPr userDrawn="1"/>
        </p:nvSpPr>
        <p:spPr>
          <a:xfrm>
            <a:off x="4543568" y="2112298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7CD998D-A504-2046-9915-EC22DA08B192}"/>
              </a:ext>
            </a:extLst>
          </p:cNvPr>
          <p:cNvSpPr/>
          <p:nvPr userDrawn="1"/>
        </p:nvSpPr>
        <p:spPr>
          <a:xfrm>
            <a:off x="5559616" y="2112298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BA829B4-C56F-B347-BFDB-414400402ADF}"/>
              </a:ext>
            </a:extLst>
          </p:cNvPr>
          <p:cNvSpPr/>
          <p:nvPr userDrawn="1"/>
        </p:nvSpPr>
        <p:spPr>
          <a:xfrm>
            <a:off x="6575664" y="2112298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DC6FE5D-AA56-FE47-B996-1170E8CED2BE}"/>
              </a:ext>
            </a:extLst>
          </p:cNvPr>
          <p:cNvSpPr/>
          <p:nvPr userDrawn="1"/>
        </p:nvSpPr>
        <p:spPr>
          <a:xfrm>
            <a:off x="7591712" y="2112298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E6118C8-C196-874E-AD11-AFD75EFC5DB1}"/>
              </a:ext>
            </a:extLst>
          </p:cNvPr>
          <p:cNvSpPr/>
          <p:nvPr userDrawn="1"/>
        </p:nvSpPr>
        <p:spPr>
          <a:xfrm>
            <a:off x="8607760" y="2112298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818FB46-1242-314A-AA24-56DEFFE7F884}"/>
              </a:ext>
            </a:extLst>
          </p:cNvPr>
          <p:cNvSpPr/>
          <p:nvPr userDrawn="1"/>
        </p:nvSpPr>
        <p:spPr>
          <a:xfrm>
            <a:off x="9623808" y="2112298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DB9B69D-3C0B-2647-95F9-0A10DF633026}"/>
              </a:ext>
            </a:extLst>
          </p:cNvPr>
          <p:cNvSpPr/>
          <p:nvPr userDrawn="1"/>
        </p:nvSpPr>
        <p:spPr>
          <a:xfrm>
            <a:off x="10639856" y="2112298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F523F24-CB29-4C41-AA9D-97A31EB1E255}"/>
              </a:ext>
            </a:extLst>
          </p:cNvPr>
          <p:cNvSpPr/>
          <p:nvPr userDrawn="1"/>
        </p:nvSpPr>
        <p:spPr>
          <a:xfrm>
            <a:off x="479376" y="3112962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C448243-5866-954D-BA91-678DECE88B0A}"/>
              </a:ext>
            </a:extLst>
          </p:cNvPr>
          <p:cNvSpPr/>
          <p:nvPr userDrawn="1"/>
        </p:nvSpPr>
        <p:spPr>
          <a:xfrm>
            <a:off x="1495424" y="3112962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686F0C8-D62F-8249-80D5-912801A3F4B3}"/>
              </a:ext>
            </a:extLst>
          </p:cNvPr>
          <p:cNvSpPr/>
          <p:nvPr userDrawn="1"/>
        </p:nvSpPr>
        <p:spPr>
          <a:xfrm>
            <a:off x="2511472" y="3112962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B52E35A-D5C2-3A4E-978C-E493D92D6A24}"/>
              </a:ext>
            </a:extLst>
          </p:cNvPr>
          <p:cNvSpPr/>
          <p:nvPr userDrawn="1"/>
        </p:nvSpPr>
        <p:spPr>
          <a:xfrm>
            <a:off x="3527520" y="3112962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596DCCD-13ED-F640-8F62-02E7AA83E40D}"/>
              </a:ext>
            </a:extLst>
          </p:cNvPr>
          <p:cNvSpPr/>
          <p:nvPr userDrawn="1"/>
        </p:nvSpPr>
        <p:spPr>
          <a:xfrm>
            <a:off x="4543568" y="3112962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588D2C8-948B-C34F-8DB9-C63AF94FCC35}"/>
              </a:ext>
            </a:extLst>
          </p:cNvPr>
          <p:cNvSpPr/>
          <p:nvPr userDrawn="1"/>
        </p:nvSpPr>
        <p:spPr>
          <a:xfrm>
            <a:off x="5559616" y="3112962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09BBB31-E9CF-B349-B152-D698680DF4DF}"/>
              </a:ext>
            </a:extLst>
          </p:cNvPr>
          <p:cNvSpPr/>
          <p:nvPr userDrawn="1"/>
        </p:nvSpPr>
        <p:spPr>
          <a:xfrm>
            <a:off x="6575664" y="3112962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3D54F1B-2D5C-484A-8D1E-09241BBD8BF3}"/>
              </a:ext>
            </a:extLst>
          </p:cNvPr>
          <p:cNvSpPr/>
          <p:nvPr userDrawn="1"/>
        </p:nvSpPr>
        <p:spPr>
          <a:xfrm>
            <a:off x="7591712" y="3112962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EC7455F-8851-2E43-8B67-4A3649CEC8D7}"/>
              </a:ext>
            </a:extLst>
          </p:cNvPr>
          <p:cNvSpPr/>
          <p:nvPr userDrawn="1"/>
        </p:nvSpPr>
        <p:spPr>
          <a:xfrm>
            <a:off x="8607760" y="3112962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BABBA1C-E822-E940-9148-A5487BDD8AEA}"/>
              </a:ext>
            </a:extLst>
          </p:cNvPr>
          <p:cNvSpPr/>
          <p:nvPr userDrawn="1"/>
        </p:nvSpPr>
        <p:spPr>
          <a:xfrm>
            <a:off x="9623808" y="3112962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908A034-F2FC-E641-9D92-8CFE594C1639}"/>
              </a:ext>
            </a:extLst>
          </p:cNvPr>
          <p:cNvSpPr/>
          <p:nvPr userDrawn="1"/>
        </p:nvSpPr>
        <p:spPr>
          <a:xfrm>
            <a:off x="10639856" y="3112962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C56D07C-2B40-1346-8517-D086B1FFF5F0}"/>
              </a:ext>
            </a:extLst>
          </p:cNvPr>
          <p:cNvSpPr/>
          <p:nvPr userDrawn="1"/>
        </p:nvSpPr>
        <p:spPr>
          <a:xfrm>
            <a:off x="479376" y="4122253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FABD5C5-0264-2F49-8C19-F2C627B54D83}"/>
              </a:ext>
            </a:extLst>
          </p:cNvPr>
          <p:cNvSpPr/>
          <p:nvPr userDrawn="1"/>
        </p:nvSpPr>
        <p:spPr>
          <a:xfrm>
            <a:off x="1495424" y="4122253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E2DCE88-820C-0347-87F1-2F20466148AA}"/>
              </a:ext>
            </a:extLst>
          </p:cNvPr>
          <p:cNvSpPr/>
          <p:nvPr userDrawn="1"/>
        </p:nvSpPr>
        <p:spPr>
          <a:xfrm>
            <a:off x="2511472" y="4122253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0D35FA6-7BEF-234E-9F42-2311FD2F4AA2}"/>
              </a:ext>
            </a:extLst>
          </p:cNvPr>
          <p:cNvSpPr/>
          <p:nvPr userDrawn="1"/>
        </p:nvSpPr>
        <p:spPr>
          <a:xfrm>
            <a:off x="3527520" y="4122253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ABFF75B-7609-8448-B68E-E5C15C923097}"/>
              </a:ext>
            </a:extLst>
          </p:cNvPr>
          <p:cNvSpPr/>
          <p:nvPr userDrawn="1"/>
        </p:nvSpPr>
        <p:spPr>
          <a:xfrm>
            <a:off x="4543568" y="4122253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A96E601-59F3-0F46-A3D6-6C77B2A5D315}"/>
              </a:ext>
            </a:extLst>
          </p:cNvPr>
          <p:cNvSpPr/>
          <p:nvPr userDrawn="1"/>
        </p:nvSpPr>
        <p:spPr>
          <a:xfrm>
            <a:off x="5559616" y="4122253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D65771C-6846-2743-997B-88678013BC34}"/>
              </a:ext>
            </a:extLst>
          </p:cNvPr>
          <p:cNvSpPr/>
          <p:nvPr userDrawn="1"/>
        </p:nvSpPr>
        <p:spPr>
          <a:xfrm>
            <a:off x="6575664" y="4122253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CC5F643-98D6-B84E-872E-A198ADAC580A}"/>
              </a:ext>
            </a:extLst>
          </p:cNvPr>
          <p:cNvSpPr/>
          <p:nvPr userDrawn="1"/>
        </p:nvSpPr>
        <p:spPr>
          <a:xfrm>
            <a:off x="7591712" y="4122253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B93A778-C3EE-A84B-B356-B8459C22E9AD}"/>
              </a:ext>
            </a:extLst>
          </p:cNvPr>
          <p:cNvSpPr/>
          <p:nvPr userDrawn="1"/>
        </p:nvSpPr>
        <p:spPr>
          <a:xfrm>
            <a:off x="8607760" y="4122253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0C0788B4-C3F0-9047-80BA-AB87DC1E320B}"/>
              </a:ext>
            </a:extLst>
          </p:cNvPr>
          <p:cNvSpPr/>
          <p:nvPr userDrawn="1"/>
        </p:nvSpPr>
        <p:spPr>
          <a:xfrm>
            <a:off x="9623808" y="4122253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4ADC236-12A6-F643-8463-1FD369222EBD}"/>
              </a:ext>
            </a:extLst>
          </p:cNvPr>
          <p:cNvSpPr/>
          <p:nvPr userDrawn="1"/>
        </p:nvSpPr>
        <p:spPr>
          <a:xfrm>
            <a:off x="10639856" y="4122253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EA95CDD-4ACA-6E45-9E03-DED57B7A17B1}"/>
              </a:ext>
            </a:extLst>
          </p:cNvPr>
          <p:cNvSpPr/>
          <p:nvPr userDrawn="1"/>
        </p:nvSpPr>
        <p:spPr>
          <a:xfrm>
            <a:off x="479376" y="5115784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076A291-1120-D841-A17C-4744BD31119E}"/>
              </a:ext>
            </a:extLst>
          </p:cNvPr>
          <p:cNvSpPr/>
          <p:nvPr userDrawn="1"/>
        </p:nvSpPr>
        <p:spPr>
          <a:xfrm>
            <a:off x="1495424" y="5115784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2D9F7EB-EB5B-5849-8960-87554EFE96A2}"/>
              </a:ext>
            </a:extLst>
          </p:cNvPr>
          <p:cNvSpPr/>
          <p:nvPr userDrawn="1"/>
        </p:nvSpPr>
        <p:spPr>
          <a:xfrm>
            <a:off x="2511472" y="5115784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CE8B47E-F0B9-2F48-81E2-0CFF01F4019C}"/>
              </a:ext>
            </a:extLst>
          </p:cNvPr>
          <p:cNvSpPr/>
          <p:nvPr userDrawn="1"/>
        </p:nvSpPr>
        <p:spPr>
          <a:xfrm>
            <a:off x="3527520" y="5115784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A52769C-586D-0547-8B43-FDA5D125AC4A}"/>
              </a:ext>
            </a:extLst>
          </p:cNvPr>
          <p:cNvSpPr/>
          <p:nvPr userDrawn="1"/>
        </p:nvSpPr>
        <p:spPr>
          <a:xfrm>
            <a:off x="4543568" y="5115784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4832484-9AF3-3040-B362-12AFCE82E568}"/>
              </a:ext>
            </a:extLst>
          </p:cNvPr>
          <p:cNvSpPr/>
          <p:nvPr userDrawn="1"/>
        </p:nvSpPr>
        <p:spPr>
          <a:xfrm>
            <a:off x="5559616" y="5115784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9B343D7-5277-2544-8430-448DEC700E1E}"/>
              </a:ext>
            </a:extLst>
          </p:cNvPr>
          <p:cNvSpPr/>
          <p:nvPr userDrawn="1"/>
        </p:nvSpPr>
        <p:spPr>
          <a:xfrm>
            <a:off x="6575664" y="5115784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882C02EB-B68E-9044-994A-65588C5F126D}"/>
              </a:ext>
            </a:extLst>
          </p:cNvPr>
          <p:cNvSpPr/>
          <p:nvPr userDrawn="1"/>
        </p:nvSpPr>
        <p:spPr>
          <a:xfrm>
            <a:off x="7591712" y="5115784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2BE44DB-D273-AB46-89D2-7C2B30912659}"/>
              </a:ext>
            </a:extLst>
          </p:cNvPr>
          <p:cNvSpPr/>
          <p:nvPr userDrawn="1"/>
        </p:nvSpPr>
        <p:spPr>
          <a:xfrm>
            <a:off x="8607760" y="5115784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3E20485-2E4B-9B4C-AE6B-3C1B1509B043}"/>
              </a:ext>
            </a:extLst>
          </p:cNvPr>
          <p:cNvSpPr/>
          <p:nvPr userDrawn="1"/>
        </p:nvSpPr>
        <p:spPr>
          <a:xfrm>
            <a:off x="9623808" y="5115784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3284C2AF-F9F6-6943-AF27-AD08B011A677}"/>
              </a:ext>
            </a:extLst>
          </p:cNvPr>
          <p:cNvSpPr/>
          <p:nvPr userDrawn="1"/>
        </p:nvSpPr>
        <p:spPr>
          <a:xfrm>
            <a:off x="10639856" y="5115784"/>
            <a:ext cx="838200" cy="838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3665E85D-8861-794D-A0B5-7227A4A9BDEC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All items on these slides are editable. You can change the </a:t>
            </a:r>
            <a:r>
              <a:rPr lang="en-US" sz="1600" dirty="0" err="1">
                <a:solidFill>
                  <a:schemeClr val="tx2"/>
                </a:solidFill>
              </a:rPr>
              <a:t>colour</a:t>
            </a:r>
            <a:r>
              <a:rPr lang="en-US" sz="1600" dirty="0">
                <a:solidFill>
                  <a:schemeClr val="tx2"/>
                </a:solidFill>
              </a:rPr>
              <a:t>, outline and size easily as you do with other PowerPoint shapes.</a:t>
            </a:r>
          </a:p>
        </p:txBody>
      </p:sp>
    </p:spTree>
    <p:extLst>
      <p:ext uri="{BB962C8B-B14F-4D97-AF65-F5344CB8AC3E}">
        <p14:creationId xmlns:p14="http://schemas.microsoft.com/office/powerpoint/2010/main" val="14080397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Earth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presentation title – Arial 32pt</a:t>
            </a:r>
            <a:endParaRPr lang="en-GB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9570720" y="5465236"/>
            <a:ext cx="2209800" cy="10287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Add partner logo here if required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8857659-1700-314E-B00F-79040D7445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A158B21E-1070-014B-B9DF-CC6AE4E330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E7FB5A-28C0-E64E-9FEF-7D9F37C42C4A}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Use the ‘New Slide’ </a:t>
            </a:r>
            <a:br>
              <a:rPr lang="en-US" sz="1600" dirty="0">
                <a:solidFill>
                  <a:schemeClr val="tx2"/>
                </a:solidFill>
              </a:rPr>
            </a:br>
            <a:r>
              <a:rPr lang="en-US" sz="1600" dirty="0">
                <a:solidFill>
                  <a:schemeClr val="tx2"/>
                </a:solidFill>
              </a:rPr>
              <a:t>or ‘Layout’ buttons for different cover slide options.</a:t>
            </a:r>
          </a:p>
        </p:txBody>
      </p:sp>
    </p:spTree>
    <p:extLst>
      <p:ext uri="{BB962C8B-B14F-4D97-AF65-F5344CB8AC3E}">
        <p14:creationId xmlns:p14="http://schemas.microsoft.com/office/powerpoint/2010/main" val="32926623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Campu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AE23AA1-5E84-1542-85FA-0AD28CCBD6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3B6D91D-08CC-8B40-9A20-FA4118102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presentation title – Arial 32pt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1D62B56-9FE8-D94E-A6EA-EC6A8F16943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</p:spTree>
    <p:extLst>
      <p:ext uri="{BB962C8B-B14F-4D97-AF65-F5344CB8AC3E}">
        <p14:creationId xmlns:p14="http://schemas.microsoft.com/office/powerpoint/2010/main" val="10208001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Peopl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6385F48C-130A-074B-BAE4-5071492DF3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74767" cy="103094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E0A4753-72CA-6241-85A5-FA5F9E40DC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presentation title – Arial 32pt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C60C8-55FD-084A-BE95-B2E7664467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</p:spTree>
    <p:extLst>
      <p:ext uri="{BB962C8B-B14F-4D97-AF65-F5344CB8AC3E}">
        <p14:creationId xmlns:p14="http://schemas.microsoft.com/office/powerpoint/2010/main" val="2895132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Science &amp; Technolog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3BA9BED-34B5-9D4D-A988-760726B7CEE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DEB89620-E302-6C4B-B385-8DB40106EB6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70720" y="5465236"/>
            <a:ext cx="2209800" cy="10287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Add partner logo here if required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BD7A035-88C0-B640-91D8-3B73C22448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presentation title – Arial 32pt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4D1AC89-727B-C049-9CD3-8F38C0F22C9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</p:spTree>
    <p:extLst>
      <p:ext uri="{BB962C8B-B14F-4D97-AF65-F5344CB8AC3E}">
        <p14:creationId xmlns:p14="http://schemas.microsoft.com/office/powerpoint/2010/main" val="17348225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Option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41120" y="2492895"/>
            <a:ext cx="9509760" cy="187220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Divider slide title – Arial Bold 36pt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341120" y="4160520"/>
            <a:ext cx="9509760" cy="93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– Arial 28pt</a:t>
            </a:r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EDD9DE1-34C9-564D-A890-335533D45D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r="63040"/>
          <a:stretch/>
        </p:blipFill>
        <p:spPr>
          <a:xfrm>
            <a:off x="1" y="0"/>
            <a:ext cx="1025524" cy="103094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7FB682B-CBE5-0E46-8A20-FBDCFD217D46}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Use the ‘New Slide’ </a:t>
            </a:r>
            <a:br>
              <a:rPr lang="en-US" sz="1600" dirty="0">
                <a:solidFill>
                  <a:schemeClr val="tx2"/>
                </a:solidFill>
              </a:rPr>
            </a:br>
            <a:r>
              <a:rPr lang="en-US" sz="1600" dirty="0">
                <a:solidFill>
                  <a:schemeClr val="tx2"/>
                </a:solidFill>
              </a:rPr>
              <a:t>or ‘Layout’ buttons for different divider slide options.</a:t>
            </a:r>
          </a:p>
        </p:txBody>
      </p:sp>
    </p:spTree>
    <p:extLst>
      <p:ext uri="{BB962C8B-B14F-4D97-AF65-F5344CB8AC3E}">
        <p14:creationId xmlns:p14="http://schemas.microsoft.com/office/powerpoint/2010/main" val="16261936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Option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0B2171D4-B040-9448-88ED-CD59EBB794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r="63040"/>
          <a:stretch/>
        </p:blipFill>
        <p:spPr>
          <a:xfrm>
            <a:off x="1" y="0"/>
            <a:ext cx="1025524" cy="103094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FA4EB9E-FE0B-FF48-B57B-3DBA656E7C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2492895"/>
            <a:ext cx="9509760" cy="187220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Divider slide title – Arial Bold 36pt</a:t>
            </a:r>
            <a:endParaRPr lang="en-GB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8DE1B96-986D-4446-800F-54A0D95D2F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4160520"/>
            <a:ext cx="9509760" cy="93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– Arial 28pt</a:t>
            </a:r>
          </a:p>
        </p:txBody>
      </p:sp>
    </p:spTree>
    <p:extLst>
      <p:ext uri="{BB962C8B-B14F-4D97-AF65-F5344CB8AC3E}">
        <p14:creationId xmlns:p14="http://schemas.microsoft.com/office/powerpoint/2010/main" val="17804604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Option 3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E480AEE2-F97B-4D4C-BCDA-5DB28C1168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r="63040"/>
          <a:stretch/>
        </p:blipFill>
        <p:spPr>
          <a:xfrm>
            <a:off x="1" y="0"/>
            <a:ext cx="1025524" cy="103094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A61C9F9-E7A2-6342-870C-D685719F3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2492895"/>
            <a:ext cx="9509760" cy="187220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Divider slide title – Arial Bold 36pt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28BB5A8-2728-CF4C-9063-6BE6445BAAF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4160520"/>
            <a:ext cx="9509760" cy="93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– Arial 28pt</a:t>
            </a:r>
          </a:p>
        </p:txBody>
      </p:sp>
    </p:spTree>
    <p:extLst>
      <p:ext uri="{BB962C8B-B14F-4D97-AF65-F5344CB8AC3E}">
        <p14:creationId xmlns:p14="http://schemas.microsoft.com/office/powerpoint/2010/main" val="12006815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03035A1-1804-EC4A-9FF8-AEE00A4BFC6F}"/>
              </a:ext>
            </a:extLst>
          </p:cNvPr>
          <p:cNvSpPr/>
          <p:nvPr userDrawn="1"/>
        </p:nvSpPr>
        <p:spPr>
          <a:xfrm>
            <a:off x="12635555" y="-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Use the ‘New Slide’ </a:t>
            </a:r>
            <a:br>
              <a:rPr lang="en-US" sz="1600" dirty="0">
                <a:solidFill>
                  <a:schemeClr val="tx2"/>
                </a:solidFill>
              </a:rPr>
            </a:br>
            <a:r>
              <a:rPr lang="en-US" sz="1600" dirty="0">
                <a:solidFill>
                  <a:schemeClr val="tx2"/>
                </a:solidFill>
              </a:rPr>
              <a:t>or ‘Layout’ buttons for different slide content options.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/>
          <a:p>
            <a:fld id="{285EAF73-EE3C-41B7-AE89-4A15C844158B}" type="datetime4">
              <a:rPr lang="en-GB" smtClean="0"/>
              <a:t>24 June 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2133603"/>
            <a:ext cx="1125769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112655-05EA-8045-BB0D-C79CF2B277AA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1E2C30-32D1-C047-B25A-9F37D699E14C}"/>
              </a:ext>
            </a:extLst>
          </p:cNvPr>
          <p:cNvSpPr/>
          <p:nvPr userDrawn="1"/>
        </p:nvSpPr>
        <p:spPr>
          <a:xfrm>
            <a:off x="12635555" y="2702257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19A7CD-F138-0F44-8EE9-3A0D44746374}"/>
              </a:ext>
            </a:extLst>
          </p:cNvPr>
          <p:cNvSpPr/>
          <p:nvPr userDrawn="1"/>
        </p:nvSpPr>
        <p:spPr>
          <a:xfrm>
            <a:off x="-2691741" y="4585363"/>
            <a:ext cx="2272637" cy="227263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To change the information in the footer throughout the presentation go to ‘Insert’ &gt; ‘Header and Footers’ and add in your Name an Department. </a:t>
            </a:r>
          </a:p>
        </p:txBody>
      </p:sp>
    </p:spTree>
    <p:extLst>
      <p:ext uri="{BB962C8B-B14F-4D97-AF65-F5344CB8AC3E}">
        <p14:creationId xmlns:p14="http://schemas.microsoft.com/office/powerpoint/2010/main" val="5399348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/>
          <a:p>
            <a:fld id="{285EAF73-EE3C-41B7-AE89-4A15C844158B}" type="datetime4">
              <a:rPr lang="en-GB" smtClean="0"/>
              <a:t>24 June 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1484533"/>
            <a:ext cx="11257699" cy="439556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CB6158-EF9E-D844-A85A-727AA2F53AC0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8BD330B-22A3-344E-A01F-AEEF71CCB5D3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Please see slides at the end of this template for chart and table examples as well as different elements. Copy and paste these items onto this page.</a:t>
            </a:r>
          </a:p>
        </p:txBody>
      </p:sp>
    </p:spTree>
    <p:extLst>
      <p:ext uri="{BB962C8B-B14F-4D97-AF65-F5344CB8AC3E}">
        <p14:creationId xmlns:p14="http://schemas.microsoft.com/office/powerpoint/2010/main" val="30529392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/>
          <a:p>
            <a:fld id="{285EAF73-EE3C-41B7-AE89-4A15C844158B}" type="datetime4">
              <a:rPr lang="en-GB" smtClean="0"/>
              <a:t>24 June 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112655-05EA-8045-BB0D-C79CF2B277AA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99660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/>
          <a:p>
            <a:fld id="{285EAF73-EE3C-41B7-AE89-4A15C844158B}" type="datetime4">
              <a:rPr lang="en-GB" smtClean="0"/>
              <a:t>24 June 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2EB8B77C-1456-2F4D-971B-A3B002EBED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39555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70563EB-BCE0-1048-BAC7-4EB6DC216102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1497BF54-DDDF-9C43-996F-4B56CDE6B03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539555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B5E9271B-0820-354A-93EC-EB8643201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5275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erse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1B71C68-E69A-D043-938E-2E7E5584D68A}"/>
              </a:ext>
            </a:extLst>
          </p:cNvPr>
          <p:cNvSpPr/>
          <p:nvPr userDrawn="1"/>
        </p:nvSpPr>
        <p:spPr>
          <a:xfrm>
            <a:off x="0" y="1029589"/>
            <a:ext cx="12192000" cy="582841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5EAF73-EE3C-41B7-AE89-4A15C844158B}" type="datetime4">
              <a:rPr lang="en-GB" smtClean="0"/>
              <a:pPr/>
              <a:t>24 June 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2133603"/>
            <a:ext cx="1125769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bg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112655-05EA-8045-BB0D-C79CF2B277AA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1E2C30-32D1-C047-B25A-9F37D699E14C}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</p:spTree>
    <p:extLst>
      <p:ext uri="{BB962C8B-B14F-4D97-AF65-F5344CB8AC3E}">
        <p14:creationId xmlns:p14="http://schemas.microsoft.com/office/powerpoint/2010/main" val="15441841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1B71C68-E69A-D043-938E-2E7E5584D68A}"/>
              </a:ext>
            </a:extLst>
          </p:cNvPr>
          <p:cNvSpPr/>
          <p:nvPr userDrawn="1"/>
        </p:nvSpPr>
        <p:spPr>
          <a:xfrm>
            <a:off x="0" y="1029589"/>
            <a:ext cx="12192000" cy="582841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5EAF73-EE3C-41B7-AE89-4A15C844158B}" type="datetime4">
              <a:rPr lang="en-GB" smtClean="0"/>
              <a:pPr/>
              <a:t>24 June 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112655-05EA-8045-BB0D-C79CF2B277AA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6150624" cy="19444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Quote text goes here – Georgia 40pt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1E2C30-32D1-C047-B25A-9F37D699E14C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</p:spTree>
    <p:extLst>
      <p:ext uri="{BB962C8B-B14F-4D97-AF65-F5344CB8AC3E}">
        <p14:creationId xmlns:p14="http://schemas.microsoft.com/office/powerpoint/2010/main" val="10657703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lock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/>
          <a:p>
            <a:fld id="{285EAF73-EE3C-41B7-AE89-4A15C844158B}" type="datetime4">
              <a:rPr lang="en-GB" smtClean="0"/>
              <a:t>24 June 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97768A-E936-2047-B272-A71830C2F46A}"/>
              </a:ext>
            </a:extLst>
          </p:cNvPr>
          <p:cNvSpPr/>
          <p:nvPr userDrawn="1"/>
        </p:nvSpPr>
        <p:spPr>
          <a:xfrm>
            <a:off x="6096000" y="1029589"/>
            <a:ext cx="6096000" cy="582841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FE17E21C-B85B-934A-BF9C-B51FD202E06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39555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lang="en-GB" sz="2800" smtClean="0">
                <a:solidFill>
                  <a:schemeClr val="bg1"/>
                </a:solidFill>
                <a:effectLst/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2EB8B77C-1456-2F4D-971B-A3B002EBED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39555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70563EB-BCE0-1048-BAC7-4EB6DC216102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52592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act &amp; Figures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33F266F2-92D5-BD46-99F7-2C4330F10CB7}"/>
              </a:ext>
            </a:extLst>
          </p:cNvPr>
          <p:cNvGrpSpPr/>
          <p:nvPr userDrawn="1"/>
        </p:nvGrpSpPr>
        <p:grpSpPr>
          <a:xfrm>
            <a:off x="6096000" y="895258"/>
            <a:ext cx="6096000" cy="5962743"/>
            <a:chOff x="6096000" y="1275227"/>
            <a:chExt cx="5841282" cy="571359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0AD1E05-40A9-E348-A537-A34DBEA2EC17}"/>
                </a:ext>
              </a:extLst>
            </p:cNvPr>
            <p:cNvSpPr/>
            <p:nvPr userDrawn="1"/>
          </p:nvSpPr>
          <p:spPr>
            <a:xfrm>
              <a:off x="6096000" y="4065563"/>
              <a:ext cx="2920641" cy="292325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A190A4D-50C2-714E-97D9-288ECFEA5A51}"/>
                </a:ext>
              </a:extLst>
            </p:cNvPr>
            <p:cNvSpPr/>
            <p:nvPr userDrawn="1"/>
          </p:nvSpPr>
          <p:spPr>
            <a:xfrm>
              <a:off x="9016641" y="4065563"/>
              <a:ext cx="2920641" cy="292325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539C972-3F90-C34C-AD05-339F0D5C424A}"/>
                </a:ext>
              </a:extLst>
            </p:cNvPr>
            <p:cNvSpPr/>
            <p:nvPr userDrawn="1"/>
          </p:nvSpPr>
          <p:spPr>
            <a:xfrm>
              <a:off x="6096000" y="1275227"/>
              <a:ext cx="5841282" cy="27924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/>
          <a:p>
            <a:fld id="{285EAF73-EE3C-41B7-AE89-4A15C844158B}" type="datetime4">
              <a:rPr lang="en-GB" smtClean="0"/>
              <a:t>24 June 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Use this slide to showcase key facts and figures by editing the text in these boxes. Options with less boxes are also available in under the ’Layouts’ button.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70563EB-BCE0-1048-BAC7-4EB6DC216102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85012C2-4993-F54F-A804-693637D33D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6246" y="1325014"/>
            <a:ext cx="4107914" cy="16850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500" b="1">
                <a:solidFill>
                  <a:schemeClr val="accent5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1 in 5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F96B15A1-3AF6-A640-A190-8E8291CF1A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16246" y="2968285"/>
            <a:ext cx="5420828" cy="5078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lang="en-GB" sz="3000" smtClean="0">
                <a:effectLst/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r>
              <a:rPr lang="en-GB" dirty="0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Lorem ipsum </a:t>
            </a:r>
            <a:r>
              <a:rPr lang="en-GB" dirty="0" err="1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dolor</a:t>
            </a:r>
            <a:r>
              <a:rPr lang="en-GB" dirty="0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 sit </a:t>
            </a:r>
            <a:r>
              <a:rPr lang="en-GB" dirty="0" err="1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amet</a:t>
            </a:r>
            <a:endParaRPr lang="en-GB" dirty="0">
              <a:solidFill>
                <a:srgbClr val="011C67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45F9D20A-60A4-B749-9837-8CF6B9AF354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16246" y="3997876"/>
            <a:ext cx="2616739" cy="13111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75%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2269F27E-1C0A-A446-B7C7-C4A5F893663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16663" y="5308600"/>
            <a:ext cx="2616200" cy="86793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3DF3D1FC-03B8-E04D-9DA6-CDB5C487C4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12665" y="4521347"/>
            <a:ext cx="2616739" cy="13111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£2m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F4AE2FA4-A530-1540-800A-6A0ACFD551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13082" y="3999041"/>
            <a:ext cx="2616200" cy="48013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47168AAF-B20D-5A42-B75B-7723535923C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313082" y="5799705"/>
            <a:ext cx="2616200" cy="48013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Dolor sit </a:t>
            </a:r>
            <a:r>
              <a:rPr lang="en-US" dirty="0" err="1"/>
              <a:t>amet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5456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act &amp; Figures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33F266F2-92D5-BD46-99F7-2C4330F10CB7}"/>
              </a:ext>
            </a:extLst>
          </p:cNvPr>
          <p:cNvGrpSpPr/>
          <p:nvPr userDrawn="1"/>
        </p:nvGrpSpPr>
        <p:grpSpPr>
          <a:xfrm>
            <a:off x="6096000" y="895258"/>
            <a:ext cx="6096000" cy="5962742"/>
            <a:chOff x="6096000" y="1275227"/>
            <a:chExt cx="5841282" cy="571359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A190A4D-50C2-714E-97D9-288ECFEA5A51}"/>
                </a:ext>
              </a:extLst>
            </p:cNvPr>
            <p:cNvSpPr/>
            <p:nvPr userDrawn="1"/>
          </p:nvSpPr>
          <p:spPr>
            <a:xfrm>
              <a:off x="6096000" y="4065563"/>
              <a:ext cx="5841282" cy="292325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539C972-3F90-C34C-AD05-339F0D5C424A}"/>
                </a:ext>
              </a:extLst>
            </p:cNvPr>
            <p:cNvSpPr/>
            <p:nvPr userDrawn="1"/>
          </p:nvSpPr>
          <p:spPr>
            <a:xfrm>
              <a:off x="6096000" y="1275227"/>
              <a:ext cx="5841282" cy="27924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/>
          <a:p>
            <a:fld id="{285EAF73-EE3C-41B7-AE89-4A15C844158B}" type="datetime4">
              <a:rPr lang="en-GB" smtClean="0"/>
              <a:t>24 June 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Use this slide to showcase key facts and figures by editing the text in these boxes. Options with more boxes are also available in under the ’Layouts’ button.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70563EB-BCE0-1048-BAC7-4EB6DC216102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85012C2-4993-F54F-A804-693637D33D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6246" y="1325014"/>
            <a:ext cx="4107914" cy="16850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500" b="1">
                <a:solidFill>
                  <a:schemeClr val="accent5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1 in 5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F96B15A1-3AF6-A640-A190-8E8291CF1A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16246" y="2968285"/>
            <a:ext cx="5420828" cy="5078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lang="en-GB" sz="3000" smtClean="0">
                <a:effectLst/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r>
              <a:rPr lang="en-GB" dirty="0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Lorem ipsum </a:t>
            </a:r>
            <a:r>
              <a:rPr lang="en-GB" dirty="0" err="1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dolor</a:t>
            </a:r>
            <a:r>
              <a:rPr lang="en-GB" dirty="0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 sit </a:t>
            </a:r>
            <a:r>
              <a:rPr lang="en-GB" dirty="0" err="1">
                <a:solidFill>
                  <a:srgbClr val="011C67"/>
                </a:solidFill>
                <a:effectLst/>
                <a:latin typeface="Arial" panose="020B0604020202020204" pitchFamily="34" charset="0"/>
              </a:rPr>
              <a:t>amet</a:t>
            </a:r>
            <a:endParaRPr lang="en-GB" dirty="0">
              <a:solidFill>
                <a:srgbClr val="011C67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3DF3D1FC-03B8-E04D-9DA6-CDB5C487C4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16246" y="4337926"/>
            <a:ext cx="3210526" cy="16850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500" b="1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£2m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F4AE2FA4-A530-1540-800A-6A0ACFD551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26771" y="4633351"/>
            <a:ext cx="2242659" cy="12557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3175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Gri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16">
            <a:extLst>
              <a:ext uri="{FF2B5EF4-FFF2-40B4-BE49-F238E27FC236}">
                <a16:creationId xmlns:a16="http://schemas.microsoft.com/office/drawing/2014/main" id="{0963E11F-32F1-6544-8FF4-C1EF6F642B9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53600" y="1018730"/>
            <a:ext cx="2438400" cy="24384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44" name="Picture Placeholder 16">
            <a:extLst>
              <a:ext uri="{FF2B5EF4-FFF2-40B4-BE49-F238E27FC236}">
                <a16:creationId xmlns:a16="http://schemas.microsoft.com/office/drawing/2014/main" id="{FF92A6B8-47C8-B244-9D3E-90F39EE693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15200" y="3450545"/>
            <a:ext cx="2438400" cy="243840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42" name="Picture Placeholder 16">
            <a:extLst>
              <a:ext uri="{FF2B5EF4-FFF2-40B4-BE49-F238E27FC236}">
                <a16:creationId xmlns:a16="http://schemas.microsoft.com/office/drawing/2014/main" id="{98C0DB2D-35D1-F142-B809-1833736CA62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76800" y="1018730"/>
            <a:ext cx="2438400" cy="243840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45" name="Picture Placeholder 16">
            <a:extLst>
              <a:ext uri="{FF2B5EF4-FFF2-40B4-BE49-F238E27FC236}">
                <a16:creationId xmlns:a16="http://schemas.microsoft.com/office/drawing/2014/main" id="{5BBCD3E3-1554-B049-8AAF-DF0C933C46F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438400" y="3450545"/>
            <a:ext cx="2438400" cy="243840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E0FFA53-4B53-0345-BD1D-3380331FADA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018730"/>
            <a:ext cx="2438400" cy="2438400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1D5925E4-B891-944B-91DC-A261A1D5FDE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753600" y="3450545"/>
            <a:ext cx="2438400" cy="2438400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/>
          <a:p>
            <a:fld id="{285EAF73-EE3C-41B7-AE89-4A15C844158B}" type="datetime4">
              <a:rPr lang="en-GB" smtClean="0"/>
              <a:t>24 June 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112655-05EA-8045-BB0D-C79CF2B277AA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BBB06489-33E6-1442-BC2F-397F1EC4EAB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0" y="3450545"/>
            <a:ext cx="2438400" cy="2438400"/>
          </a:xfrm>
          <a:prstGeom prst="rect">
            <a:avLst/>
          </a:prstGeom>
          <a:solidFill>
            <a:schemeClr val="accent5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7C62DAF7-D2F9-5D47-AB79-7712B92267C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38400" y="1018730"/>
            <a:ext cx="2438400" cy="2438400"/>
          </a:xfrm>
          <a:prstGeom prst="rect">
            <a:avLst/>
          </a:prstGeom>
          <a:solidFill>
            <a:schemeClr val="accent4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887255BA-4BF0-E844-8BE7-3D125B568E2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76800" y="3450545"/>
            <a:ext cx="2438400" cy="2438400"/>
          </a:xfrm>
          <a:prstGeom prst="rect">
            <a:avLst/>
          </a:prstGeom>
          <a:solidFill>
            <a:schemeClr val="accent3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FAC8937D-B337-F944-8F1C-14A4768CD5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15200" y="1018730"/>
            <a:ext cx="2438400" cy="2438400"/>
          </a:xfrm>
          <a:prstGeom prst="rect">
            <a:avLst/>
          </a:prstGeom>
          <a:solidFill>
            <a:schemeClr val="accent2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18650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AD3390C2-6273-9244-A9F3-90837D6D6F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5653" y="924978"/>
            <a:ext cx="6086347" cy="5933022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0CE78B1-0A9D-D049-8709-9CE32BD9D2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1029589"/>
            <a:ext cx="6096000" cy="58277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E3763FFE-87B6-D04C-8D15-AC31B471D13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15178" y="4895151"/>
            <a:ext cx="6076822" cy="1962150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100000">
                <a:schemeClr val="accent5">
                  <a:alpha val="5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/>
          <a:p>
            <a:fld id="{285EAF73-EE3C-41B7-AE89-4A15C844158B}" type="datetime4">
              <a:rPr lang="en-GB" smtClean="0"/>
              <a:t>24 June 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990D2C-E643-0846-B649-81EC000B6937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Drag and drop an image onto this slide or click the picture icon to select an image. You can find our </a:t>
            </a:r>
            <a:r>
              <a:rPr lang="en-US" sz="1600" dirty="0" err="1">
                <a:solidFill>
                  <a:schemeClr val="tx2"/>
                </a:solidFill>
              </a:rPr>
              <a:t>imagebank</a:t>
            </a:r>
            <a:r>
              <a:rPr lang="en-US" sz="1600" dirty="0">
                <a:solidFill>
                  <a:schemeClr val="tx2"/>
                </a:solidFill>
              </a:rPr>
              <a:t> here:</a:t>
            </a:r>
          </a:p>
          <a:p>
            <a:pPr algn="l"/>
            <a:r>
              <a:rPr lang="en-US" sz="1600" dirty="0" err="1">
                <a:solidFill>
                  <a:schemeClr val="tx2"/>
                </a:solidFill>
                <a:hlinkClick r:id="rId4"/>
              </a:rPr>
              <a:t>www.nottingham.ac.uk</a:t>
            </a:r>
            <a:r>
              <a:rPr lang="en-US" sz="1600" dirty="0">
                <a:solidFill>
                  <a:schemeClr val="tx2"/>
                </a:solidFill>
                <a:hlinkClick r:id="rId4"/>
              </a:rPr>
              <a:t>/</a:t>
            </a:r>
            <a:r>
              <a:rPr lang="en-US" sz="1600" dirty="0" err="1">
                <a:solidFill>
                  <a:schemeClr val="tx2"/>
                </a:solidFill>
                <a:hlinkClick r:id="rId4"/>
              </a:rPr>
              <a:t>imagebank</a:t>
            </a:r>
            <a:r>
              <a:rPr lang="en-US" sz="1600" dirty="0">
                <a:solidFill>
                  <a:schemeClr val="tx2"/>
                </a:solidFill>
                <a:hlinkClick r:id="rId4"/>
              </a:rPr>
              <a:t> </a:t>
            </a:r>
            <a:endParaRPr lang="en-US" sz="1600" dirty="0">
              <a:solidFill>
                <a:schemeClr val="tx2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FB4AFD6-E50E-EE46-9133-E4B37BC8580F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9902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18CD7C8D-4EBF-E54E-8157-B82F50C780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2539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0CE78B1-0A9D-D049-8709-9CE32BD9D2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1030288"/>
            <a:ext cx="12192000" cy="58277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347CCA2-0399-254E-ACFE-E5730EC8E4F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4895850"/>
            <a:ext cx="12192000" cy="1962150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100000">
                <a:schemeClr val="accent5">
                  <a:alpha val="5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5EAF73-EE3C-41B7-AE89-4A15C844158B}" type="datetime4">
              <a:rPr lang="en-GB" smtClean="0"/>
              <a:pPr/>
              <a:t>24 June 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990D2C-E643-0846-B649-81EC000B6937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Drag and drop an image onto this slide or click the picture icon to select an image. You can find our </a:t>
            </a:r>
            <a:r>
              <a:rPr lang="en-US" sz="1600" dirty="0" err="1">
                <a:solidFill>
                  <a:schemeClr val="tx2"/>
                </a:solidFill>
              </a:rPr>
              <a:t>imagebank</a:t>
            </a:r>
            <a:r>
              <a:rPr lang="en-US" sz="1600" dirty="0">
                <a:solidFill>
                  <a:schemeClr val="tx2"/>
                </a:solidFill>
              </a:rPr>
              <a:t> here:</a:t>
            </a:r>
          </a:p>
          <a:p>
            <a:pPr algn="l"/>
            <a:r>
              <a:rPr lang="en-US" sz="1600" dirty="0" err="1">
                <a:solidFill>
                  <a:schemeClr val="tx2"/>
                </a:solidFill>
                <a:hlinkClick r:id="rId4"/>
              </a:rPr>
              <a:t>www.nottingham.ac.uk</a:t>
            </a:r>
            <a:r>
              <a:rPr lang="en-US" sz="1600" dirty="0">
                <a:solidFill>
                  <a:schemeClr val="tx2"/>
                </a:solidFill>
                <a:hlinkClick r:id="rId4"/>
              </a:rPr>
              <a:t>/</a:t>
            </a:r>
            <a:r>
              <a:rPr lang="en-US" sz="1600" dirty="0" err="1">
                <a:solidFill>
                  <a:schemeClr val="tx2"/>
                </a:solidFill>
                <a:hlinkClick r:id="rId4"/>
              </a:rPr>
              <a:t>imagebank</a:t>
            </a:r>
            <a:r>
              <a:rPr lang="en-US" sz="1600" dirty="0">
                <a:solidFill>
                  <a:schemeClr val="tx2"/>
                </a:solidFill>
                <a:hlinkClick r:id="rId4"/>
              </a:rPr>
              <a:t> </a:t>
            </a:r>
            <a:endParaRPr lang="en-US" sz="1600" dirty="0">
              <a:solidFill>
                <a:schemeClr val="tx2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FB4AFD6-E50E-EE46-9133-E4B37BC8580F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1943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798E8B-DD4F-CF42-9D7C-0E4476C19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0619-D170-48E7-B25D-293F3BFD294D}" type="datetime4">
              <a:rPr lang="en-GB" smtClean="0"/>
              <a:t>24 June 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D4734D-A5BD-8049-A16C-4207B6B5F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86F6C4-FAD3-4747-BF64-4989A8C5E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3528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Castle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798E8B-DD4F-CF42-9D7C-0E4476C19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0619-D170-48E7-B25D-293F3BFD294D}" type="datetime4">
              <a:rPr lang="en-GB" smtClean="0"/>
              <a:t>24 June 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D4734D-A5BD-8049-A16C-4207B6B5F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86F6C4-FAD3-4747-BF64-4989A8C5E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AFCAE9-B754-8C4D-B7F9-C051D54669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034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Earth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B7EDC40-08B7-C54D-9A16-7B5D3FDD4F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7483873-86BD-454E-AF6E-E4D2764B65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76719" y="1123805"/>
            <a:ext cx="4629834" cy="461039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End slide</a:t>
            </a:r>
            <a:br>
              <a:rPr lang="en-US" dirty="0"/>
            </a:br>
            <a:r>
              <a:rPr lang="en-US" dirty="0"/>
              <a:t>Questions?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25436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– Campu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DB07C01-E6FE-374C-80D0-F5676A0E07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C67C3C0-F69E-E643-A32B-61F2F310AA4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76719" y="1123805"/>
            <a:ext cx="4629834" cy="461039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End slide</a:t>
            </a:r>
            <a:br>
              <a:rPr lang="en-US" dirty="0"/>
            </a:br>
            <a:r>
              <a:rPr lang="en-US" dirty="0"/>
              <a:t>Questions?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53591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/>
          <a:p>
            <a:fld id="{285EAF73-EE3C-41B7-AE89-4A15C844158B}" type="datetime4">
              <a:rPr lang="en-GB" smtClean="0"/>
              <a:t>24 June 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2133603"/>
            <a:ext cx="1125769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112655-05EA-8045-BB0D-C79CF2B277AA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453286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9377" y="6356350"/>
            <a:ext cx="2886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70619-D170-48E7-B25D-293F3BFD294D}" type="datetime4">
              <a:rPr lang="en-GB" smtClean="0"/>
              <a:t>24 June 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40191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8967" y="6356350"/>
            <a:ext cx="29081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91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78" r:id="rId2"/>
    <p:sldLayoutId id="2147483668" r:id="rId3"/>
    <p:sldLayoutId id="2147483669" r:id="rId4"/>
    <p:sldLayoutId id="2147483652" r:id="rId5"/>
    <p:sldLayoutId id="2147483664" r:id="rId6"/>
    <p:sldLayoutId id="2147483663" r:id="rId7"/>
    <p:sldLayoutId id="2147483661" r:id="rId8"/>
    <p:sldLayoutId id="2147483679" r:id="rId9"/>
    <p:sldLayoutId id="2147483689" r:id="rId10"/>
    <p:sldLayoutId id="2147483683" r:id="rId11"/>
    <p:sldLayoutId id="2147483682" r:id="rId12"/>
    <p:sldLayoutId id="2147483687" r:id="rId13"/>
    <p:sldLayoutId id="2147483680" r:id="rId14"/>
    <p:sldLayoutId id="2147483685" r:id="rId15"/>
    <p:sldLayoutId id="2147483686" r:id="rId16"/>
    <p:sldLayoutId id="2147483688" r:id="rId17"/>
    <p:sldLayoutId id="2147483681" r:id="rId18"/>
    <p:sldLayoutId id="2147483693" r:id="rId19"/>
    <p:sldLayoutId id="2147483684" r:id="rId20"/>
    <p:sldLayoutId id="2147483677" r:id="rId21"/>
    <p:sldLayoutId id="2147483691" r:id="rId22"/>
    <p:sldLayoutId id="2147483675" r:id="rId23"/>
    <p:sldLayoutId id="2147483676" r:id="rId24"/>
    <p:sldLayoutId id="2147483690" r:id="rId25"/>
    <p:sldLayoutId id="2147483692" r:id="rId2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3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9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9377" y="6356350"/>
            <a:ext cx="2886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70619-D170-48E7-B25D-293F3BFD294D}" type="datetime4">
              <a:rPr lang="en-GB" smtClean="0"/>
              <a:t>24 June 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40191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Name, Department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8967" y="6356350"/>
            <a:ext cx="29081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DA20D4-5E1A-AD42-B96E-4B53241D1BC6}"/>
              </a:ext>
            </a:extLst>
          </p:cNvPr>
          <p:cNvSpPr/>
          <p:nvPr userDrawn="1"/>
        </p:nvSpPr>
        <p:spPr>
          <a:xfrm>
            <a:off x="-3667760" y="1"/>
            <a:ext cx="3248655" cy="427736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t">
            <a:noAutofit/>
          </a:bodyPr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chemeClr val="accent3"/>
              </a:buClr>
              <a:buSzTx/>
              <a:buFont typeface="Wingdings" pitchFamily="2" charset="2"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Top Presentation Tips</a:t>
            </a:r>
          </a:p>
          <a:p>
            <a:pPr marL="162000" marR="0" lvl="1" indent="-16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chemeClr val="accent3"/>
              </a:buClr>
              <a:buSzTx/>
              <a:buFont typeface="Wingdings" pitchFamily="2" charset="2"/>
              <a:buChar char="§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Keep it simple </a:t>
            </a:r>
          </a:p>
          <a:p>
            <a:pPr marL="162000" marR="0" lvl="1" indent="-16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chemeClr val="accent3"/>
              </a:buClr>
              <a:buSzTx/>
              <a:buFont typeface="Wingdings" pitchFamily="2" charset="2"/>
              <a:buChar char="§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Always think about your audience </a:t>
            </a:r>
          </a:p>
          <a:p>
            <a:pPr marL="162000" marR="0" lvl="1" indent="-16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chemeClr val="accent3"/>
              </a:buClr>
              <a:buSzTx/>
              <a:buFont typeface="Wingdings" pitchFamily="2" charset="2"/>
              <a:buChar char="§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Limit transitions and animations </a:t>
            </a:r>
          </a:p>
          <a:p>
            <a:pPr marL="162000" marR="0" lvl="1" indent="-16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chemeClr val="accent3"/>
              </a:buClr>
              <a:buSzTx/>
              <a:buFont typeface="Wingdings" pitchFamily="2" charset="2"/>
              <a:buChar char="§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Respect the University of Nottingham brand and identity </a:t>
            </a:r>
          </a:p>
          <a:p>
            <a:pPr marL="162000" marR="0" lvl="1" indent="-16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chemeClr val="accent3"/>
              </a:buClr>
              <a:buSzTx/>
              <a:buFont typeface="Wingdings" pitchFamily="2" charset="2"/>
              <a:buChar char="§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Use visuals and high-quality images </a:t>
            </a:r>
          </a:p>
          <a:p>
            <a:pPr marL="162000" marR="0" lvl="1" indent="-16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chemeClr val="accent3"/>
              </a:buClr>
              <a:buSzTx/>
              <a:buFont typeface="Wingdings" pitchFamily="2" charset="2"/>
              <a:buChar char="§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Use video or audio </a:t>
            </a:r>
          </a:p>
          <a:p>
            <a:pPr marL="162000" marR="0" lvl="1" indent="-16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chemeClr val="accent3"/>
              </a:buClr>
              <a:buSzTx/>
              <a:buFont typeface="Wingdings" pitchFamily="2" charset="2"/>
              <a:buChar char="§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Use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colour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</a:p>
          <a:p>
            <a:pPr marL="162000" marR="0" lvl="1" indent="-16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chemeClr val="accent3"/>
              </a:buClr>
              <a:buSzTx/>
              <a:buFont typeface="Wingdings" pitchFamily="2" charset="2"/>
              <a:buChar char="§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Think about </a:t>
            </a:r>
          </a:p>
          <a:p>
            <a:pPr marL="162000" marR="0" lvl="1" indent="-16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chemeClr val="accent3"/>
              </a:buClr>
              <a:buSzTx/>
              <a:buFont typeface="Wingdings" pitchFamily="2" charset="2"/>
              <a:buChar char="§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Prepare and practice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43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15" r:id="rId21"/>
    <p:sldLayoutId id="2147483716" r:id="rId22"/>
    <p:sldLayoutId id="2147483717" r:id="rId23"/>
    <p:sldLayoutId id="2147483718" r:id="rId2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3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9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02380" y="871086"/>
            <a:ext cx="4610100" cy="3066867"/>
          </a:xfrm>
        </p:spPr>
        <p:txBody>
          <a:bodyPr/>
          <a:lstStyle/>
          <a:p>
            <a:r>
              <a:rPr lang="en-GB" dirty="0"/>
              <a:t>Exploring and supporting students’ digital learning transition from school to </a:t>
            </a:r>
            <a:r>
              <a:rPr lang="en-GB" dirty="0" smtClean="0"/>
              <a:t>university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7140" y="3673642"/>
            <a:ext cx="4625340" cy="2048192"/>
          </a:xfrm>
        </p:spPr>
        <p:txBody>
          <a:bodyPr>
            <a:noAutofit/>
          </a:bodyPr>
          <a:lstStyle/>
          <a:p>
            <a:pPr>
              <a:defRPr/>
            </a:pPr>
            <a:endParaRPr lang="en-US" sz="1800" dirty="0" smtClean="0"/>
          </a:p>
          <a:p>
            <a:pPr>
              <a:defRPr/>
            </a:pPr>
            <a:r>
              <a:rPr lang="en-US" sz="1800" b="1" dirty="0" smtClean="0"/>
              <a:t>Stephanie </a:t>
            </a:r>
            <a:r>
              <a:rPr lang="en-US" sz="1800" b="1" dirty="0"/>
              <a:t>McDonald</a:t>
            </a:r>
            <a:r>
              <a:rPr lang="en-US" sz="1800" dirty="0"/>
              <a:t>*, Cristina De Matteis, Elizabeth Newall, Fiona McCullough, Lisa Mott, Barbara Villa Marcos, </a:t>
            </a:r>
            <a:r>
              <a:rPr lang="en-US" sz="1800" dirty="0" err="1"/>
              <a:t>Vibhu</a:t>
            </a:r>
            <a:r>
              <a:rPr lang="en-US" sz="1800" dirty="0"/>
              <a:t> Solanki, Nicholas Rea, Rossana Wright, Steven Bagley, Steven Bamford, Qingqi Wang, Anshul Lau</a:t>
            </a:r>
          </a:p>
          <a:p>
            <a:pPr>
              <a:defRPr/>
            </a:pPr>
            <a:r>
              <a:rPr lang="en-US" sz="1800" dirty="0" smtClean="0"/>
              <a:t>*</a:t>
            </a:r>
            <a:r>
              <a:rPr lang="en-US" sz="1800" b="1" dirty="0"/>
              <a:t>Stephanie.Mcdonald@nottingham.ac.uk</a:t>
            </a:r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09887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79375" y="1428750"/>
            <a:ext cx="11257699" cy="4927600"/>
          </a:xfrm>
        </p:spPr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4F81BD"/>
              </a:buClr>
              <a:buSzPct val="85000"/>
            </a:pPr>
            <a:r>
              <a:rPr lang="en-GB" dirty="0">
                <a:solidFill>
                  <a:schemeClr val="accent5">
                    <a:lumMod val="50000"/>
                  </a:schemeClr>
                </a:solidFill>
                <a:latin typeface="Arial"/>
              </a:rPr>
              <a:t>Gap between secondary and tertiary education</a:t>
            </a:r>
          </a:p>
          <a:p>
            <a:pPr>
              <a:spcAft>
                <a:spcPts val="1200"/>
              </a:spcAft>
            </a:pP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Students as ‘digital natives’ (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Prensky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, 2001)</a:t>
            </a:r>
            <a:endParaRPr lang="en-GB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spcAft>
                <a:spcPts val="1200"/>
              </a:spcAft>
            </a:pP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Research suggests a variation in students’ experiences </a:t>
            </a:r>
            <a:r>
              <a:rPr lang="en-GB" dirty="0" smtClean="0">
                <a:solidFill>
                  <a:schemeClr val="accent5">
                    <a:lumMod val="50000"/>
                  </a:schemeClr>
                </a:solidFill>
              </a:rPr>
              <a:t>with </a:t>
            </a: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digital technologies (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Kennedy et al., 2008)</a:t>
            </a:r>
            <a:endParaRPr lang="en-GB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spcAft>
                <a:spcPts val="1200"/>
              </a:spcAft>
            </a:pP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Evidence-based approach – insights into incoming UG students’ digital learning experiences to support transition and learning at </a:t>
            </a:r>
            <a:r>
              <a:rPr lang="en-GB" dirty="0" smtClean="0">
                <a:solidFill>
                  <a:schemeClr val="accent5">
                    <a:lumMod val="50000"/>
                  </a:schemeClr>
                </a:solidFill>
              </a:rPr>
              <a:t>university</a:t>
            </a:r>
            <a:endParaRPr lang="en-GB" sz="2600" dirty="0">
              <a:solidFill>
                <a:schemeClr val="accent5">
                  <a:lumMod val="50000"/>
                </a:schemeClr>
              </a:solidFill>
              <a:latin typeface="Arial"/>
            </a:endParaRPr>
          </a:p>
          <a:p>
            <a:pPr>
              <a:spcAft>
                <a:spcPts val="1200"/>
              </a:spcAft>
            </a:pPr>
            <a:endParaRPr lang="en-GB" sz="2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Background information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968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79376" y="1584959"/>
            <a:ext cx="11257699" cy="4295141"/>
          </a:xfrm>
        </p:spPr>
        <p:txBody>
          <a:bodyPr/>
          <a:lstStyle/>
          <a:p>
            <a:pPr marL="182563" indent="-182563" eaLnBrk="0" fontAlgn="base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4F81BD"/>
              </a:buClr>
              <a:buSzPct val="850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5">
                    <a:lumMod val="50000"/>
                  </a:schemeClr>
                </a:solidFill>
                <a:latin typeface="Arial"/>
              </a:rPr>
              <a:t>First year students’ experiences in digital learning, perspectives, digital skills </a:t>
            </a:r>
            <a:r>
              <a:rPr lang="en-GB" b="1" i="1" dirty="0">
                <a:solidFill>
                  <a:schemeClr val="accent5">
                    <a:lumMod val="50000"/>
                  </a:schemeClr>
                </a:solidFill>
                <a:latin typeface="Arial"/>
              </a:rPr>
              <a:t>at school or college</a:t>
            </a:r>
          </a:p>
          <a:p>
            <a:pPr marL="182563" indent="-182563" eaLnBrk="0" fontAlgn="base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4F81BD"/>
              </a:buClr>
              <a:buSzPct val="850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5">
                    <a:lumMod val="50000"/>
                  </a:schemeClr>
                </a:solidFill>
                <a:latin typeface="Arial"/>
              </a:rPr>
              <a:t>Identify opportunities to further support student transition</a:t>
            </a:r>
          </a:p>
          <a:p>
            <a:pPr marL="182563" lvl="0" indent="-182563" eaLnBrk="0" fontAlgn="base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4F81BD"/>
              </a:buClr>
              <a:buSzPct val="850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5">
                    <a:lumMod val="50000"/>
                  </a:schemeClr>
                </a:solidFill>
                <a:latin typeface="Arial"/>
              </a:rPr>
              <a:t>Run across all seven Schools in the Faculty of </a:t>
            </a:r>
            <a:r>
              <a:rPr lang="en-GB" dirty="0" smtClean="0">
                <a:solidFill>
                  <a:schemeClr val="accent5">
                    <a:lumMod val="50000"/>
                  </a:schemeClr>
                </a:solidFill>
                <a:latin typeface="Arial"/>
              </a:rPr>
              <a:t>Science</a:t>
            </a:r>
            <a:endParaRPr lang="en-GB" dirty="0">
              <a:solidFill>
                <a:schemeClr val="accent5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Aims of project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882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66008" y="1484533"/>
            <a:ext cx="11172305" cy="439556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Survey</a:t>
            </a:r>
            <a:endParaRPr lang="en-GB" dirty="0">
              <a:solidFill>
                <a:schemeClr val="accent4">
                  <a:lumMod val="50000"/>
                </a:schemeClr>
              </a:solidFill>
            </a:endParaRPr>
          </a:p>
          <a:p>
            <a:pPr lvl="1"/>
            <a:r>
              <a:rPr lang="en-GB" sz="2400" dirty="0">
                <a:solidFill>
                  <a:schemeClr val="accent4">
                    <a:lumMod val="50000"/>
                  </a:schemeClr>
                </a:solidFill>
              </a:rPr>
              <a:t>Experience </a:t>
            </a:r>
            <a:r>
              <a:rPr lang="en-GB" sz="2400" dirty="0" smtClean="0">
                <a:solidFill>
                  <a:schemeClr val="accent4">
                    <a:lumMod val="50000"/>
                  </a:schemeClr>
                </a:solidFill>
              </a:rPr>
              <a:t>in digital learning at </a:t>
            </a:r>
            <a:r>
              <a:rPr lang="en-GB" sz="2400" i="1" dirty="0" smtClean="0">
                <a:solidFill>
                  <a:schemeClr val="accent4">
                    <a:lumMod val="50000"/>
                  </a:schemeClr>
                </a:solidFill>
              </a:rPr>
              <a:t>school or college</a:t>
            </a:r>
          </a:p>
          <a:p>
            <a:pPr lvl="2"/>
            <a:r>
              <a:rPr lang="en-GB" sz="2400" dirty="0" smtClean="0">
                <a:solidFill>
                  <a:schemeClr val="accent4">
                    <a:lumMod val="50000"/>
                  </a:schemeClr>
                </a:solidFill>
              </a:rPr>
              <a:t>Activities and tools to support learning</a:t>
            </a:r>
            <a:endParaRPr lang="en-GB" sz="2400" dirty="0">
              <a:solidFill>
                <a:schemeClr val="accent4">
                  <a:lumMod val="50000"/>
                </a:schemeClr>
              </a:solidFill>
            </a:endParaRPr>
          </a:p>
          <a:p>
            <a:pPr lvl="1"/>
            <a:r>
              <a:rPr lang="en-GB" sz="2400" dirty="0" smtClean="0">
                <a:solidFill>
                  <a:schemeClr val="accent4">
                    <a:lumMod val="50000"/>
                  </a:schemeClr>
                </a:solidFill>
              </a:rPr>
              <a:t>Digital </a:t>
            </a:r>
            <a:r>
              <a:rPr lang="en-GB" sz="2400" dirty="0">
                <a:solidFill>
                  <a:schemeClr val="accent4">
                    <a:lumMod val="50000"/>
                  </a:schemeClr>
                </a:solidFill>
              </a:rPr>
              <a:t>skills</a:t>
            </a:r>
          </a:p>
          <a:p>
            <a:pPr lvl="1"/>
            <a:r>
              <a:rPr lang="en-GB" sz="2400" dirty="0" smtClean="0">
                <a:solidFill>
                  <a:schemeClr val="accent4">
                    <a:lumMod val="50000"/>
                  </a:schemeClr>
                </a:solidFill>
              </a:rPr>
              <a:t>Confidence, </a:t>
            </a:r>
            <a:r>
              <a:rPr lang="en-GB" sz="2400" dirty="0">
                <a:solidFill>
                  <a:schemeClr val="accent4">
                    <a:lumMod val="50000"/>
                  </a:schemeClr>
                </a:solidFill>
              </a:rPr>
              <a:t>attitudes</a:t>
            </a:r>
          </a:p>
          <a:p>
            <a:pPr lvl="1">
              <a:spcAft>
                <a:spcPts val="3000"/>
              </a:spcAft>
            </a:pPr>
            <a:r>
              <a:rPr lang="en-GB" sz="2400" dirty="0">
                <a:solidFill>
                  <a:schemeClr val="accent4">
                    <a:lumMod val="50000"/>
                  </a:schemeClr>
                </a:solidFill>
              </a:rPr>
              <a:t>Expectations &amp; challenges </a:t>
            </a:r>
            <a:r>
              <a:rPr lang="en-GB" sz="2400" i="1" dirty="0">
                <a:solidFill>
                  <a:schemeClr val="accent4">
                    <a:lumMod val="50000"/>
                  </a:schemeClr>
                </a:solidFill>
              </a:rPr>
              <a:t>at the start </a:t>
            </a:r>
            <a:r>
              <a:rPr lang="en-GB" sz="2400" dirty="0">
                <a:solidFill>
                  <a:schemeClr val="accent4">
                    <a:lumMod val="50000"/>
                  </a:schemeClr>
                </a:solidFill>
              </a:rPr>
              <a:t>of UG </a:t>
            </a:r>
            <a:r>
              <a:rPr lang="en-GB" sz="2400" dirty="0" smtClean="0">
                <a:solidFill>
                  <a:schemeClr val="accent4">
                    <a:lumMod val="50000"/>
                  </a:schemeClr>
                </a:solidFill>
              </a:rPr>
              <a:t>course (transition to university)</a:t>
            </a:r>
          </a:p>
          <a:p>
            <a:pPr>
              <a:spcAft>
                <a:spcPts val="3000"/>
              </a:spcAft>
            </a:pPr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Some of the questions adapted from JISC’s Digital Experiences Insights survey 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(DEI; 2020</a:t>
            </a:r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), with permission</a:t>
            </a:r>
          </a:p>
          <a:p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Focus groups</a:t>
            </a:r>
            <a:endParaRPr lang="en-GB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338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Methods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3"/>
          </p:nvPr>
        </p:nvSpPr>
        <p:spPr>
          <a:xfrm>
            <a:off x="272716" y="1314484"/>
            <a:ext cx="11774905" cy="4565617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GB" b="1" dirty="0" smtClean="0">
                <a:solidFill>
                  <a:schemeClr val="accent5">
                    <a:lumMod val="50000"/>
                  </a:schemeClr>
                </a:solidFill>
              </a:rPr>
              <a:t>Survey</a:t>
            </a:r>
            <a:r>
              <a:rPr lang="en-GB" dirty="0" smtClean="0">
                <a:solidFill>
                  <a:schemeClr val="accent5">
                    <a:lumMod val="50000"/>
                  </a:schemeClr>
                </a:solidFill>
              </a:rPr>
              <a:t> - first year students in Faculty of Science (</a:t>
            </a:r>
            <a:r>
              <a:rPr lang="en-GB" i="1" dirty="0" smtClean="0">
                <a:solidFill>
                  <a:schemeClr val="accent5">
                    <a:lumMod val="50000"/>
                  </a:schemeClr>
                </a:solidFill>
              </a:rPr>
              <a:t>N</a:t>
            </a:r>
            <a:r>
              <a:rPr lang="en-GB" dirty="0" smtClean="0">
                <a:solidFill>
                  <a:schemeClr val="accent5">
                    <a:lumMod val="50000"/>
                  </a:schemeClr>
                </a:solidFill>
              </a:rPr>
              <a:t> = 435)</a:t>
            </a:r>
          </a:p>
          <a:p>
            <a:pPr lvl="1">
              <a:spcAft>
                <a:spcPts val="3000"/>
              </a:spcAft>
            </a:pPr>
            <a:r>
              <a:rPr lang="en-GB" dirty="0" smtClean="0">
                <a:solidFill>
                  <a:schemeClr val="accent5">
                    <a:lumMod val="50000"/>
                  </a:schemeClr>
                </a:solidFill>
              </a:rPr>
              <a:t>2019-2020; 2020-2021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dirty="0" smtClean="0">
                <a:solidFill>
                  <a:schemeClr val="accent5">
                    <a:lumMod val="50000"/>
                  </a:schemeClr>
                </a:solidFill>
              </a:rPr>
              <a:t>Cohort 1 (n = 220)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b="1" dirty="0" smtClean="0">
                <a:solidFill>
                  <a:schemeClr val="accent5">
                    <a:lumMod val="50000"/>
                  </a:schemeClr>
                </a:solidFill>
              </a:rPr>
              <a:t>Cohort 2 (n = 200) – completed 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secondary </a:t>
            </a:r>
            <a:r>
              <a:rPr lang="en-GB" b="1" dirty="0" smtClean="0">
                <a:solidFill>
                  <a:schemeClr val="accent5">
                    <a:lumMod val="50000"/>
                  </a:schemeClr>
                </a:solidFill>
              </a:rPr>
              <a:t>education 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in 2020</a:t>
            </a:r>
            <a:endParaRPr lang="en-GB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43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Cohort 2 – Key findings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3"/>
          </p:nvPr>
        </p:nvSpPr>
        <p:spPr>
          <a:xfrm>
            <a:off x="272715" y="1315453"/>
            <a:ext cx="11464359" cy="5406022"/>
          </a:xfrm>
        </p:spPr>
        <p:txBody>
          <a:bodyPr/>
          <a:lstStyle/>
          <a:p>
            <a:r>
              <a:rPr lang="en-GB" sz="2400" dirty="0">
                <a:solidFill>
                  <a:schemeClr val="accent4">
                    <a:lumMod val="50000"/>
                  </a:schemeClr>
                </a:solidFill>
              </a:rPr>
              <a:t>Completed secondary education in:</a:t>
            </a:r>
          </a:p>
          <a:p>
            <a:pPr lvl="1">
              <a:spcAft>
                <a:spcPts val="2400"/>
              </a:spcAft>
            </a:pPr>
            <a:r>
              <a:rPr lang="en-GB" sz="2400" dirty="0">
                <a:solidFill>
                  <a:schemeClr val="accent4">
                    <a:lumMod val="50000"/>
                  </a:schemeClr>
                </a:solidFill>
              </a:rPr>
              <a:t>UK (88%); European country (4%); non-European country </a:t>
            </a:r>
            <a:r>
              <a:rPr lang="en-GB" sz="2400" dirty="0" smtClean="0">
                <a:solidFill>
                  <a:schemeClr val="accent4">
                    <a:lumMod val="50000"/>
                  </a:schemeClr>
                </a:solidFill>
              </a:rPr>
              <a:t>(8%)</a:t>
            </a:r>
            <a:endParaRPr lang="en-GB" sz="2400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GB" sz="2400" dirty="0">
                <a:solidFill>
                  <a:schemeClr val="accent4">
                    <a:lumMod val="50000"/>
                  </a:schemeClr>
                </a:solidFill>
              </a:rPr>
              <a:t>Qualifications prior to current UG course:</a:t>
            </a:r>
          </a:p>
          <a:p>
            <a:pPr lvl="1">
              <a:spcAft>
                <a:spcPts val="1800"/>
              </a:spcAft>
            </a:pPr>
            <a:r>
              <a:rPr lang="en-GB" sz="2400" dirty="0">
                <a:solidFill>
                  <a:schemeClr val="accent4">
                    <a:lumMod val="50000"/>
                  </a:schemeClr>
                </a:solidFill>
              </a:rPr>
              <a:t>A level or equivalent (90</a:t>
            </a:r>
            <a:r>
              <a:rPr lang="en-GB" sz="2400" dirty="0" smtClean="0">
                <a:solidFill>
                  <a:schemeClr val="accent4">
                    <a:lumMod val="50000"/>
                  </a:schemeClr>
                </a:solidFill>
              </a:rPr>
              <a:t>%); Foundation </a:t>
            </a:r>
            <a:r>
              <a:rPr lang="en-GB" sz="2400" dirty="0">
                <a:solidFill>
                  <a:schemeClr val="accent4">
                    <a:lumMod val="50000"/>
                  </a:schemeClr>
                </a:solidFill>
              </a:rPr>
              <a:t>course (8</a:t>
            </a:r>
            <a:r>
              <a:rPr lang="en-GB" sz="2400" dirty="0" smtClean="0">
                <a:solidFill>
                  <a:schemeClr val="accent4">
                    <a:lumMod val="50000"/>
                  </a:schemeClr>
                </a:solidFill>
              </a:rPr>
              <a:t>%); UG </a:t>
            </a:r>
            <a:r>
              <a:rPr lang="en-GB" sz="2400" dirty="0">
                <a:solidFill>
                  <a:schemeClr val="accent4">
                    <a:lumMod val="50000"/>
                  </a:schemeClr>
                </a:solidFill>
              </a:rPr>
              <a:t>degree (2%)</a:t>
            </a:r>
          </a:p>
          <a:p>
            <a:pPr>
              <a:spcAft>
                <a:spcPts val="600"/>
              </a:spcAft>
            </a:pPr>
            <a:r>
              <a:rPr lang="en-GB" sz="2400" dirty="0" smtClean="0">
                <a:solidFill>
                  <a:schemeClr val="accent4">
                    <a:lumMod val="50000"/>
                  </a:schemeClr>
                </a:solidFill>
              </a:rPr>
              <a:t>Access </a:t>
            </a:r>
            <a:r>
              <a:rPr lang="en-GB" sz="2400" dirty="0">
                <a:solidFill>
                  <a:schemeClr val="accent4">
                    <a:lumMod val="50000"/>
                  </a:schemeClr>
                </a:solidFill>
              </a:rPr>
              <a:t>to personal device(s) to support </a:t>
            </a:r>
            <a:r>
              <a:rPr lang="en-GB" sz="2400" dirty="0" smtClean="0">
                <a:solidFill>
                  <a:schemeClr val="accent4">
                    <a:lumMod val="50000"/>
                  </a:schemeClr>
                </a:solidFill>
              </a:rPr>
              <a:t>learning </a:t>
            </a:r>
            <a:r>
              <a:rPr lang="en-GB" sz="2400" i="1" dirty="0" smtClean="0">
                <a:solidFill>
                  <a:schemeClr val="accent4">
                    <a:lumMod val="50000"/>
                  </a:schemeClr>
                </a:solidFill>
              </a:rPr>
              <a:t>at school/college</a:t>
            </a:r>
          </a:p>
          <a:p>
            <a:pPr lvl="1">
              <a:spcAft>
                <a:spcPts val="1200"/>
              </a:spcAft>
            </a:pPr>
            <a:r>
              <a:rPr lang="en-GB" sz="2400" dirty="0" smtClean="0">
                <a:solidFill>
                  <a:schemeClr val="accent4">
                    <a:lumMod val="50000"/>
                  </a:schemeClr>
                </a:solidFill>
              </a:rPr>
              <a:t>5% - </a:t>
            </a:r>
            <a:r>
              <a:rPr lang="en-GB" sz="2400" dirty="0">
                <a:solidFill>
                  <a:schemeClr val="accent4">
                    <a:lumMod val="50000"/>
                  </a:schemeClr>
                </a:solidFill>
              </a:rPr>
              <a:t>N</a:t>
            </a:r>
            <a:r>
              <a:rPr lang="en-GB" sz="2400" dirty="0" smtClean="0">
                <a:solidFill>
                  <a:schemeClr val="accent4">
                    <a:lumMod val="50000"/>
                  </a:schemeClr>
                </a:solidFill>
              </a:rPr>
              <a:t>one</a:t>
            </a:r>
          </a:p>
          <a:p>
            <a:pPr marL="0" indent="0">
              <a:spcAft>
                <a:spcPts val="600"/>
              </a:spcAft>
              <a:buNone/>
            </a:pPr>
            <a:endParaRPr lang="en-GB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endParaRPr lang="en-GB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endParaRPr lang="en-GB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endParaRPr lang="en-GB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endParaRPr lang="en-GB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endParaRPr lang="en-GB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12" name="Content Placeholder 8">
            <a:extLst>
              <a:ext uri="{FF2B5EF4-FFF2-40B4-BE49-F238E27FC236}">
                <a16:creationId xmlns:a16="http://schemas.microsoft.com/office/drawing/2014/main" id="{D12669EF-AF08-6244-BEE6-582362C035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0772189"/>
              </p:ext>
            </p:extLst>
          </p:nvPr>
        </p:nvGraphicFramePr>
        <p:xfrm>
          <a:off x="3063012" y="4139713"/>
          <a:ext cx="4507832" cy="198120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253916">
                  <a:extLst>
                    <a:ext uri="{9D8B030D-6E8A-4147-A177-3AD203B41FA5}">
                      <a16:colId xmlns:a16="http://schemas.microsoft.com/office/drawing/2014/main" val="3992359665"/>
                    </a:ext>
                  </a:extLst>
                </a:gridCol>
                <a:gridCol w="2253916">
                  <a:extLst>
                    <a:ext uri="{9D8B030D-6E8A-4147-A177-3AD203B41FA5}">
                      <a16:colId xmlns:a16="http://schemas.microsoft.com/office/drawing/2014/main" val="949221534"/>
                    </a:ext>
                  </a:extLst>
                </a:gridCol>
              </a:tblGrid>
              <a:tr h="23479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Type of device</a:t>
                      </a:r>
                      <a:endParaRPr lang="en-US" sz="2000" dirty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% 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77609080"/>
                  </a:ext>
                </a:extLst>
              </a:tr>
              <a:tr h="372566"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 smtClean="0">
                          <a:solidFill>
                            <a:srgbClr val="002060"/>
                          </a:solidFill>
                        </a:rPr>
                        <a:t>Desktop</a:t>
                      </a:r>
                      <a:endParaRPr lang="en-US" sz="2000" b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2"/>
                          </a:solidFill>
                        </a:rPr>
                        <a:t>31%</a:t>
                      </a:r>
                      <a:endParaRPr lang="en-US" sz="20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71766510"/>
                  </a:ext>
                </a:extLst>
              </a:tr>
              <a:tr h="372566"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rgbClr val="002060"/>
                          </a:solidFill>
                        </a:rPr>
                        <a:t>Laptop</a:t>
                      </a:r>
                      <a:endParaRPr lang="en-GB" sz="2000" b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2"/>
                          </a:solidFill>
                        </a:rPr>
                        <a:t>80%</a:t>
                      </a:r>
                      <a:endParaRPr lang="en-US" sz="20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0451275"/>
                  </a:ext>
                </a:extLst>
              </a:tr>
              <a:tr h="372566"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rgbClr val="002060"/>
                          </a:solidFill>
                        </a:rPr>
                        <a:t>Tablet</a:t>
                      </a:r>
                      <a:endParaRPr lang="en-GB" sz="2000" b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A4A49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23%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A4A49"/>
                        </a:solidFill>
                        <a:effectLst/>
                        <a:uLnTx/>
                        <a:uFillTx/>
                        <a:latin typeface="Arial" panose="020B0604020202020204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40941862"/>
                  </a:ext>
                </a:extLst>
              </a:tr>
              <a:tr h="372566"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rgbClr val="002060"/>
                          </a:solidFill>
                        </a:rPr>
                        <a:t>Smartphone</a:t>
                      </a:r>
                      <a:endParaRPr lang="en-GB" sz="2000" b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A4A49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70%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A4A49"/>
                        </a:solidFill>
                        <a:effectLst/>
                        <a:uLnTx/>
                        <a:uFillTx/>
                        <a:latin typeface="Arial" panose="020B0604020202020204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3187086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63012" y="6236926"/>
            <a:ext cx="4813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 smtClean="0"/>
              <a:t>Table 1. </a:t>
            </a:r>
            <a:r>
              <a:rPr lang="en-GB" sz="1400" dirty="0" smtClean="0"/>
              <a:t>Percentage of students reporting using the different types of personally owned devices for learning.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89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Engagement with a VLE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45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79375" y="1195776"/>
            <a:ext cx="11257699" cy="5160574"/>
          </a:xfrm>
        </p:spPr>
        <p:txBody>
          <a:bodyPr/>
          <a:lstStyle/>
          <a:p>
            <a:r>
              <a:rPr lang="en-GB" dirty="0" smtClean="0">
                <a:solidFill>
                  <a:schemeClr val="accent5">
                    <a:lumMod val="50000"/>
                  </a:schemeClr>
                </a:solidFill>
              </a:rPr>
              <a:t>Access to a VLE: 61%</a:t>
            </a:r>
          </a:p>
          <a:p>
            <a:pPr marL="0" indent="0">
              <a:buNone/>
            </a:pPr>
            <a:endParaRPr lang="en-GB" dirty="0">
              <a:solidFill>
                <a:schemeClr val="accent5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en-GB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Engagement with VLE at school or college</a:t>
            </a:r>
            <a:endParaRPr lang="en-GB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2051277"/>
              </p:ext>
            </p:extLst>
          </p:nvPr>
        </p:nvGraphicFramePr>
        <p:xfrm>
          <a:off x="535171" y="1887280"/>
          <a:ext cx="11201903" cy="3790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58239" y="5892581"/>
            <a:ext cx="10210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Figure 1. </a:t>
            </a:r>
            <a:r>
              <a:rPr lang="en-GB" dirty="0" smtClean="0"/>
              <a:t>Frequency of student engagement with different types of digital learning activities through a VLE at school or college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020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Digital learning activities and tools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4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Engagement with digital learning activities &amp; tools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90131" y="6200358"/>
            <a:ext cx="8992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 smtClean="0"/>
              <a:t>Figure 2. </a:t>
            </a:r>
            <a:r>
              <a:rPr lang="en-GB" sz="1600" dirty="0" smtClean="0"/>
              <a:t>Frequency of engagement with digital learning activities at school or college</a:t>
            </a:r>
            <a:endParaRPr lang="en-GB" sz="1600" dirty="0"/>
          </a:p>
        </p:txBody>
      </p:sp>
      <p:graphicFrame>
        <p:nvGraphicFramePr>
          <p:cNvPr id="8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7898428"/>
              </p:ext>
            </p:extLst>
          </p:nvPr>
        </p:nvGraphicFramePr>
        <p:xfrm>
          <a:off x="289560" y="1295399"/>
          <a:ext cx="11567160" cy="4722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2964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Engagement with digital learning activities &amp; tools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6350"/>
            <a:ext cx="93978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 smtClean="0"/>
              <a:t>Figure 3. </a:t>
            </a:r>
            <a:r>
              <a:rPr lang="en-GB" sz="1600" dirty="0" smtClean="0"/>
              <a:t>Frequency of engagement with digital learning activities at school or college</a:t>
            </a:r>
            <a:endParaRPr lang="en-GB" sz="1600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7445081"/>
              </p:ext>
            </p:extLst>
          </p:nvPr>
        </p:nvGraphicFramePr>
        <p:xfrm>
          <a:off x="548640" y="1512916"/>
          <a:ext cx="10723418" cy="4655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2554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Engagement with digital learning activities &amp; tools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15842" y="5771575"/>
            <a:ext cx="71687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 smtClean="0"/>
              <a:t>Figure 4. </a:t>
            </a:r>
            <a:r>
              <a:rPr lang="en-GB" sz="1600" dirty="0" smtClean="0"/>
              <a:t>Frequency of engagement with digital learning activities at school or college</a:t>
            </a:r>
            <a:endParaRPr lang="en-GB" sz="1600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3180141"/>
              </p:ext>
            </p:extLst>
          </p:nvPr>
        </p:nvGraphicFramePr>
        <p:xfrm>
          <a:off x="2215842" y="1640303"/>
          <a:ext cx="7168790" cy="4131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98314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Comparisons between cohort 1 &amp; cohort 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7A73B8-E534-594E-B5C6-F721D6417F8F}"/>
              </a:ext>
            </a:extLst>
          </p:cNvPr>
          <p:cNvSpPr/>
          <p:nvPr/>
        </p:nvSpPr>
        <p:spPr>
          <a:xfrm>
            <a:off x="1313411" y="2000945"/>
            <a:ext cx="9160626" cy="34522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80000" rIns="216000" bIns="180000" rtlCol="0" anchor="t"/>
          <a:lstStyle/>
          <a:p>
            <a:pPr>
              <a:spcAft>
                <a:spcPts val="2400"/>
              </a:spcAft>
            </a:pPr>
            <a:r>
              <a:rPr lang="en-GB" sz="2800" b="1" dirty="0" smtClean="0"/>
              <a:t>Receiving </a:t>
            </a:r>
            <a:r>
              <a:rPr lang="en-GB" sz="2800" b="1" dirty="0"/>
              <a:t>feedback </a:t>
            </a:r>
            <a:r>
              <a:rPr lang="en-GB" sz="2800" b="1" dirty="0" smtClean="0"/>
              <a:t>electronically</a:t>
            </a:r>
            <a:r>
              <a:rPr lang="en-GB" sz="2800" dirty="0" smtClean="0"/>
              <a:t>: </a:t>
            </a:r>
            <a:r>
              <a:rPr lang="en-GB" sz="2800" b="1" dirty="0"/>
              <a:t>x</a:t>
            </a:r>
            <a:r>
              <a:rPr lang="en-GB" sz="2800" b="1" baseline="30000" dirty="0"/>
              <a:t>2</a:t>
            </a:r>
            <a:r>
              <a:rPr lang="en-GB" sz="2800" dirty="0"/>
              <a:t>(2) = </a:t>
            </a:r>
            <a:r>
              <a:rPr lang="en-GB" sz="2800" dirty="0" smtClean="0"/>
              <a:t>6.00,  </a:t>
            </a:r>
            <a:r>
              <a:rPr lang="en-GB" sz="2800" dirty="0"/>
              <a:t>p=.</a:t>
            </a:r>
            <a:r>
              <a:rPr lang="en-GB" sz="2800" dirty="0" smtClean="0"/>
              <a:t>0498</a:t>
            </a:r>
          </a:p>
          <a:p>
            <a:pPr>
              <a:spcAft>
                <a:spcPts val="2400"/>
              </a:spcAft>
            </a:pPr>
            <a:r>
              <a:rPr lang="en-GB" sz="2800" b="1" dirty="0"/>
              <a:t>Discuss lesson content with the teacher online</a:t>
            </a:r>
            <a:r>
              <a:rPr lang="en-GB" sz="2800" dirty="0"/>
              <a:t>: </a:t>
            </a:r>
            <a:r>
              <a:rPr lang="en-GB" sz="2800" b="1" dirty="0"/>
              <a:t>x</a:t>
            </a:r>
            <a:r>
              <a:rPr lang="en-GB" sz="2800" b="1" baseline="30000" dirty="0"/>
              <a:t>2</a:t>
            </a:r>
            <a:r>
              <a:rPr lang="en-GB" sz="2800" dirty="0"/>
              <a:t>(2) = 9.47, p = .</a:t>
            </a:r>
            <a:r>
              <a:rPr lang="en-GB" sz="2800" dirty="0" smtClean="0"/>
              <a:t>009</a:t>
            </a:r>
          </a:p>
          <a:p>
            <a:pPr>
              <a:spcAft>
                <a:spcPts val="1200"/>
              </a:spcAft>
            </a:pPr>
            <a:r>
              <a:rPr lang="en-GB" sz="2800" b="1" dirty="0"/>
              <a:t>Prepare work digitally</a:t>
            </a:r>
            <a:r>
              <a:rPr lang="en-GB" sz="2800" dirty="0"/>
              <a:t>: </a:t>
            </a:r>
            <a:r>
              <a:rPr lang="en-GB" sz="2800" b="1" dirty="0"/>
              <a:t>x</a:t>
            </a:r>
            <a:r>
              <a:rPr lang="en-GB" sz="2800" b="1" baseline="30000" dirty="0"/>
              <a:t>2</a:t>
            </a:r>
            <a:r>
              <a:rPr lang="en-GB" sz="2800" dirty="0"/>
              <a:t>(2) = 7.01, p=.</a:t>
            </a:r>
            <a:r>
              <a:rPr lang="en-GB" sz="2800" dirty="0" smtClean="0"/>
              <a:t>030</a:t>
            </a:r>
          </a:p>
        </p:txBody>
      </p:sp>
    </p:spTree>
    <p:extLst>
      <p:ext uri="{BB962C8B-B14F-4D97-AF65-F5344CB8AC3E}">
        <p14:creationId xmlns:p14="http://schemas.microsoft.com/office/powerpoint/2010/main" val="133437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Digital skills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65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Digital skills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530513" y="6198255"/>
            <a:ext cx="9996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4A4A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to online skills training courses: 14%</a:t>
            </a:r>
            <a:endParaRPr lang="en-GB" sz="2800" dirty="0">
              <a:solidFill>
                <a:srgbClr val="24234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5093" y="5613440"/>
            <a:ext cx="8720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Figure 5. Students’ reported digital skills prior to starting UG studies</a:t>
            </a:r>
            <a:endParaRPr lang="en-GB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0783027"/>
              </p:ext>
            </p:extLst>
          </p:nvPr>
        </p:nvGraphicFramePr>
        <p:xfrm>
          <a:off x="530513" y="1390899"/>
          <a:ext cx="10630546" cy="4007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917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D7ABEBE-7424-7F42-802A-825B7FEA9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– Cohort 1 vs Cohort 2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78ADDC-AA0C-5843-9D3A-B2DB3BA457D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0618" y="1197641"/>
            <a:ext cx="5623438" cy="627765"/>
          </a:xfrm>
        </p:spPr>
        <p:txBody>
          <a:bodyPr/>
          <a:lstStyle/>
          <a:p>
            <a:pPr algn="ctr">
              <a:spcAft>
                <a:spcPts val="600"/>
              </a:spcAft>
            </a:pPr>
            <a:r>
              <a:rPr lang="en-US" sz="2600" dirty="0" smtClean="0">
                <a:solidFill>
                  <a:schemeClr val="tx2"/>
                </a:solidFill>
              </a:rPr>
              <a:t>Confidence in using technology to support studies:</a:t>
            </a:r>
          </a:p>
          <a:p>
            <a:pPr algn="ctr"/>
            <a:r>
              <a:rPr lang="en-US" sz="2200" dirty="0" smtClean="0">
                <a:solidFill>
                  <a:schemeClr val="tx2"/>
                </a:solidFill>
              </a:rPr>
              <a:t>t(382.24) = 2.14, p=.033</a:t>
            </a:r>
            <a:endParaRPr lang="en-US" sz="2200" dirty="0">
              <a:solidFill>
                <a:schemeClr val="tx2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24E8731-2532-834D-A177-8FF5741E2B5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26046" y="1197641"/>
            <a:ext cx="5197519" cy="627765"/>
          </a:xfrm>
        </p:spPr>
        <p:txBody>
          <a:bodyPr/>
          <a:lstStyle/>
          <a:p>
            <a:pPr algn="ctr">
              <a:spcAft>
                <a:spcPts val="600"/>
              </a:spcAft>
            </a:pPr>
            <a:r>
              <a:rPr lang="en-US" sz="2600" dirty="0" smtClean="0"/>
              <a:t>Confidence at trying out new technologies:</a:t>
            </a:r>
          </a:p>
          <a:p>
            <a:pPr algn="ctr"/>
            <a:r>
              <a:rPr lang="en-US" sz="2200" dirty="0" smtClean="0"/>
              <a:t>t(404.20) = 2.20, p=.029</a:t>
            </a:r>
            <a:endParaRPr lang="en-US" sz="22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3B95D1-55CC-2249-BB94-D12AADB42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16</a:t>
            </a:fld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0768DD-C1DA-894C-A489-6B8F76204229}"/>
              </a:ext>
            </a:extLst>
          </p:cNvPr>
          <p:cNvSpPr/>
          <p:nvPr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All items on these slides are editable. You can change the </a:t>
            </a:r>
            <a:r>
              <a:rPr lang="en-US" sz="1600" dirty="0" err="1">
                <a:solidFill>
                  <a:schemeClr val="tx2"/>
                </a:solidFill>
              </a:rPr>
              <a:t>colour</a:t>
            </a:r>
            <a:r>
              <a:rPr lang="en-US" sz="1600" dirty="0">
                <a:solidFill>
                  <a:schemeClr val="tx2"/>
                </a:solidFill>
              </a:rPr>
              <a:t>, outline and size easily as you do with other PowerPoint shapes.</a:t>
            </a:r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sz="quarter" idx="13"/>
          </p:nvPr>
        </p:nvGraphicFramePr>
        <p:xfrm>
          <a:off x="281372" y="2598821"/>
          <a:ext cx="4563344" cy="3107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1373" y="5880100"/>
            <a:ext cx="4686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solidFill>
                  <a:schemeClr val="tx2"/>
                </a:solidFill>
              </a:rPr>
              <a:t>Figure 6. </a:t>
            </a:r>
            <a:r>
              <a:rPr lang="en-GB" dirty="0" smtClean="0">
                <a:solidFill>
                  <a:schemeClr val="tx2"/>
                </a:solidFill>
              </a:rPr>
              <a:t>Confidence in using technology to support studies. Error </a:t>
            </a:r>
            <a:r>
              <a:rPr lang="en-GB" dirty="0">
                <a:solidFill>
                  <a:schemeClr val="tx2"/>
                </a:solidFill>
              </a:rPr>
              <a:t>bars represent standard error of the mean</a:t>
            </a:r>
            <a:r>
              <a:rPr lang="en-GB" dirty="0" smtClean="0">
                <a:solidFill>
                  <a:schemeClr val="tx2"/>
                </a:solidFill>
              </a:rPr>
              <a:t>.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30253" y="5880100"/>
            <a:ext cx="48200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solidFill>
                  <a:schemeClr val="bg1"/>
                </a:solidFill>
              </a:rPr>
              <a:t>Figure 7. </a:t>
            </a:r>
            <a:r>
              <a:rPr lang="en-GB" dirty="0" smtClean="0">
                <a:solidFill>
                  <a:schemeClr val="bg1"/>
                </a:solidFill>
              </a:rPr>
              <a:t>Confidence in trying out new technologies. Error </a:t>
            </a:r>
            <a:r>
              <a:rPr lang="en-GB" dirty="0">
                <a:solidFill>
                  <a:schemeClr val="bg1"/>
                </a:solidFill>
              </a:rPr>
              <a:t>bars represent standard error of the mean</a:t>
            </a:r>
            <a:r>
              <a:rPr lang="en-GB" dirty="0" smtClean="0">
                <a:solidFill>
                  <a:schemeClr val="bg1"/>
                </a:solidFill>
              </a:rPr>
              <a:t>.</a:t>
            </a:r>
            <a:endParaRPr lang="en-GB" dirty="0">
              <a:solidFill>
                <a:schemeClr val="bg1"/>
              </a:solidFill>
            </a:endParaRPr>
          </a:p>
        </p:txBody>
      </p:sp>
      <p:graphicFrame>
        <p:nvGraphicFramePr>
          <p:cNvPr id="22" name="Content Placeholder 21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47914937"/>
              </p:ext>
            </p:extLst>
          </p:nvPr>
        </p:nvGraphicFramePr>
        <p:xfrm>
          <a:off x="6842323" y="2598821"/>
          <a:ext cx="4707993" cy="3199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4981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30087" y="1304364"/>
            <a:ext cx="11406987" cy="5291307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chemeClr val="accent4">
                    <a:lumMod val="50000"/>
                  </a:schemeClr>
                </a:solidFill>
              </a:rPr>
              <a:t>Supporting students in managing their learning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‘Managing yourself’ in a digital learning environment</a:t>
            </a:r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en-GB" sz="2200" i="1" dirty="0" smtClean="0">
                <a:solidFill>
                  <a:srgbClr val="0070C0"/>
                </a:solidFill>
              </a:rPr>
              <a:t>“… </a:t>
            </a:r>
            <a:r>
              <a:rPr lang="en-GB" sz="2200" b="1" i="1" dirty="0" smtClean="0">
                <a:solidFill>
                  <a:srgbClr val="0070C0"/>
                </a:solidFill>
              </a:rPr>
              <a:t>hard to keep up to date with work </a:t>
            </a:r>
            <a:r>
              <a:rPr lang="en-GB" sz="2200" i="1" dirty="0" smtClean="0">
                <a:solidFill>
                  <a:srgbClr val="0070C0"/>
                </a:solidFill>
              </a:rPr>
              <a:t>…”; “… indication of </a:t>
            </a:r>
            <a:r>
              <a:rPr lang="en-GB" sz="2200" b="1" i="1" dirty="0" smtClean="0">
                <a:solidFill>
                  <a:srgbClr val="0070C0"/>
                </a:solidFill>
              </a:rPr>
              <a:t>how long each task is expected to take</a:t>
            </a:r>
            <a:r>
              <a:rPr lang="en-GB" sz="2200" i="1" dirty="0" smtClean="0">
                <a:solidFill>
                  <a:srgbClr val="0070C0"/>
                </a:solidFill>
              </a:rPr>
              <a:t>…”</a:t>
            </a:r>
            <a:endParaRPr lang="en-GB" sz="2200" i="1" dirty="0">
              <a:solidFill>
                <a:srgbClr val="0070C0"/>
              </a:solidFill>
            </a:endParaRPr>
          </a:p>
          <a:p>
            <a:pPr lvl="1">
              <a:lnSpc>
                <a:spcPct val="100000"/>
              </a:lnSpc>
              <a:spcAft>
                <a:spcPts val="1800"/>
              </a:spcAft>
            </a:pPr>
            <a:r>
              <a:rPr lang="en-GB" sz="2200" i="1" dirty="0" smtClean="0">
                <a:solidFill>
                  <a:srgbClr val="0070C0"/>
                </a:solidFill>
              </a:rPr>
              <a:t>“… hard </a:t>
            </a:r>
            <a:r>
              <a:rPr lang="en-GB" sz="2200" i="1" dirty="0">
                <a:solidFill>
                  <a:srgbClr val="0070C0"/>
                </a:solidFill>
              </a:rPr>
              <a:t>to </a:t>
            </a:r>
            <a:r>
              <a:rPr lang="en-GB" sz="2200" b="1" i="1" dirty="0">
                <a:solidFill>
                  <a:srgbClr val="0070C0"/>
                </a:solidFill>
              </a:rPr>
              <a:t>keep up </a:t>
            </a:r>
            <a:r>
              <a:rPr lang="en-GB" sz="2200" i="1" dirty="0">
                <a:solidFill>
                  <a:srgbClr val="0070C0"/>
                </a:solidFill>
              </a:rPr>
              <a:t>with </a:t>
            </a:r>
            <a:r>
              <a:rPr lang="en-GB" sz="2200" b="1" i="1" dirty="0">
                <a:solidFill>
                  <a:srgbClr val="0070C0"/>
                </a:solidFill>
              </a:rPr>
              <a:t>emails and notifications from </a:t>
            </a:r>
            <a:r>
              <a:rPr lang="en-GB" sz="2200" b="1" i="1" dirty="0" err="1">
                <a:solidFill>
                  <a:srgbClr val="0070C0"/>
                </a:solidFill>
              </a:rPr>
              <a:t>moodle</a:t>
            </a:r>
            <a:r>
              <a:rPr lang="en-GB" sz="2200" b="1" i="1" dirty="0">
                <a:solidFill>
                  <a:srgbClr val="0070C0"/>
                </a:solidFill>
              </a:rPr>
              <a:t> or teams</a:t>
            </a:r>
            <a:r>
              <a:rPr lang="en-GB" sz="2200" i="1" dirty="0">
                <a:solidFill>
                  <a:srgbClr val="0070C0"/>
                </a:solidFill>
              </a:rPr>
              <a:t> … overwhelming </a:t>
            </a:r>
            <a:r>
              <a:rPr lang="en-GB" sz="2200" i="1" dirty="0" smtClean="0">
                <a:solidFill>
                  <a:srgbClr val="0070C0"/>
                </a:solidFill>
              </a:rPr>
              <a:t>… difficult </a:t>
            </a:r>
            <a:r>
              <a:rPr lang="en-GB" sz="2200" i="1" dirty="0">
                <a:solidFill>
                  <a:srgbClr val="0070C0"/>
                </a:solidFill>
              </a:rPr>
              <a:t>to feel organised or on top of </a:t>
            </a:r>
            <a:r>
              <a:rPr lang="en-GB" sz="2200" i="1" dirty="0" smtClean="0">
                <a:solidFill>
                  <a:srgbClr val="0070C0"/>
                </a:solidFill>
              </a:rPr>
              <a:t>things </a:t>
            </a:r>
            <a:r>
              <a:rPr lang="en-GB" sz="2200" i="1" dirty="0" smtClean="0">
                <a:solidFill>
                  <a:srgbClr val="0070C0"/>
                </a:solidFill>
              </a:rPr>
              <a:t>…”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Effective use of tools/apps to support aspects of learning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GB" sz="2200" i="1" dirty="0">
                <a:solidFill>
                  <a:srgbClr val="0070C0"/>
                </a:solidFill>
              </a:rPr>
              <a:t>“</a:t>
            </a:r>
            <a:r>
              <a:rPr lang="en-GB" sz="2200" b="1" i="1" dirty="0">
                <a:solidFill>
                  <a:srgbClr val="0070C0"/>
                </a:solidFill>
              </a:rPr>
              <a:t>using new software </a:t>
            </a:r>
            <a:r>
              <a:rPr lang="en-GB" sz="2200" i="1" dirty="0">
                <a:solidFill>
                  <a:srgbClr val="0070C0"/>
                </a:solidFill>
              </a:rPr>
              <a:t>required for my degree, getting to grips with it … how to use </a:t>
            </a:r>
            <a:r>
              <a:rPr lang="en-GB" sz="2200" b="1" i="1" dirty="0">
                <a:solidFill>
                  <a:srgbClr val="0070C0"/>
                </a:solidFill>
              </a:rPr>
              <a:t>apps available </a:t>
            </a:r>
            <a:r>
              <a:rPr lang="en-GB" sz="2200" i="1" dirty="0">
                <a:solidFill>
                  <a:srgbClr val="0070C0"/>
                </a:solidFill>
              </a:rPr>
              <a:t>to </a:t>
            </a:r>
            <a:r>
              <a:rPr lang="en-GB" sz="2200" b="1" i="1" dirty="0">
                <a:solidFill>
                  <a:srgbClr val="0070C0"/>
                </a:solidFill>
              </a:rPr>
              <a:t>make notes and revise</a:t>
            </a:r>
            <a:r>
              <a:rPr lang="en-GB" sz="2200" i="1" dirty="0">
                <a:solidFill>
                  <a:srgbClr val="0070C0"/>
                </a:solidFill>
              </a:rPr>
              <a:t>” </a:t>
            </a:r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en-GB" sz="2200" i="1" dirty="0">
                <a:solidFill>
                  <a:srgbClr val="0070C0"/>
                </a:solidFill>
              </a:rPr>
              <a:t>“… how to use things like Microsoft Teams or </a:t>
            </a:r>
            <a:r>
              <a:rPr lang="en-GB" sz="2200" i="1" dirty="0" err="1">
                <a:solidFill>
                  <a:srgbClr val="0070C0"/>
                </a:solidFill>
              </a:rPr>
              <a:t>Powerpoint</a:t>
            </a:r>
            <a:r>
              <a:rPr lang="en-GB" sz="2200" i="1" dirty="0">
                <a:solidFill>
                  <a:srgbClr val="0070C0"/>
                </a:solidFill>
              </a:rPr>
              <a:t> when doing collaborative pieces of work with other </a:t>
            </a:r>
            <a:r>
              <a:rPr lang="en-GB" sz="2200" i="1" dirty="0" smtClean="0">
                <a:solidFill>
                  <a:srgbClr val="0070C0"/>
                </a:solidFill>
              </a:rPr>
              <a:t>students</a:t>
            </a:r>
            <a:r>
              <a:rPr lang="en-GB" sz="2200" i="1" dirty="0" smtClean="0">
                <a:solidFill>
                  <a:srgbClr val="0070C0"/>
                </a:solidFill>
              </a:rPr>
              <a:t> </a:t>
            </a:r>
            <a:endParaRPr lang="en-GB" sz="2200" i="1" dirty="0">
              <a:solidFill>
                <a:srgbClr val="0070C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Supporting student transition – Some key messages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63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30086" y="1205260"/>
            <a:ext cx="11406987" cy="5344830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GB" b="1" dirty="0" smtClean="0">
                <a:solidFill>
                  <a:schemeClr val="accent4">
                    <a:lumMod val="50000"/>
                  </a:schemeClr>
                </a:solidFill>
              </a:rPr>
              <a:t>Supporting students in managing their learning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‘Pre-arrival 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&amp; post-arrival (e.g., induction weeks)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GB" sz="2000" i="1" dirty="0" smtClean="0">
                <a:solidFill>
                  <a:srgbClr val="0070C0"/>
                </a:solidFill>
              </a:rPr>
              <a:t>“</a:t>
            </a:r>
            <a:r>
              <a:rPr lang="en-GB" sz="2000" b="1" i="1" dirty="0" smtClean="0">
                <a:solidFill>
                  <a:srgbClr val="0070C0"/>
                </a:solidFill>
              </a:rPr>
              <a:t>the </a:t>
            </a:r>
            <a:r>
              <a:rPr lang="en-GB" sz="2000" b="1" i="1" dirty="0">
                <a:solidFill>
                  <a:srgbClr val="0070C0"/>
                </a:solidFill>
              </a:rPr>
              <a:t>programming software </a:t>
            </a:r>
            <a:r>
              <a:rPr lang="en-GB" sz="2000" i="1" dirty="0">
                <a:solidFill>
                  <a:srgbClr val="0070C0"/>
                </a:solidFill>
              </a:rPr>
              <a:t>is </a:t>
            </a:r>
            <a:r>
              <a:rPr lang="en-GB" sz="2000" b="1" i="1" dirty="0">
                <a:solidFill>
                  <a:srgbClr val="0070C0"/>
                </a:solidFill>
              </a:rPr>
              <a:t>not compatible with the laptop I bought for </a:t>
            </a:r>
            <a:r>
              <a:rPr lang="en-GB" sz="2000" b="1" i="1" dirty="0" smtClean="0">
                <a:solidFill>
                  <a:srgbClr val="0070C0"/>
                </a:solidFill>
              </a:rPr>
              <a:t>university”</a:t>
            </a:r>
            <a:r>
              <a:rPr lang="en-GB" sz="2000" i="1" dirty="0" smtClean="0">
                <a:solidFill>
                  <a:srgbClr val="0070C0"/>
                </a:solidFill>
              </a:rPr>
              <a:t>. </a:t>
            </a:r>
            <a:endParaRPr lang="en-GB" sz="2000" i="1" dirty="0">
              <a:solidFill>
                <a:srgbClr val="0070C0"/>
              </a:solidFill>
            </a:endParaRP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GB" sz="2000" i="1" dirty="0" smtClean="0">
                <a:solidFill>
                  <a:srgbClr val="0070C0"/>
                </a:solidFill>
              </a:rPr>
              <a:t>“a </a:t>
            </a:r>
            <a:r>
              <a:rPr lang="en-GB" sz="2000" b="1" i="1" dirty="0">
                <a:solidFill>
                  <a:srgbClr val="0070C0"/>
                </a:solidFill>
              </a:rPr>
              <a:t>step-by-step welcome pack </a:t>
            </a:r>
            <a:r>
              <a:rPr lang="en-GB" sz="2000" i="1" dirty="0">
                <a:solidFill>
                  <a:srgbClr val="0070C0"/>
                </a:solidFill>
              </a:rPr>
              <a:t>detailing how to get set up such as logging into the </a:t>
            </a:r>
            <a:r>
              <a:rPr lang="en-GB" sz="2000" i="1" dirty="0" err="1">
                <a:solidFill>
                  <a:srgbClr val="0070C0"/>
                </a:solidFill>
              </a:rPr>
              <a:t>wifi</a:t>
            </a:r>
            <a:r>
              <a:rPr lang="en-GB" sz="2000" i="1" dirty="0">
                <a:solidFill>
                  <a:srgbClr val="0070C0"/>
                </a:solidFill>
              </a:rPr>
              <a:t> or </a:t>
            </a:r>
            <a:r>
              <a:rPr lang="en-GB" sz="2000" i="1" dirty="0" err="1">
                <a:solidFill>
                  <a:srgbClr val="0070C0"/>
                </a:solidFill>
              </a:rPr>
              <a:t>moodle</a:t>
            </a:r>
            <a:r>
              <a:rPr lang="en-GB" sz="2000" i="1" dirty="0">
                <a:solidFill>
                  <a:srgbClr val="0070C0"/>
                </a:solidFill>
              </a:rPr>
              <a:t> for the first time </a:t>
            </a:r>
            <a:r>
              <a:rPr lang="en-GB" sz="2000" i="1" dirty="0" smtClean="0">
                <a:solidFill>
                  <a:srgbClr val="0070C0"/>
                </a:solidFill>
              </a:rPr>
              <a:t>…” 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GB" sz="2000" i="1" dirty="0" smtClean="0">
                <a:solidFill>
                  <a:srgbClr val="0070C0"/>
                </a:solidFill>
              </a:rPr>
              <a:t>“… </a:t>
            </a:r>
            <a:r>
              <a:rPr lang="en-GB" sz="2000" i="1" dirty="0">
                <a:solidFill>
                  <a:srgbClr val="0070C0"/>
                </a:solidFill>
              </a:rPr>
              <a:t>if the school sent out a video or did a teams meeting for prospective students and asked us to do a small task ... just to </a:t>
            </a:r>
            <a:r>
              <a:rPr lang="en-GB" sz="2000" b="1" i="1" dirty="0">
                <a:solidFill>
                  <a:srgbClr val="0070C0"/>
                </a:solidFill>
              </a:rPr>
              <a:t>familiarise with the process</a:t>
            </a:r>
            <a:r>
              <a:rPr lang="en-GB" sz="2000" i="1" dirty="0" smtClean="0">
                <a:solidFill>
                  <a:srgbClr val="0070C0"/>
                </a:solidFill>
              </a:rPr>
              <a:t>”</a:t>
            </a:r>
            <a:endParaRPr lang="en-GB" sz="2000" i="1" dirty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en-GB" sz="2200" i="1" dirty="0">
              <a:solidFill>
                <a:srgbClr val="0070C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Supporting student transition – Some key messages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791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79375" y="1385047"/>
            <a:ext cx="11257699" cy="428931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2400"/>
              </a:spcAft>
            </a:pP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Digital communication, digital collaboration, using subject-specific software, digital notetaking</a:t>
            </a:r>
          </a:p>
          <a:p>
            <a:pPr>
              <a:spcBef>
                <a:spcPts val="600"/>
              </a:spcBef>
              <a:spcAft>
                <a:spcPts val="2400"/>
              </a:spcAft>
            </a:pPr>
            <a:r>
              <a:rPr lang="en-GB" dirty="0" smtClean="0">
                <a:solidFill>
                  <a:schemeClr val="accent5">
                    <a:lumMod val="50000"/>
                  </a:schemeClr>
                </a:solidFill>
              </a:rPr>
              <a:t>61% </a:t>
            </a: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used VLE but in very limited capacity</a:t>
            </a:r>
          </a:p>
          <a:p>
            <a:pPr>
              <a:spcBef>
                <a:spcPts val="600"/>
              </a:spcBef>
              <a:spcAft>
                <a:spcPts val="2400"/>
              </a:spcAft>
            </a:pP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Confidence: cohort 2 seemingly less confident - yet likely to have had more experience via remote </a:t>
            </a:r>
            <a:r>
              <a:rPr lang="en-GB" dirty="0" smtClean="0">
                <a:solidFill>
                  <a:schemeClr val="accent5">
                    <a:lumMod val="50000"/>
                  </a:schemeClr>
                </a:solidFill>
              </a:rPr>
              <a:t>learning</a:t>
            </a:r>
            <a:endParaRPr lang="en-GB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Concluding remarks and Next steps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227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79375" y="1427356"/>
            <a:ext cx="11257699" cy="4463397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GB" dirty="0" smtClean="0">
                <a:solidFill>
                  <a:schemeClr val="accent5">
                    <a:lumMod val="50000"/>
                  </a:schemeClr>
                </a:solidFill>
              </a:rPr>
              <a:t>Running survey </a:t>
            </a: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&amp; focus groups </a:t>
            </a:r>
            <a:r>
              <a:rPr lang="en-GB" dirty="0" smtClean="0">
                <a:solidFill>
                  <a:schemeClr val="accent5">
                    <a:lumMod val="50000"/>
                  </a:schemeClr>
                </a:solidFill>
              </a:rPr>
              <a:t>again in </a:t>
            </a: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2021-2022 (Cohort 3)</a:t>
            </a:r>
          </a:p>
          <a:p>
            <a:pPr>
              <a:spcAft>
                <a:spcPts val="1200"/>
              </a:spcAft>
            </a:pPr>
            <a:r>
              <a:rPr lang="en-GB" dirty="0" smtClean="0">
                <a:solidFill>
                  <a:schemeClr val="accent5">
                    <a:lumMod val="50000"/>
                  </a:schemeClr>
                </a:solidFill>
              </a:rPr>
              <a:t>Next year’s cohort particularly </a:t>
            </a: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significant </a:t>
            </a:r>
          </a:p>
          <a:p>
            <a:pPr lvl="1"/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Student engagement in remote learning</a:t>
            </a:r>
          </a:p>
          <a:p>
            <a:pPr lvl="1">
              <a:spcAft>
                <a:spcPts val="1800"/>
              </a:spcAft>
            </a:pP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Teachers developing skills in engaging students with their learning </a:t>
            </a:r>
            <a:r>
              <a:rPr lang="en-GB" dirty="0" smtClean="0">
                <a:solidFill>
                  <a:schemeClr val="accent5">
                    <a:lumMod val="50000"/>
                  </a:schemeClr>
                </a:solidFill>
              </a:rPr>
              <a:t>digitally</a:t>
            </a:r>
          </a:p>
          <a:p>
            <a:pPr>
              <a:spcAft>
                <a:spcPts val="1800"/>
              </a:spcAft>
            </a:pPr>
            <a:r>
              <a:rPr lang="en-GB" dirty="0" smtClean="0">
                <a:solidFill>
                  <a:schemeClr val="accent5">
                    <a:lumMod val="50000"/>
                  </a:schemeClr>
                </a:solidFill>
              </a:rPr>
              <a:t>Comparison </a:t>
            </a: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with DEI student </a:t>
            </a:r>
            <a:r>
              <a:rPr lang="en-GB" dirty="0" smtClean="0">
                <a:solidFill>
                  <a:schemeClr val="accent5">
                    <a:lumMod val="50000"/>
                  </a:schemeClr>
                </a:solidFill>
              </a:rPr>
              <a:t>survey</a:t>
            </a:r>
          </a:p>
          <a:p>
            <a:pPr>
              <a:spcAft>
                <a:spcPts val="1800"/>
              </a:spcAft>
            </a:pP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Transition findings to influence ‘The Digital Student’ – provision in development for new students 2021/22 – as part of Student Digital Capabilities Delivery Plan  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Concluding remarks and Next steps</a:t>
            </a:r>
          </a:p>
        </p:txBody>
      </p:sp>
    </p:spTree>
    <p:extLst>
      <p:ext uri="{BB962C8B-B14F-4D97-AF65-F5344CB8AC3E}">
        <p14:creationId xmlns:p14="http://schemas.microsoft.com/office/powerpoint/2010/main" val="264553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749040" y="1140942"/>
            <a:ext cx="4632960" cy="4467378"/>
          </a:xfrm>
        </p:spPr>
        <p:txBody>
          <a:bodyPr>
            <a:normAutofit/>
          </a:bodyPr>
          <a:lstStyle/>
          <a:p>
            <a:pPr>
              <a:spcAft>
                <a:spcPts val="3000"/>
              </a:spcAft>
            </a:pPr>
            <a:r>
              <a:rPr lang="en-GB" dirty="0" smtClean="0"/>
              <a:t>Acknowledgments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2400" dirty="0" smtClean="0"/>
              <a:t>UoN Faculty of Science Education &amp; Student Experience Grant Scheme (2019-2020)</a:t>
            </a:r>
            <a:br>
              <a:rPr lang="en-GB" sz="2400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>William </a:t>
            </a:r>
            <a:r>
              <a:rPr lang="en-GB" sz="2400" dirty="0" smtClean="0"/>
              <a:t>Smith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239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niversity of Nottingham">
      <a:dk1>
        <a:srgbClr val="000000"/>
      </a:dk1>
      <a:lt1>
        <a:srgbClr val="FFFFFF"/>
      </a:lt1>
      <a:dk2>
        <a:srgbClr val="4A4A49"/>
      </a:dk2>
      <a:lt2>
        <a:srgbClr val="92928E"/>
      </a:lt2>
      <a:accent1>
        <a:srgbClr val="009BBD"/>
      </a:accent1>
      <a:accent2>
        <a:srgbClr val="007DA8"/>
      </a:accent2>
      <a:accent3>
        <a:srgbClr val="005697"/>
      </a:accent3>
      <a:accent4>
        <a:srgbClr val="1B2A6B"/>
      </a:accent4>
      <a:accent5>
        <a:srgbClr val="191A4F"/>
      </a:accent5>
      <a:accent6>
        <a:srgbClr val="E52F6D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University of Nottingham">
      <a:dk1>
        <a:sysClr val="windowText" lastClr="000000"/>
      </a:dk1>
      <a:lt1>
        <a:sysClr val="window" lastClr="FFFFFF"/>
      </a:lt1>
      <a:dk2>
        <a:srgbClr val="4A4A49"/>
      </a:dk2>
      <a:lt2>
        <a:srgbClr val="92928E"/>
      </a:lt2>
      <a:accent1>
        <a:srgbClr val="009BBD"/>
      </a:accent1>
      <a:accent2>
        <a:srgbClr val="007DA8"/>
      </a:accent2>
      <a:accent3>
        <a:srgbClr val="005697"/>
      </a:accent3>
      <a:accent4>
        <a:srgbClr val="1B2A6B"/>
      </a:accent4>
      <a:accent5>
        <a:srgbClr val="191A4F"/>
      </a:accent5>
      <a:accent6>
        <a:srgbClr val="B32B76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391EDCFC911F45A9DD8B1389DBAE73" ma:contentTypeVersion="12" ma:contentTypeDescription="Create a new document." ma:contentTypeScope="" ma:versionID="4b230d42ab3c71b1276a541df7a44db9">
  <xsd:schema xmlns:xsd="http://www.w3.org/2001/XMLSchema" xmlns:xs="http://www.w3.org/2001/XMLSchema" xmlns:p="http://schemas.microsoft.com/office/2006/metadata/properties" xmlns:ns2="16640679-8aa6-4262-947d-54cfc3df5a39" xmlns:ns3="c9a8d30e-3eb0-4167-b686-5fd4d1de55fa" targetNamespace="http://schemas.microsoft.com/office/2006/metadata/properties" ma:root="true" ma:fieldsID="d0eaaeef89c8d29679ec2de6fa0b0477" ns2:_="" ns3:_="">
    <xsd:import namespace="16640679-8aa6-4262-947d-54cfc3df5a39"/>
    <xsd:import namespace="c9a8d30e-3eb0-4167-b686-5fd4d1de55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640679-8aa6-4262-947d-54cfc3df5a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a8d30e-3eb0-4167-b686-5fd4d1de55f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C4BDD0-9F41-4C20-A2E0-75879512F2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640679-8aa6-4262-947d-54cfc3df5a39"/>
    <ds:schemaRef ds:uri="c9a8d30e-3eb0-4167-b686-5fd4d1de55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C6309B-1C52-4FD6-94A2-0113722346F5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5ac2df07-a00e-4513-90f7-13889456d303"/>
    <ds:schemaRef ds:uri="http://purl.org/dc/elements/1.1/"/>
    <ds:schemaRef ds:uri="http://schemas.microsoft.com/office/2006/metadata/properties"/>
    <ds:schemaRef ds:uri="http://schemas.microsoft.com/office/infopath/2007/PartnerControls"/>
    <ds:schemaRef ds:uri="16b4db9a-b991-4df3-b35e-2d8d54fb835d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F2B19F1-7180-49D0-A3F7-A5B98EF2F87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31028</TotalTime>
  <Words>1122</Words>
  <Application>Microsoft Office PowerPoint</Application>
  <PresentationFormat>Widescreen</PresentationFormat>
  <Paragraphs>186</Paragraphs>
  <Slides>21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Georgia</vt:lpstr>
      <vt:lpstr>Wingdings</vt:lpstr>
      <vt:lpstr>Office Theme</vt:lpstr>
      <vt:lpstr>1_Office Theme</vt:lpstr>
      <vt:lpstr>Exploring and supporting students’ digital learning transition from school to university</vt:lpstr>
      <vt:lpstr>Background information</vt:lpstr>
      <vt:lpstr>Aims of project</vt:lpstr>
      <vt:lpstr>Methods</vt:lpstr>
      <vt:lpstr>Methods</vt:lpstr>
      <vt:lpstr>Cohort 2 – Key findings</vt:lpstr>
      <vt:lpstr>Engagement with a VLE</vt:lpstr>
      <vt:lpstr>Engagement with VLE at school or college</vt:lpstr>
      <vt:lpstr>Digital learning activities and tools</vt:lpstr>
      <vt:lpstr>Engagement with digital learning activities &amp; tools</vt:lpstr>
      <vt:lpstr>Engagement with digital learning activities &amp; tools</vt:lpstr>
      <vt:lpstr>Engagement with digital learning activities &amp; tools</vt:lpstr>
      <vt:lpstr>Comparisons between cohort 1 &amp; cohort 2</vt:lpstr>
      <vt:lpstr>Digital skills</vt:lpstr>
      <vt:lpstr>Digital skills</vt:lpstr>
      <vt:lpstr>Confidence – Cohort 1 vs Cohort 2</vt:lpstr>
      <vt:lpstr>Supporting student transition – Some key messages</vt:lpstr>
      <vt:lpstr>Supporting student transition – Some key messages</vt:lpstr>
      <vt:lpstr>Concluding remarks and Next steps</vt:lpstr>
      <vt:lpstr>Concluding remarks and Next steps</vt:lpstr>
      <vt:lpstr>Acknowledgments  UoN Faculty of Science Education &amp; Student Experience Grant Scheme (2019-2020)  William Smith </vt:lpstr>
    </vt:vector>
  </TitlesOfParts>
  <Company>University of Nottingham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Teri Browett</dc:creator>
  <cp:lastModifiedBy>Stephanie Mcdonald</cp:lastModifiedBy>
  <cp:revision>861</cp:revision>
  <cp:lastPrinted>2019-11-06T14:12:58Z</cp:lastPrinted>
  <dcterms:created xsi:type="dcterms:W3CDTF">2019-02-06T16:40:25Z</dcterms:created>
  <dcterms:modified xsi:type="dcterms:W3CDTF">2021-06-24T12:50:06Z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0x01010024391EDCFC911F45A9DD8B1389DBAE73</vt:lpwstr>
  </property>
  <property fmtid="{D5CDD505-2E9C-101B-9397-08002B2CF9AE}" pid="3" name="Order">
    <vt:r8>4688300</vt:r8>
  </property>
  <property fmtid="{D5CDD505-2E9C-101B-9397-08002B2CF9AE}" pid="4" name="ComplianceAssetId">
    <vt:lpwstr/>
  </property>
</Properties>
</file>